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3498" cy="6860247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1" Type="http://schemas.openxmlformats.org/officeDocument/2006/relationships/viewProps" Target="viewProps.xml"/><Relationship Id="rId30" Type="http://schemas.openxmlformats.org/officeDocument/2006/relationships/tableStyles" Target="tableStyles.xml"/><Relationship Id="rId3" Type="http://schemas.openxmlformats.org/officeDocument/2006/relationships/slide" Target="slides/slide2.xml"/><Relationship Id="rId29" Type="http://schemas.openxmlformats.org/officeDocument/2006/relationships/presProps" Target="presProps.xml"/><Relationship Id="rId28" Type="http://schemas.openxmlformats.org/officeDocument/2006/relationships/slide" Target="slides/slide27.xml"/><Relationship Id="rId27" Type="http://schemas.openxmlformats.org/officeDocument/2006/relationships/slide" Target="slides/slide26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6.png"/><Relationship Id="rId4" Type="http://schemas.openxmlformats.org/officeDocument/2006/relationships/image" Target="../media/image47.jpe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1" Type="http://schemas.openxmlformats.org/officeDocument/2006/relationships/image" Target="../media/image36.png"/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0.jpeg"/><Relationship Id="rId6" Type="http://schemas.openxmlformats.org/officeDocument/2006/relationships/image" Target="../media/image5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9" Type="http://schemas.openxmlformats.org/officeDocument/2006/relationships/image" Target="../media/image84.jpeg"/><Relationship Id="rId18" Type="http://schemas.openxmlformats.org/officeDocument/2006/relationships/image" Target="../media/image83.png"/><Relationship Id="rId17" Type="http://schemas.openxmlformats.org/officeDocument/2006/relationships/image" Target="../media/image82.png"/><Relationship Id="rId16" Type="http://schemas.openxmlformats.org/officeDocument/2006/relationships/image" Target="../media/image81.png"/><Relationship Id="rId15" Type="http://schemas.openxmlformats.org/officeDocument/2006/relationships/image" Target="../media/image80.png"/><Relationship Id="rId14" Type="http://schemas.openxmlformats.org/officeDocument/2006/relationships/image" Target="../media/image79.png"/><Relationship Id="rId13" Type="http://schemas.openxmlformats.org/officeDocument/2006/relationships/image" Target="../media/image78.jpeg"/><Relationship Id="rId12" Type="http://schemas.openxmlformats.org/officeDocument/2006/relationships/image" Target="../media/image77.png"/><Relationship Id="rId11" Type="http://schemas.openxmlformats.org/officeDocument/2006/relationships/image" Target="../media/image36.png"/><Relationship Id="rId10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6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png"/><Relationship Id="rId8" Type="http://schemas.openxmlformats.org/officeDocument/2006/relationships/image" Target="../media/image96.png"/><Relationship Id="rId7" Type="http://schemas.openxmlformats.org/officeDocument/2006/relationships/image" Target="../media/image95.png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3" Type="http://schemas.openxmlformats.org/officeDocument/2006/relationships/image" Target="../media/image91.png"/><Relationship Id="rId2" Type="http://schemas.openxmlformats.org/officeDocument/2006/relationships/image" Target="../media/image6.png"/><Relationship Id="rId15" Type="http://schemas.openxmlformats.org/officeDocument/2006/relationships/image" Target="../media/image102.png"/><Relationship Id="rId14" Type="http://schemas.openxmlformats.org/officeDocument/2006/relationships/image" Target="../media/image101.png"/><Relationship Id="rId13" Type="http://schemas.openxmlformats.org/officeDocument/2006/relationships/image" Target="../media/image100.png"/><Relationship Id="rId12" Type="http://schemas.openxmlformats.org/officeDocument/2006/relationships/image" Target="../media/image99.png"/><Relationship Id="rId11" Type="http://schemas.openxmlformats.org/officeDocument/2006/relationships/image" Target="../media/image98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5.png"/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8" Type="http://schemas.openxmlformats.org/officeDocument/2006/relationships/image" Target="../media/image114.jpeg"/><Relationship Id="rId7" Type="http://schemas.openxmlformats.org/officeDocument/2006/relationships/image" Target="../media/image113.png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9" Type="http://schemas.openxmlformats.org/officeDocument/2006/relationships/image" Target="../media/image124.png"/><Relationship Id="rId18" Type="http://schemas.openxmlformats.org/officeDocument/2006/relationships/image" Target="../media/image123.png"/><Relationship Id="rId17" Type="http://schemas.openxmlformats.org/officeDocument/2006/relationships/image" Target="../media/image122.png"/><Relationship Id="rId16" Type="http://schemas.openxmlformats.org/officeDocument/2006/relationships/image" Target="../media/image36.png"/><Relationship Id="rId15" Type="http://schemas.openxmlformats.org/officeDocument/2006/relationships/image" Target="../media/image121.png"/><Relationship Id="rId14" Type="http://schemas.openxmlformats.org/officeDocument/2006/relationships/image" Target="../media/image120.png"/><Relationship Id="rId13" Type="http://schemas.openxmlformats.org/officeDocument/2006/relationships/image" Target="../media/image119.png"/><Relationship Id="rId12" Type="http://schemas.openxmlformats.org/officeDocument/2006/relationships/image" Target="../media/image118.png"/><Relationship Id="rId11" Type="http://schemas.openxmlformats.org/officeDocument/2006/relationships/image" Target="../media/image117.png"/><Relationship Id="rId10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6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0" Type="http://schemas.openxmlformats.org/officeDocument/2006/relationships/image" Target="../media/image38.png"/><Relationship Id="rId2" Type="http://schemas.openxmlformats.org/officeDocument/2006/relationships/image" Target="../media/image20.png"/><Relationship Id="rId19" Type="http://schemas.openxmlformats.org/officeDocument/2006/relationships/image" Target="../media/image37.png"/><Relationship Id="rId18" Type="http://schemas.openxmlformats.org/officeDocument/2006/relationships/image" Target="../media/image36.png"/><Relationship Id="rId17" Type="http://schemas.openxmlformats.org/officeDocument/2006/relationships/image" Target="../media/image35.png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jpe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6.png"/><Relationship Id="rId4" Type="http://schemas.openxmlformats.org/officeDocument/2006/relationships/image" Target="../media/image41.jpe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6.png"/><Relationship Id="rId4" Type="http://schemas.openxmlformats.org/officeDocument/2006/relationships/image" Target="../media/image44.jpe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12188825" cy="1409687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2931309" y="2750641"/>
            <a:ext cx="6329045" cy="687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4700" b="1" kern="0" spc="7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基于5G物联网智慧农业</a:t>
            </a:r>
            <a:endParaRPr lang="Microsoft YaHei" altLang="Microsoft YaHei" sz="4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36" name="picture 3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33110" y="1375689"/>
            <a:ext cx="9820685" cy="4564382"/>
          </a:xfrm>
          <a:prstGeom prst="rect">
            <a:avLst/>
          </a:prstGeom>
        </p:spPr>
      </p:pic>
      <p:sp>
        <p:nvSpPr>
          <p:cNvPr id="338" name="path"/>
          <p:cNvSpPr/>
          <p:nvPr/>
        </p:nvSpPr>
        <p:spPr>
          <a:xfrm>
            <a:off x="1675691" y="3378766"/>
            <a:ext cx="1904790" cy="1885150"/>
          </a:xfrm>
          <a:custGeom>
            <a:avLst/>
            <a:gdLst/>
            <a:ahLst/>
            <a:cxnLst/>
            <a:rect l="0" t="0" r="0" b="0"/>
            <a:pathLst>
              <a:path w="2999" h="2968">
                <a:moveTo>
                  <a:pt x="2991" y="161"/>
                </a:moveTo>
                <a:lnTo>
                  <a:pt x="1161" y="2963"/>
                </a:lnTo>
                <a:moveTo>
                  <a:pt x="2537" y="7"/>
                </a:moveTo>
                <a:lnTo>
                  <a:pt x="6" y="2088"/>
                </a:lnTo>
              </a:path>
            </a:pathLst>
          </a:custGeom>
          <a:noFill/>
          <a:ln w="12700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9330452" y="3158890"/>
            <a:ext cx="921868" cy="1677360"/>
            <a:chOff x="0" y="0"/>
            <a:chExt cx="921868" cy="1677360"/>
          </a:xfrm>
        </p:grpSpPr>
        <p:sp>
          <p:nvSpPr>
            <p:cNvPr id="340" name="path"/>
            <p:cNvSpPr/>
            <p:nvPr/>
          </p:nvSpPr>
          <p:spPr>
            <a:xfrm>
              <a:off x="0" y="0"/>
              <a:ext cx="896953" cy="1624699"/>
            </a:xfrm>
            <a:custGeom>
              <a:avLst/>
              <a:gdLst/>
              <a:ahLst/>
              <a:cxnLst/>
              <a:rect l="0" t="0" r="0" b="0"/>
              <a:pathLst>
                <a:path w="1412" h="2558">
                  <a:moveTo>
                    <a:pt x="8" y="4"/>
                  </a:moveTo>
                  <a:lnTo>
                    <a:pt x="1403" y="2553"/>
                  </a:lnTo>
                </a:path>
              </a:pathLst>
            </a:custGeom>
            <a:noFill/>
            <a:ln w="12700" cap="flat">
              <a:solidFill>
                <a:srgbClr val="FFC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2" name="path"/>
            <p:cNvSpPr/>
            <p:nvPr/>
          </p:nvSpPr>
          <p:spPr>
            <a:xfrm>
              <a:off x="851865" y="1592220"/>
              <a:ext cx="70002" cy="85140"/>
            </a:xfrm>
            <a:custGeom>
              <a:avLst/>
              <a:gdLst/>
              <a:ahLst/>
              <a:cxnLst/>
              <a:rect l="0" t="0" r="0" b="0"/>
              <a:pathLst>
                <a:path w="110" h="134">
                  <a:moveTo>
                    <a:pt x="105" y="0"/>
                  </a:moveTo>
                  <a:lnTo>
                    <a:pt x="110" y="134"/>
                  </a:lnTo>
                  <a:lnTo>
                    <a:pt x="0" y="5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44" name="textbox 344"/>
          <p:cNvSpPr/>
          <p:nvPr/>
        </p:nvSpPr>
        <p:spPr>
          <a:xfrm>
            <a:off x="8806996" y="4893183"/>
            <a:ext cx="1931035" cy="751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220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87000"/>
              </a:lnSpc>
              <a:tabLst/>
            </a:pPr>
            <a:r>
              <a:rPr sz="14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土壤检测仪</a:t>
            </a:r>
            <a:endParaRPr lang="Microsoft YaHei" altLang="Microsoft YaHei" sz="1400" dirty="0"/>
          </a:p>
          <a:p>
            <a:pPr marL="12700" algn="l" rtl="0" eaLnBrk="0">
              <a:lnSpc>
                <a:spcPts val="4248"/>
              </a:lnSpc>
              <a:tabLst/>
            </a:pPr>
            <a:r>
              <a:rPr sz="14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植保无人机</a:t>
            </a:r>
            <a:endParaRPr lang="Microsoft YaHei" altLang="Microsoft YaHei" sz="1400" dirty="0"/>
          </a:p>
        </p:txBody>
      </p:sp>
      <p:sp>
        <p:nvSpPr>
          <p:cNvPr id="346" name="textbox 346"/>
          <p:cNvSpPr/>
          <p:nvPr/>
        </p:nvSpPr>
        <p:spPr>
          <a:xfrm>
            <a:off x="373266" y="396253"/>
            <a:ext cx="4105909" cy="360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6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400" b="1" kern="0" spc="-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 5G+智慧农业—标准化种植</a:t>
            </a:r>
            <a:endParaRPr lang="Microsoft YaHei" altLang="Microsoft YaHei" sz="2400" dirty="0"/>
          </a:p>
        </p:txBody>
      </p:sp>
      <p:sp>
        <p:nvSpPr>
          <p:cNvPr id="348" name="textbox 348"/>
          <p:cNvSpPr/>
          <p:nvPr/>
        </p:nvSpPr>
        <p:spPr>
          <a:xfrm>
            <a:off x="1144327" y="4801427"/>
            <a:ext cx="1432560" cy="862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15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8000"/>
              </a:lnSpc>
              <a:tabLst/>
            </a:pPr>
            <a:r>
              <a:rPr sz="14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植物体营养</a:t>
            </a:r>
            <a:endParaRPr lang="Microsoft YaHei" altLang="Microsoft YaHei" sz="1400" dirty="0"/>
          </a:p>
          <a:p>
            <a:pPr marL="201295" algn="l" rtl="0" eaLnBrk="0">
              <a:lnSpc>
                <a:spcPts val="1768"/>
              </a:lnSpc>
              <a:tabLst/>
            </a:pPr>
            <a:r>
              <a:rPr sz="14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检测仪</a:t>
            </a:r>
            <a:endParaRPr lang="Microsoft YaHei" altLang="Microsoft YaHei" sz="14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algn="r" rtl="0" eaLnBrk="0">
              <a:lnSpc>
                <a:spcPct val="96000"/>
              </a:lnSpc>
              <a:tabLst/>
            </a:pPr>
            <a:r>
              <a:rPr sz="14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光谱无损检测仪</a:t>
            </a:r>
            <a:endParaRPr lang="Microsoft YaHei" altLang="Microsoft YaHei" sz="1400" dirty="0"/>
          </a:p>
        </p:txBody>
      </p:sp>
      <p:pic>
        <p:nvPicPr>
          <p:cNvPr id="350" name="picture 3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53863" y="6254750"/>
            <a:ext cx="1707324" cy="50182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8707987" y="4312844"/>
            <a:ext cx="605788" cy="1135857"/>
            <a:chOff x="0" y="0"/>
            <a:chExt cx="605788" cy="1135857"/>
          </a:xfrm>
        </p:grpSpPr>
        <p:sp>
          <p:nvSpPr>
            <p:cNvPr id="352" name="path"/>
            <p:cNvSpPr/>
            <p:nvPr/>
          </p:nvSpPr>
          <p:spPr>
            <a:xfrm>
              <a:off x="0" y="0"/>
              <a:ext cx="581668" cy="1082727"/>
            </a:xfrm>
            <a:custGeom>
              <a:avLst/>
              <a:gdLst/>
              <a:ahLst/>
              <a:cxnLst/>
              <a:rect l="0" t="0" r="0" b="0"/>
              <a:pathLst>
                <a:path w="916" h="1705">
                  <a:moveTo>
                    <a:pt x="8" y="4"/>
                  </a:moveTo>
                  <a:lnTo>
                    <a:pt x="907" y="1700"/>
                  </a:lnTo>
                </a:path>
              </a:pathLst>
            </a:custGeom>
            <a:noFill/>
            <a:ln w="12700" cap="flat">
              <a:solidFill>
                <a:srgbClr val="FFC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4" name="path"/>
            <p:cNvSpPr/>
            <p:nvPr/>
          </p:nvSpPr>
          <p:spPr>
            <a:xfrm>
              <a:off x="536446" y="1050690"/>
              <a:ext cx="69342" cy="85166"/>
            </a:xfrm>
            <a:custGeom>
              <a:avLst/>
              <a:gdLst/>
              <a:ahLst/>
              <a:cxnLst/>
              <a:rect l="0" t="0" r="0" b="0"/>
              <a:pathLst>
                <a:path w="109" h="134">
                  <a:moveTo>
                    <a:pt x="106" y="0"/>
                  </a:moveTo>
                  <a:lnTo>
                    <a:pt x="109" y="134"/>
                  </a:lnTo>
                  <a:lnTo>
                    <a:pt x="0" y="5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56" name="picture 3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1631321" y="2335284"/>
            <a:ext cx="544724" cy="890232"/>
            <a:chOff x="0" y="0"/>
            <a:chExt cx="544724" cy="890232"/>
          </a:xfrm>
        </p:grpSpPr>
        <p:sp>
          <p:nvSpPr>
            <p:cNvPr id="358" name="path"/>
            <p:cNvSpPr/>
            <p:nvPr/>
          </p:nvSpPr>
          <p:spPr>
            <a:xfrm>
              <a:off x="27562" y="50958"/>
              <a:ext cx="517162" cy="839273"/>
            </a:xfrm>
            <a:custGeom>
              <a:avLst/>
              <a:gdLst/>
              <a:ahLst/>
              <a:cxnLst/>
              <a:rect l="0" t="0" r="0" b="0"/>
              <a:pathLst>
                <a:path w="814" h="1321">
                  <a:moveTo>
                    <a:pt x="805" y="1316"/>
                  </a:moveTo>
                  <a:lnTo>
                    <a:pt x="8" y="5"/>
                  </a:lnTo>
                </a:path>
              </a:pathLst>
            </a:custGeom>
            <a:noFill/>
            <a:ln w="12700" cap="flat">
              <a:solidFill>
                <a:srgbClr val="FFC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0" name="path"/>
            <p:cNvSpPr/>
            <p:nvPr/>
          </p:nvSpPr>
          <p:spPr>
            <a:xfrm>
              <a:off x="0" y="0"/>
              <a:ext cx="72148" cy="84899"/>
            </a:xfrm>
            <a:custGeom>
              <a:avLst/>
              <a:gdLst/>
              <a:ahLst/>
              <a:cxnLst/>
              <a:rect l="0" t="0" r="0" b="0"/>
              <a:pathLst>
                <a:path w="113" h="133">
                  <a:moveTo>
                    <a:pt x="11" y="133"/>
                  </a:moveTo>
                  <a:lnTo>
                    <a:pt x="0" y="0"/>
                  </a:lnTo>
                  <a:lnTo>
                    <a:pt x="113" y="71"/>
                  </a:lnTo>
                  <a:lnTo>
                    <a:pt x="11" y="133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3549645" y="4314558"/>
            <a:ext cx="291577" cy="1302604"/>
            <a:chOff x="0" y="0"/>
            <a:chExt cx="291577" cy="1302604"/>
          </a:xfrm>
        </p:grpSpPr>
        <p:sp>
          <p:nvSpPr>
            <p:cNvPr id="362" name="path"/>
            <p:cNvSpPr/>
            <p:nvPr/>
          </p:nvSpPr>
          <p:spPr>
            <a:xfrm>
              <a:off x="28609" y="0"/>
              <a:ext cx="262968" cy="1241617"/>
            </a:xfrm>
            <a:custGeom>
              <a:avLst/>
              <a:gdLst/>
              <a:ahLst/>
              <a:cxnLst/>
              <a:rect l="0" t="0" r="0" b="0"/>
              <a:pathLst>
                <a:path w="414" h="1955">
                  <a:moveTo>
                    <a:pt x="404" y="1"/>
                  </a:moveTo>
                  <a:lnTo>
                    <a:pt x="9" y="1953"/>
                  </a:lnTo>
                </a:path>
              </a:pathLst>
            </a:custGeom>
            <a:noFill/>
            <a:ln w="12700" cap="flat">
              <a:solidFill>
                <a:srgbClr val="FFC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4" name="path"/>
            <p:cNvSpPr/>
            <p:nvPr/>
          </p:nvSpPr>
          <p:spPr>
            <a:xfrm>
              <a:off x="0" y="1220359"/>
              <a:ext cx="74688" cy="82245"/>
            </a:xfrm>
            <a:custGeom>
              <a:avLst/>
              <a:gdLst/>
              <a:ahLst/>
              <a:cxnLst/>
              <a:rect l="0" t="0" r="0" b="0"/>
              <a:pathLst>
                <a:path w="117" h="129">
                  <a:moveTo>
                    <a:pt x="117" y="23"/>
                  </a:moveTo>
                  <a:lnTo>
                    <a:pt x="35" y="129"/>
                  </a:lnTo>
                  <a:lnTo>
                    <a:pt x="0" y="0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66" name="textbox 366"/>
          <p:cNvSpPr/>
          <p:nvPr/>
        </p:nvSpPr>
        <p:spPr>
          <a:xfrm>
            <a:off x="3047326" y="5680699"/>
            <a:ext cx="1346835" cy="23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72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4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大棚智能化控制</a:t>
            </a:r>
            <a:endParaRPr lang="Microsoft YaHei" altLang="Microsoft YaHei" sz="1400" dirty="0"/>
          </a:p>
        </p:txBody>
      </p:sp>
      <p:sp>
        <p:nvSpPr>
          <p:cNvPr id="368" name="textbox 368"/>
          <p:cNvSpPr/>
          <p:nvPr/>
        </p:nvSpPr>
        <p:spPr>
          <a:xfrm>
            <a:off x="8217561" y="1720702"/>
            <a:ext cx="1156969" cy="213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91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8000"/>
              </a:lnSpc>
              <a:tabLst/>
            </a:pPr>
            <a:r>
              <a:rPr sz="14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多功能气象仪</a:t>
            </a:r>
            <a:endParaRPr lang="Microsoft YaHei" altLang="Microsoft YaHei" sz="1400" dirty="0"/>
          </a:p>
        </p:txBody>
      </p:sp>
      <p:sp>
        <p:nvSpPr>
          <p:cNvPr id="370" name="textbox 370"/>
          <p:cNvSpPr/>
          <p:nvPr/>
        </p:nvSpPr>
        <p:spPr>
          <a:xfrm>
            <a:off x="7247152" y="5737209"/>
            <a:ext cx="970914" cy="23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13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4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微型气象仪</a:t>
            </a:r>
            <a:endParaRPr lang="Microsoft YaHei" altLang="Microsoft YaHei" sz="1400" dirty="0"/>
          </a:p>
        </p:txBody>
      </p:sp>
      <p:sp>
        <p:nvSpPr>
          <p:cNvPr id="372" name="textbox 372"/>
          <p:cNvSpPr/>
          <p:nvPr/>
        </p:nvSpPr>
        <p:spPr>
          <a:xfrm>
            <a:off x="1144291" y="2070206"/>
            <a:ext cx="969644" cy="229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26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4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水肥一体机</a:t>
            </a:r>
            <a:endParaRPr lang="Microsoft YaHei" altLang="Microsoft YaHei" sz="1400" dirty="0"/>
          </a:p>
        </p:txBody>
      </p:sp>
      <p:sp>
        <p:nvSpPr>
          <p:cNvPr id="374" name="path"/>
          <p:cNvSpPr/>
          <p:nvPr/>
        </p:nvSpPr>
        <p:spPr>
          <a:xfrm>
            <a:off x="8461938" y="1923751"/>
            <a:ext cx="82376" cy="349813"/>
          </a:xfrm>
          <a:custGeom>
            <a:avLst/>
            <a:gdLst/>
            <a:ahLst/>
            <a:cxnLst/>
            <a:rect l="0" t="0" r="0" b="0"/>
            <a:pathLst>
              <a:path w="129" h="550">
                <a:moveTo>
                  <a:pt x="9" y="548"/>
                </a:moveTo>
                <a:lnTo>
                  <a:pt x="119" y="1"/>
                </a:lnTo>
              </a:path>
            </a:pathLst>
          </a:custGeom>
          <a:noFill/>
          <a:ln w="12700" cap="flat">
            <a:solidFill>
              <a:srgbClr val="FFC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6" name="path"/>
          <p:cNvSpPr/>
          <p:nvPr/>
        </p:nvSpPr>
        <p:spPr>
          <a:xfrm>
            <a:off x="7653593" y="5599361"/>
            <a:ext cx="80886" cy="80759"/>
          </a:xfrm>
          <a:custGeom>
            <a:avLst/>
            <a:gdLst/>
            <a:ahLst/>
            <a:cxnLst/>
            <a:rect l="0" t="0" r="0" b="0"/>
            <a:pathLst>
              <a:path w="127" h="127">
                <a:moveTo>
                  <a:pt x="84" y="0"/>
                </a:moveTo>
                <a:lnTo>
                  <a:pt x="127" y="127"/>
                </a:lnTo>
                <a:lnTo>
                  <a:pt x="0" y="85"/>
                </a:lnTo>
                <a:lnTo>
                  <a:pt x="84" y="0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8" name="path"/>
          <p:cNvSpPr/>
          <p:nvPr/>
        </p:nvSpPr>
        <p:spPr>
          <a:xfrm>
            <a:off x="1630663" y="4667469"/>
            <a:ext cx="83057" cy="77825"/>
          </a:xfrm>
          <a:custGeom>
            <a:avLst/>
            <a:gdLst/>
            <a:ahLst/>
            <a:cxnLst/>
            <a:rect l="0" t="0" r="0" b="0"/>
            <a:pathLst>
              <a:path w="130" h="122">
                <a:moveTo>
                  <a:pt x="130" y="92"/>
                </a:moveTo>
                <a:lnTo>
                  <a:pt x="0" y="122"/>
                </a:lnTo>
                <a:lnTo>
                  <a:pt x="54" y="0"/>
                </a:lnTo>
                <a:lnTo>
                  <a:pt x="130" y="92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0" name="path"/>
          <p:cNvSpPr/>
          <p:nvPr/>
        </p:nvSpPr>
        <p:spPr>
          <a:xfrm>
            <a:off x="2378749" y="5228985"/>
            <a:ext cx="73558" cy="84632"/>
          </a:xfrm>
          <a:custGeom>
            <a:avLst/>
            <a:gdLst/>
            <a:ahLst/>
            <a:cxnLst/>
            <a:rect l="0" t="0" r="0" b="0"/>
            <a:pathLst>
              <a:path w="115" h="133">
                <a:moveTo>
                  <a:pt x="115" y="65"/>
                </a:moveTo>
                <a:lnTo>
                  <a:pt x="0" y="133"/>
                </a:lnTo>
                <a:lnTo>
                  <a:pt x="15" y="0"/>
                </a:lnTo>
                <a:lnTo>
                  <a:pt x="115" y="65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84" name="picture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253863" y="6254750"/>
            <a:ext cx="1707324" cy="501827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60945" y="2497852"/>
            <a:ext cx="1163164" cy="658186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865488" y="2565133"/>
            <a:ext cx="6598255" cy="3395751"/>
          </a:xfrm>
          <a:prstGeom prst="rect">
            <a:avLst/>
          </a:prstGeom>
        </p:spPr>
      </p:pic>
      <p:pic>
        <p:nvPicPr>
          <p:cNvPr id="390" name="picture 3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61936" y="5009037"/>
            <a:ext cx="1325245" cy="865271"/>
          </a:xfrm>
          <a:prstGeom prst="rect">
            <a:avLst/>
          </a:prstGeom>
        </p:spPr>
      </p:pic>
      <p:graphicFrame>
        <p:nvGraphicFramePr>
          <p:cNvPr id="392" name="table 392"/>
          <p:cNvGraphicFramePr>
            <a:graphicFrameLocks noGrp="1"/>
          </p:cNvGraphicFramePr>
          <p:nvPr/>
        </p:nvGraphicFramePr>
        <p:xfrm>
          <a:off x="486357" y="2267344"/>
          <a:ext cx="11367769" cy="4116704"/>
        </p:xfrm>
        <a:graphic>
          <a:graphicData uri="http://schemas.openxmlformats.org/drawingml/2006/table">
            <a:tbl>
              <a:tblPr/>
              <a:tblGrid>
                <a:gridCol w="1830070"/>
                <a:gridCol w="2038350"/>
                <a:gridCol w="7499350"/>
              </a:tblGrid>
              <a:tr h="4116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71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16559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多功能气象站</a:t>
                      </a:r>
                      <a:endParaRPr lang="Microsoft YaHei" altLang="Microsoft YaHei" sz="14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567690" algn="l" rtl="0" eaLnBrk="0">
                        <a:lnSpc>
                          <a:spcPct val="96000"/>
                        </a:lnSpc>
                        <a:spcBef>
                          <a:spcPts val="424"/>
                        </a:spcBef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微型气象仪</a:t>
                      </a:r>
                      <a:endParaRPr lang="Microsoft YaHei" altLang="Microsoft YaHei" sz="14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377190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智能土壤检测仪</a:t>
                      </a:r>
                      <a:endParaRPr lang="Microsoft YaHei" altLang="Microsoft YaHei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31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58775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高清摄像头</a:t>
                      </a:r>
                      <a:endParaRPr lang="Microsoft YaHei" altLang="Microsoft YaHei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79704" algn="l" rtl="0" eaLnBrk="0">
                        <a:lnSpc>
                          <a:spcPct val="96000"/>
                        </a:lnSpc>
                        <a:spcBef>
                          <a:spcPts val="423"/>
                        </a:spcBef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植物营养检测仪</a:t>
                      </a:r>
                      <a:endParaRPr lang="Microsoft YaHei" altLang="Microsoft YaHei" sz="14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63829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智能虫情测报灯</a:t>
                      </a:r>
                      <a:endParaRPr lang="Microsoft YaHei" altLang="Microsoft YaHei" sz="1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620394" algn="l" rtl="0" eaLnBrk="0">
                        <a:lnSpc>
                          <a:spcPct val="99000"/>
                        </a:lnSpc>
                        <a:tabLst/>
                      </a:pPr>
                      <a:r>
                        <a:rPr sz="1900" kern="0" spc="0" dirty="0">
                          <a:ln w="7200" cap="flat" cmpd="sng">
                            <a:solidFill>
                              <a:srgbClr val="0066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生</a:t>
                      </a:r>
                      <a:r>
                        <a:rPr sz="1900" kern="0" spc="310" dirty="0"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1900" kern="0" spc="0" dirty="0">
                          <a:ln w="7200" cap="flat" cmpd="sng">
                            <a:solidFill>
                              <a:srgbClr val="0066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产</a:t>
                      </a:r>
                      <a:r>
                        <a:rPr sz="1900" kern="0" spc="0" dirty="0"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1900" kern="0" spc="0" dirty="0">
                          <a:ln w="7200" cap="flat" cmpd="sng">
                            <a:solidFill>
                              <a:srgbClr val="0066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管</a:t>
                      </a:r>
                      <a:r>
                        <a:rPr sz="1900" kern="0" spc="300" dirty="0"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1900" kern="0" spc="0" dirty="0">
                          <a:ln w="7200" cap="flat" cmpd="sng">
                            <a:solidFill>
                              <a:srgbClr val="0066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理</a:t>
                      </a:r>
                      <a:r>
                        <a:rPr sz="1900" kern="0" spc="0" dirty="0"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1900" kern="0" spc="0" dirty="0">
                          <a:ln w="7200" cap="flat" cmpd="sng">
                            <a:solidFill>
                              <a:srgbClr val="0066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云</a:t>
                      </a:r>
                      <a:r>
                        <a:rPr sz="1900" kern="0" spc="290" dirty="0"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1900" kern="0" spc="0" dirty="0">
                          <a:ln w="7200" cap="flat" cmpd="sng">
                            <a:solidFill>
                              <a:srgbClr val="0066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平</a:t>
                      </a:r>
                      <a:r>
                        <a:rPr sz="1900" kern="0" spc="0" dirty="0"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1900" kern="0" spc="0" dirty="0">
                          <a:ln w="7200" cap="flat" cmpd="sng">
                            <a:solidFill>
                              <a:srgbClr val="0066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66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台</a:t>
                      </a:r>
                      <a:endParaRPr lang="SimSun" altLang="SimSun" sz="19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5558790" algn="l" rtl="0" eaLnBrk="0">
                        <a:lnSpc>
                          <a:spcPct val="96000"/>
                        </a:lnSpc>
                        <a:spcBef>
                          <a:spcPts val="421"/>
                        </a:spcBef>
                        <a:tabLst/>
                      </a:pP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AI</a:t>
                      </a:r>
                      <a:r>
                        <a:rPr sz="1400" b="1" kern="0" spc="3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农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APP</a:t>
                      </a:r>
                      <a:endParaRPr lang="Microsoft YaHei" altLang="Microsoft YaHei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131060" algn="l" rtl="0" eaLnBrk="0">
                        <a:lnSpc>
                          <a:spcPct val="9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“四情”监测：虫情、苗情、墒</a:t>
                      </a: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情、灾情</a:t>
                      </a:r>
                      <a:endParaRPr lang="Microsoft YaHei" altLang="Microsoft YaHei" sz="1500" dirty="0"/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4" name="table 394"/>
          <p:cNvGraphicFramePr>
            <a:graphicFrameLocks noGrp="1"/>
          </p:cNvGraphicFramePr>
          <p:nvPr/>
        </p:nvGraphicFramePr>
        <p:xfrm>
          <a:off x="493754" y="1061497"/>
          <a:ext cx="11367769" cy="1066165"/>
        </p:xfrm>
        <a:graphic>
          <a:graphicData uri="http://schemas.openxmlformats.org/drawingml/2006/table">
            <a:tbl>
              <a:tblPr/>
              <a:tblGrid>
                <a:gridCol w="11367769"/>
              </a:tblGrid>
              <a:tr h="10471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37184" algn="l" rtl="0" eaLnBrk="0">
                        <a:lnSpc>
                          <a:spcPts val="2106"/>
                        </a:lnSpc>
                        <a:tabLst/>
                      </a:pPr>
                      <a:r>
                        <a:rPr sz="1500" kern="0" spc="100" dirty="0">
                          <a:solidFill>
                            <a:srgbClr val="3E3E3E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田间“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四情”监测系统，采用更</a:t>
                      </a:r>
                      <a:r>
                        <a:rPr sz="1500" kern="0" spc="100" dirty="0">
                          <a:solidFill>
                            <a:srgbClr val="3E3E3E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准确的</a:t>
                      </a:r>
                      <a:r>
                        <a:rPr sz="1500" b="1" kern="0" spc="1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监测数据、视频监</a:t>
                      </a: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控设备以及</a:t>
                      </a:r>
                      <a:r>
                        <a:rPr sz="15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NB</a:t>
                      </a: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</a:t>
                      </a:r>
                      <a:r>
                        <a:rPr sz="15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IOT</a:t>
                      </a: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\5G传送技术</a:t>
                      </a:r>
                      <a:r>
                        <a:rPr sz="1500" kern="0" spc="90" dirty="0">
                          <a:solidFill>
                            <a:srgbClr val="3E3E3E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对农作物的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病虫状况、生长情</a:t>
                      </a:r>
                      <a:endParaRPr lang="Microsoft YaHei" altLang="Microsoft YaHei" sz="1500" dirty="0"/>
                    </a:p>
                    <a:p>
                      <a:pPr marL="318770" indent="1270" algn="l" rtl="0" eaLnBrk="0">
                        <a:lnSpc>
                          <a:spcPct val="158000"/>
                        </a:lnSpc>
                        <a:spcBef>
                          <a:spcPts val="12"/>
                        </a:spcBef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况、灾害情况、空气湿度、土壤温度等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参数进行实时监测、管理，实现智能监测、及时预警、信息共享、远程控制，提高     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农业生产效率和农产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品质量。</a:t>
                      </a:r>
                      <a:endParaRPr lang="Microsoft YaHei" altLang="Microsoft YaHei" sz="15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6" name="picture 3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468486" y="5009032"/>
            <a:ext cx="1375410" cy="849757"/>
          </a:xfrm>
          <a:prstGeom prst="rect">
            <a:avLst/>
          </a:prstGeom>
        </p:spPr>
      </p:pic>
      <p:sp>
        <p:nvSpPr>
          <p:cNvPr id="398" name="textbox 398"/>
          <p:cNvSpPr/>
          <p:nvPr/>
        </p:nvSpPr>
        <p:spPr>
          <a:xfrm>
            <a:off x="394043" y="436338"/>
            <a:ext cx="3742690" cy="329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6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100" b="1" kern="0" spc="7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 5G+智慧农</a:t>
            </a:r>
            <a:r>
              <a:rPr sz="2100" b="1" kern="0" spc="6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业—标准化种植</a:t>
            </a:r>
            <a:endParaRPr lang="Microsoft YaHei" altLang="Microsoft YaHei" sz="2100" dirty="0"/>
          </a:p>
        </p:txBody>
      </p:sp>
      <p:pic>
        <p:nvPicPr>
          <p:cNvPr id="400" name="picture 4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60666" y="3695563"/>
            <a:ext cx="1327065" cy="736405"/>
          </a:xfrm>
          <a:prstGeom prst="rect">
            <a:avLst/>
          </a:prstGeom>
        </p:spPr>
      </p:pic>
      <p:pic>
        <p:nvPicPr>
          <p:cNvPr id="402" name="picture 4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481050" y="3691755"/>
            <a:ext cx="1319789" cy="730689"/>
          </a:xfrm>
          <a:prstGeom prst="rect">
            <a:avLst/>
          </a:prstGeom>
        </p:spPr>
      </p:pic>
      <p:pic>
        <p:nvPicPr>
          <p:cNvPr id="404" name="picture 4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445110" y="2492895"/>
            <a:ext cx="1398783" cy="677028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  <p:sp>
        <p:nvSpPr>
          <p:cNvPr id="408" name="path"/>
          <p:cNvSpPr/>
          <p:nvPr/>
        </p:nvSpPr>
        <p:spPr>
          <a:xfrm>
            <a:off x="3909932" y="3936124"/>
            <a:ext cx="725804" cy="496442"/>
          </a:xfrm>
          <a:custGeom>
            <a:avLst/>
            <a:gdLst/>
            <a:ahLst/>
            <a:cxnLst/>
            <a:rect l="0" t="0" r="0" b="0"/>
            <a:pathLst>
              <a:path w="1142" h="781">
                <a:moveTo>
                  <a:pt x="0" y="195"/>
                </a:moveTo>
                <a:lnTo>
                  <a:pt x="752" y="195"/>
                </a:lnTo>
                <a:lnTo>
                  <a:pt x="752" y="0"/>
                </a:lnTo>
                <a:lnTo>
                  <a:pt x="1142" y="390"/>
                </a:lnTo>
                <a:lnTo>
                  <a:pt x="752" y="781"/>
                </a:lnTo>
                <a:lnTo>
                  <a:pt x="752" y="586"/>
                </a:lnTo>
                <a:lnTo>
                  <a:pt x="0" y="586"/>
                </a:lnTo>
                <a:lnTo>
                  <a:pt x="195" y="390"/>
                </a:lnTo>
                <a:lnTo>
                  <a:pt x="0" y="195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0" name="path"/>
          <p:cNvSpPr/>
          <p:nvPr/>
        </p:nvSpPr>
        <p:spPr>
          <a:xfrm>
            <a:off x="8421309" y="3978092"/>
            <a:ext cx="466472" cy="259079"/>
          </a:xfrm>
          <a:custGeom>
            <a:avLst/>
            <a:gdLst/>
            <a:ahLst/>
            <a:cxnLst/>
            <a:rect l="0" t="0" r="0" b="0"/>
            <a:pathLst>
              <a:path w="734" h="407">
                <a:moveTo>
                  <a:pt x="14" y="20"/>
                </a:moveTo>
                <a:lnTo>
                  <a:pt x="734" y="20"/>
                </a:lnTo>
                <a:moveTo>
                  <a:pt x="734" y="387"/>
                </a:moveTo>
                <a:lnTo>
                  <a:pt x="14" y="387"/>
                </a:lnTo>
                <a:lnTo>
                  <a:pt x="198" y="203"/>
                </a:lnTo>
                <a:lnTo>
                  <a:pt x="14" y="20"/>
                </a:lnTo>
              </a:path>
            </a:pathLst>
          </a:custGeom>
          <a:noFill/>
          <a:ln w="25400" cap="flat">
            <a:solidFill>
              <a:srgbClr val="49B761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2" name="rect"/>
          <p:cNvSpPr/>
          <p:nvPr/>
        </p:nvSpPr>
        <p:spPr>
          <a:xfrm>
            <a:off x="8875081" y="3873952"/>
            <a:ext cx="25400" cy="116839"/>
          </a:xfrm>
          <a:prstGeom prst="rect">
            <a:avLst/>
          </a:prstGeom>
          <a:solidFill>
            <a:srgbClr val="49B76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4" name="rect"/>
          <p:cNvSpPr/>
          <p:nvPr/>
        </p:nvSpPr>
        <p:spPr>
          <a:xfrm>
            <a:off x="8875081" y="4224472"/>
            <a:ext cx="25400" cy="116827"/>
          </a:xfrm>
          <a:prstGeom prst="rect">
            <a:avLst/>
          </a:prstGeom>
          <a:solidFill>
            <a:srgbClr val="49B76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box 416"/>
          <p:cNvSpPr/>
          <p:nvPr/>
        </p:nvSpPr>
        <p:spPr>
          <a:xfrm>
            <a:off x="7723961" y="4301985"/>
            <a:ext cx="1202055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  <a:tabLst/>
            </a:pPr>
            <a:endParaRPr lang="Arial" altLang="Arial" sz="700" dirty="0"/>
          </a:p>
          <a:p>
            <a:pPr marL="400050" algn="l" rtl="0" eaLnBrk="0">
              <a:lnSpc>
                <a:spcPct val="95000"/>
              </a:lnSpc>
              <a:spcBef>
                <a:spcPts val="6"/>
              </a:spcBef>
              <a:tabLst/>
            </a:pPr>
            <a:r>
              <a:rPr sz="1500" b="1" kern="0" spc="70" dirty="0">
                <a:solidFill>
                  <a:srgbClr val="00B0F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温控</a:t>
            </a:r>
            <a:endParaRPr lang="Microsoft YaHei" altLang="Microsoft YaHei" sz="1500" dirty="0"/>
          </a:p>
        </p:txBody>
      </p:sp>
      <p:pic>
        <p:nvPicPr>
          <p:cNvPr id="418" name="picture 4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07857" y="4582222"/>
            <a:ext cx="275432" cy="282215"/>
          </a:xfrm>
          <a:prstGeom prst="rect">
            <a:avLst/>
          </a:prstGeom>
        </p:spPr>
      </p:pic>
      <p:graphicFrame>
        <p:nvGraphicFramePr>
          <p:cNvPr id="420" name="table 420"/>
          <p:cNvGraphicFramePr>
            <a:graphicFrameLocks noGrp="1"/>
          </p:cNvGraphicFramePr>
          <p:nvPr/>
        </p:nvGraphicFramePr>
        <p:xfrm>
          <a:off x="4914214" y="4301985"/>
          <a:ext cx="2834639" cy="427989"/>
        </p:xfrm>
        <a:graphic>
          <a:graphicData uri="http://schemas.openxmlformats.org/drawingml/2006/table">
            <a:tbl>
              <a:tblPr>
                <a:solidFill>
                  <a:srgbClr val="F1F1F1"/>
                </a:solidFill>
              </a:tblPr>
              <a:tblGrid>
                <a:gridCol w="2834639"/>
              </a:tblGrid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426084" algn="l" rtl="0" eaLnBrk="0">
                        <a:lnSpc>
                          <a:spcPts val="1785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300" kern="0" spc="70" dirty="0">
                          <a:solidFill>
                            <a:srgbClr val="575757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风机/湿帘/遮阳/空气加温</a:t>
                      </a:r>
                      <a:endParaRPr lang="Microsoft YaHei" altLang="Microsoft YaHei" sz="13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22" name="rect"/>
          <p:cNvSpPr/>
          <p:nvPr/>
        </p:nvSpPr>
        <p:spPr>
          <a:xfrm>
            <a:off x="4743399" y="1351305"/>
            <a:ext cx="25400" cy="4525962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4" name="path"/>
          <p:cNvSpPr/>
          <p:nvPr/>
        </p:nvSpPr>
        <p:spPr>
          <a:xfrm>
            <a:off x="2249168" y="4275857"/>
            <a:ext cx="2677744" cy="246646"/>
          </a:xfrm>
          <a:custGeom>
            <a:avLst/>
            <a:gdLst/>
            <a:ahLst/>
            <a:cxnLst/>
            <a:rect l="0" t="0" r="0" b="0"/>
            <a:pathLst>
              <a:path w="4216" h="388">
                <a:moveTo>
                  <a:pt x="4216" y="378"/>
                </a:moveTo>
                <a:lnTo>
                  <a:pt x="10" y="378"/>
                </a:ln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C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6" name="textbox 426"/>
          <p:cNvSpPr/>
          <p:nvPr/>
        </p:nvSpPr>
        <p:spPr>
          <a:xfrm>
            <a:off x="7723961" y="4781270"/>
            <a:ext cx="1202055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lang="Arial" altLang="Arial" sz="700" dirty="0"/>
          </a:p>
          <a:p>
            <a:pPr marL="400050" algn="l" rtl="0" eaLnBrk="0">
              <a:lnSpc>
                <a:spcPct val="96000"/>
              </a:lnSpc>
              <a:spcBef>
                <a:spcPts val="4"/>
              </a:spcBef>
              <a:tabLst/>
            </a:pPr>
            <a:r>
              <a:rPr sz="1500" b="1" kern="0" spc="80" dirty="0">
                <a:solidFill>
                  <a:srgbClr val="00B0F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光控</a:t>
            </a:r>
            <a:endParaRPr lang="Microsoft YaHei" altLang="Microsoft YaHei" sz="1500" dirty="0"/>
          </a:p>
        </p:txBody>
      </p:sp>
      <p:graphicFrame>
        <p:nvGraphicFramePr>
          <p:cNvPr id="428" name="table 428"/>
          <p:cNvGraphicFramePr>
            <a:graphicFrameLocks noGrp="1"/>
          </p:cNvGraphicFramePr>
          <p:nvPr/>
        </p:nvGraphicFramePr>
        <p:xfrm>
          <a:off x="4914214" y="4781257"/>
          <a:ext cx="2834639" cy="427989"/>
        </p:xfrm>
        <a:graphic>
          <a:graphicData uri="http://schemas.openxmlformats.org/drawingml/2006/table">
            <a:tbl>
              <a:tblPr>
                <a:solidFill>
                  <a:srgbClr val="F1F1F1"/>
                </a:solidFill>
              </a:tblPr>
              <a:tblGrid>
                <a:gridCol w="2834639"/>
              </a:tblGrid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939800" algn="l" rtl="0" eaLnBrk="0">
                        <a:lnSpc>
                          <a:spcPts val="1785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300" kern="0" spc="70" dirty="0">
                          <a:solidFill>
                            <a:srgbClr val="575757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遮阳/补光灯</a:t>
                      </a:r>
                      <a:endParaRPr lang="Microsoft YaHei" altLang="Microsoft YaHei" sz="13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30" name="path"/>
          <p:cNvSpPr/>
          <p:nvPr/>
        </p:nvSpPr>
        <p:spPr>
          <a:xfrm>
            <a:off x="2249167" y="4275858"/>
            <a:ext cx="2677744" cy="725932"/>
          </a:xfrm>
          <a:custGeom>
            <a:avLst/>
            <a:gdLst/>
            <a:ahLst/>
            <a:cxnLst/>
            <a:rect l="0" t="0" r="0" b="0"/>
            <a:pathLst>
              <a:path w="4216" h="1143">
                <a:moveTo>
                  <a:pt x="4216" y="1133"/>
                </a:moveTo>
                <a:lnTo>
                  <a:pt x="10" y="1133"/>
                </a:ln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C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2" name="textbox 432"/>
          <p:cNvSpPr/>
          <p:nvPr/>
        </p:nvSpPr>
        <p:spPr>
          <a:xfrm>
            <a:off x="7723961" y="5260543"/>
            <a:ext cx="1202055" cy="428625"/>
          </a:xfrm>
          <a:prstGeom prst="rect">
            <a:avLst/>
          </a:prstGeom>
          <a:solidFill>
            <a:srgbClr val="F5FBFE">
              <a:alpha val="98431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lang="Arial" altLang="Arial" sz="700" dirty="0"/>
          </a:p>
          <a:p>
            <a:pPr marL="198754" algn="l" rtl="0" eaLnBrk="0">
              <a:lnSpc>
                <a:spcPct val="96000"/>
              </a:lnSpc>
              <a:spcBef>
                <a:spcPts val="5"/>
              </a:spcBef>
              <a:tabLst/>
            </a:pPr>
            <a:r>
              <a:rPr sz="1500" b="1" kern="0" spc="80" dirty="0">
                <a:solidFill>
                  <a:srgbClr val="00B0F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生长系统</a:t>
            </a:r>
            <a:endParaRPr lang="Microsoft YaHei" altLang="Microsoft YaHei" sz="1500" dirty="0"/>
          </a:p>
        </p:txBody>
      </p:sp>
      <p:graphicFrame>
        <p:nvGraphicFramePr>
          <p:cNvPr id="434" name="table 434"/>
          <p:cNvGraphicFramePr>
            <a:graphicFrameLocks noGrp="1"/>
          </p:cNvGraphicFramePr>
          <p:nvPr/>
        </p:nvGraphicFramePr>
        <p:xfrm>
          <a:off x="4914214" y="5260543"/>
          <a:ext cx="2834639" cy="427989"/>
        </p:xfrm>
        <a:graphic>
          <a:graphicData uri="http://schemas.openxmlformats.org/drawingml/2006/table">
            <a:tbl>
              <a:tblPr>
                <a:solidFill>
                  <a:srgbClr val="F1F1F1"/>
                </a:solidFill>
              </a:tblPr>
              <a:tblGrid>
                <a:gridCol w="2834639"/>
              </a:tblGrid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581659" algn="l" rtl="0" eaLnBrk="0">
                        <a:lnSpc>
                          <a:spcPts val="1785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300" kern="0" spc="0" dirty="0">
                          <a:solidFill>
                            <a:srgbClr val="575757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co</a:t>
                      </a:r>
                      <a:r>
                        <a:rPr sz="1300" kern="0" spc="70" dirty="0">
                          <a:solidFill>
                            <a:srgbClr val="575757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2/内循环/基质加温</a:t>
                      </a:r>
                      <a:endParaRPr lang="Microsoft YaHei" altLang="Microsoft YaHei" sz="13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36" name="path"/>
          <p:cNvSpPr/>
          <p:nvPr/>
        </p:nvSpPr>
        <p:spPr>
          <a:xfrm>
            <a:off x="2217426" y="4212359"/>
            <a:ext cx="76202" cy="76205"/>
          </a:xfrm>
          <a:custGeom>
            <a:avLst/>
            <a:gdLst/>
            <a:ahLst/>
            <a:cxnLst/>
            <a:rect l="0" t="0" r="0" b="0"/>
            <a:pathLst>
              <a:path w="120" h="120">
                <a:moveTo>
                  <a:pt x="0" y="120"/>
                </a:moveTo>
                <a:lnTo>
                  <a:pt x="59" y="0"/>
                </a:lnTo>
                <a:lnTo>
                  <a:pt x="120" y="119"/>
                </a:lnTo>
                <a:lnTo>
                  <a:pt x="0" y="120"/>
                </a:lnTo>
                <a:close/>
              </a:path>
              <a:path w="120" h="120">
                <a:moveTo>
                  <a:pt x="0" y="120"/>
                </a:moveTo>
                <a:lnTo>
                  <a:pt x="59" y="0"/>
                </a:lnTo>
                <a:lnTo>
                  <a:pt x="120" y="119"/>
                </a:lnTo>
                <a:lnTo>
                  <a:pt x="0" y="120"/>
                </a:lnTo>
                <a:close/>
              </a:path>
              <a:path w="120" h="120">
                <a:moveTo>
                  <a:pt x="0" y="120"/>
                </a:moveTo>
                <a:lnTo>
                  <a:pt x="59" y="0"/>
                </a:lnTo>
                <a:lnTo>
                  <a:pt x="120" y="119"/>
                </a:lnTo>
                <a:lnTo>
                  <a:pt x="0" y="12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8" name="path"/>
          <p:cNvSpPr/>
          <p:nvPr/>
        </p:nvSpPr>
        <p:spPr>
          <a:xfrm>
            <a:off x="2249167" y="4275853"/>
            <a:ext cx="2677744" cy="1205217"/>
          </a:xfrm>
          <a:custGeom>
            <a:avLst/>
            <a:gdLst/>
            <a:ahLst/>
            <a:cxnLst/>
            <a:rect l="0" t="0" r="0" b="0"/>
            <a:pathLst>
              <a:path w="4216" h="1897">
                <a:moveTo>
                  <a:pt x="4216" y="1887"/>
                </a:moveTo>
                <a:lnTo>
                  <a:pt x="10" y="1887"/>
                </a:ln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C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40" name="picture 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0940" y="2224616"/>
            <a:ext cx="3605265" cy="2255771"/>
          </a:xfrm>
          <a:prstGeom prst="rect">
            <a:avLst/>
          </a:prstGeom>
        </p:spPr>
      </p:pic>
      <p:graphicFrame>
        <p:nvGraphicFramePr>
          <p:cNvPr id="442" name="table 442"/>
          <p:cNvGraphicFramePr>
            <a:graphicFrameLocks noGrp="1"/>
          </p:cNvGraphicFramePr>
          <p:nvPr/>
        </p:nvGraphicFramePr>
        <p:xfrm>
          <a:off x="4902187" y="2122068"/>
          <a:ext cx="4023359" cy="966470"/>
        </p:xfrm>
        <a:graphic>
          <a:graphicData uri="http://schemas.openxmlformats.org/drawingml/2006/table">
            <a:tbl>
              <a:tblPr/>
              <a:tblGrid>
                <a:gridCol w="1979929"/>
                <a:gridCol w="2043429"/>
              </a:tblGrid>
              <a:tr h="966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732155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300" kern="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大数据</a:t>
                      </a:r>
                      <a:endParaRPr lang="Microsoft YaHei" altLang="Microsoft YaHei" sz="1300" dirty="0"/>
                    </a:p>
                    <a:p>
                      <a:pPr marL="120014" algn="l" rtl="0" eaLnBrk="0">
                        <a:lnSpc>
                          <a:spcPct val="93000"/>
                        </a:lnSpc>
                        <a:spcBef>
                          <a:spcPts val="163"/>
                        </a:spcBef>
                        <a:tabLst/>
                      </a:pPr>
                      <a:r>
                        <a:rPr sz="1300" kern="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根据关键时段参数统计</a:t>
                      </a:r>
                      <a:endParaRPr lang="Microsoft YaHei" altLang="Microsoft YaHei" sz="1300" dirty="0"/>
                    </a:p>
                    <a:p>
                      <a:pPr marL="168910" algn="l" rtl="0" eaLnBrk="0">
                        <a:lnSpc>
                          <a:spcPts val="1785"/>
                        </a:lnSpc>
                        <a:tabLst/>
                      </a:pPr>
                      <a:r>
                        <a:rPr sz="1300" kern="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值/产量品质，分析最</a:t>
                      </a:r>
                      <a:endParaRPr lang="Microsoft YaHei" altLang="Microsoft YaHei" sz="1300" dirty="0"/>
                    </a:p>
                    <a:p>
                      <a:pPr marL="732155" algn="l" rtl="0" eaLnBrk="0">
                        <a:lnSpc>
                          <a:spcPct val="96000"/>
                        </a:lnSpc>
                        <a:spcBef>
                          <a:spcPts val="138"/>
                        </a:spcBef>
                        <a:tabLst/>
                      </a:pPr>
                      <a:r>
                        <a:rPr sz="1300" kern="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佳环境</a:t>
                      </a:r>
                      <a:endParaRPr lang="Microsoft YaHei" altLang="Microsoft YaHei" sz="13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45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7594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300" kern="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种植模型库</a:t>
                      </a:r>
                      <a:endParaRPr lang="Microsoft YaHei" altLang="Microsoft YaHei" sz="1300" dirty="0"/>
                    </a:p>
                    <a:p>
                      <a:pPr marL="238125" algn="l" rtl="0" eaLnBrk="0">
                        <a:lnSpc>
                          <a:spcPts val="1785"/>
                        </a:lnSpc>
                        <a:tabLst/>
                      </a:pPr>
                      <a:r>
                        <a:rPr sz="1300" kern="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根据苗种/地域/环境</a:t>
                      </a:r>
                      <a:endParaRPr lang="Microsoft YaHei" altLang="Microsoft YaHei" sz="1300" dirty="0"/>
                    </a:p>
                    <a:p>
                      <a:pPr marL="400050" algn="l" rtl="0" eaLnBrk="0">
                        <a:lnSpc>
                          <a:spcPct val="96000"/>
                        </a:lnSpc>
                        <a:spcBef>
                          <a:spcPts val="174"/>
                        </a:spcBef>
                        <a:tabLst/>
                      </a:pPr>
                      <a:r>
                        <a:rPr sz="1300" kern="0" spc="7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选择匹配的模型</a:t>
                      </a:r>
                      <a:endParaRPr lang="Microsoft YaHei" altLang="Microsoft YaHei" sz="13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4" name="rect"/>
          <p:cNvSpPr/>
          <p:nvPr/>
        </p:nvSpPr>
        <p:spPr>
          <a:xfrm>
            <a:off x="4762500" y="6386512"/>
            <a:ext cx="2667000" cy="419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6" name="textbox 446"/>
          <p:cNvSpPr/>
          <p:nvPr/>
        </p:nvSpPr>
        <p:spPr>
          <a:xfrm>
            <a:off x="563564" y="6452472"/>
            <a:ext cx="11064875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862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9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7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endParaRPr lang="Microsoft YaHei" altLang="Microsoft YaHei" sz="2100" dirty="0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3936931" y="3184433"/>
            <a:ext cx="989982" cy="547897"/>
            <a:chOff x="0" y="0"/>
            <a:chExt cx="989982" cy="547897"/>
          </a:xfrm>
        </p:grpSpPr>
        <p:sp>
          <p:nvSpPr>
            <p:cNvPr id="448" name="path"/>
            <p:cNvSpPr/>
            <p:nvPr/>
          </p:nvSpPr>
          <p:spPr>
            <a:xfrm>
              <a:off x="0" y="0"/>
              <a:ext cx="926477" cy="516153"/>
            </a:xfrm>
            <a:custGeom>
              <a:avLst/>
              <a:gdLst/>
              <a:ahLst/>
              <a:cxnLst/>
              <a:rect l="0" t="0" r="0" b="0"/>
              <a:pathLst>
                <a:path w="1459" h="812">
                  <a:moveTo>
                    <a:pt x="0" y="10"/>
                  </a:moveTo>
                  <a:lnTo>
                    <a:pt x="779" y="10"/>
                  </a:lnTo>
                  <a:lnTo>
                    <a:pt x="779" y="802"/>
                  </a:lnTo>
                  <a:lnTo>
                    <a:pt x="1459" y="802"/>
                  </a:lnTo>
                </a:path>
              </a:pathLst>
            </a:custGeom>
            <a:noFill/>
            <a:ln w="12700" cap="flat">
              <a:solidFill>
                <a:srgbClr val="C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0" name="path"/>
            <p:cNvSpPr/>
            <p:nvPr/>
          </p:nvSpPr>
          <p:spPr>
            <a:xfrm>
              <a:off x="913782" y="471697"/>
              <a:ext cx="76200" cy="76200"/>
            </a:xfrm>
            <a:custGeom>
              <a:avLst/>
              <a:gdLst/>
              <a:ahLst/>
              <a:cxnLst/>
              <a:rect l="0" t="0" r="0" b="0"/>
              <a:pathLst>
                <a:path w="120" h="120">
                  <a:moveTo>
                    <a:pt x="0" y="0"/>
                  </a:moveTo>
                  <a:lnTo>
                    <a:pt x="120" y="60"/>
                  </a:ln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52" name="table 452"/>
          <p:cNvGraphicFramePr>
            <a:graphicFrameLocks noGrp="1"/>
          </p:cNvGraphicFramePr>
          <p:nvPr/>
        </p:nvGraphicFramePr>
        <p:xfrm>
          <a:off x="4914214" y="3348202"/>
          <a:ext cx="4018279" cy="691514"/>
        </p:xfrm>
        <a:graphic>
          <a:graphicData uri="http://schemas.openxmlformats.org/drawingml/2006/table">
            <a:tbl>
              <a:tblPr/>
              <a:tblGrid>
                <a:gridCol w="1967229"/>
                <a:gridCol w="2051050"/>
              </a:tblGrid>
              <a:tr h="6915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36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40384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500" b="1" kern="0" spc="80" dirty="0">
                          <a:solidFill>
                            <a:srgbClr val="00B0F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边缘计算主机</a:t>
                      </a:r>
                      <a:endParaRPr lang="Microsoft YaHei" altLang="Microsoft YaHei" sz="1500" dirty="0"/>
                    </a:p>
                    <a:p>
                      <a:pPr marL="443865" algn="l" rtl="0" eaLnBrk="0">
                        <a:lnSpc>
                          <a:spcPct val="96000"/>
                        </a:lnSpc>
                        <a:spcBef>
                          <a:spcPts val="222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多主机协同工作</a:t>
                      </a:r>
                      <a:endParaRPr lang="Microsoft YaHei" altLang="Microsoft YaHei" sz="15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11125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92D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</a:t>
                      </a:r>
                      <a:r>
                        <a:rPr sz="1200" kern="0" spc="-20" dirty="0">
                          <a:solidFill>
                            <a:srgbClr val="92D05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多源模糊控制</a:t>
                      </a:r>
                      <a:endParaRPr lang="Microsoft YaHei" altLang="Microsoft YaHei" sz="1200" dirty="0"/>
                    </a:p>
                    <a:p>
                      <a:pPr marL="111125" algn="l" rtl="0" eaLnBrk="0">
                        <a:lnSpc>
                          <a:spcPct val="91000"/>
                        </a:lnSpc>
                        <a:spcBef>
                          <a:spcPts val="108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92D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200" kern="0" spc="150" dirty="0">
                          <a:solidFill>
                            <a:srgbClr val="92D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92D05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自动寻找最佳控制方案</a:t>
                      </a:r>
                      <a:endParaRPr lang="Microsoft YaHei" altLang="Microsoft YaHei" sz="1200" dirty="0"/>
                    </a:p>
                    <a:p>
                      <a:pPr marL="111125" algn="l" rtl="0" eaLnBrk="0">
                        <a:lnSpc>
                          <a:spcPct val="91000"/>
                        </a:lnSpc>
                        <a:spcBef>
                          <a:spcPts val="14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92D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</a:t>
                      </a:r>
                      <a:r>
                        <a:rPr sz="1200" kern="0" spc="-10" dirty="0">
                          <a:solidFill>
                            <a:srgbClr val="92D05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多传感器阵列运算</a:t>
                      </a:r>
                      <a:endParaRPr lang="Microsoft YaHei" altLang="Microsoft YaHei" sz="12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4" name="table 454"/>
          <p:cNvGraphicFramePr>
            <a:graphicFrameLocks noGrp="1"/>
          </p:cNvGraphicFramePr>
          <p:nvPr/>
        </p:nvGraphicFramePr>
        <p:xfrm>
          <a:off x="4902187" y="1692808"/>
          <a:ext cx="4018279" cy="441325"/>
        </p:xfrm>
        <a:graphic>
          <a:graphicData uri="http://schemas.openxmlformats.org/drawingml/2006/table">
            <a:tbl>
              <a:tblPr/>
              <a:tblGrid>
                <a:gridCol w="4018279"/>
              </a:tblGrid>
              <a:tr h="415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323339" algn="l" rtl="0" eaLnBrk="0">
                        <a:lnSpc>
                          <a:spcPct val="91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800" b="1" kern="0" spc="0" dirty="0">
                          <a:solidFill>
                            <a:srgbClr val="00B0F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种植模型系统</a:t>
                      </a:r>
                      <a:endParaRPr lang="Microsoft YaHei" altLang="Microsoft YaHei" sz="18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6" name="path"/>
          <p:cNvSpPr/>
          <p:nvPr/>
        </p:nvSpPr>
        <p:spPr>
          <a:xfrm>
            <a:off x="4756099" y="1338605"/>
            <a:ext cx="6588391" cy="25400"/>
          </a:xfrm>
          <a:custGeom>
            <a:avLst/>
            <a:gdLst/>
            <a:ahLst/>
            <a:cxnLst/>
            <a:rect l="0" t="0" r="0" b="0"/>
            <a:pathLst>
              <a:path w="10375" h="40">
                <a:moveTo>
                  <a:pt x="0" y="20"/>
                </a:moveTo>
                <a:lnTo>
                  <a:pt x="10375" y="20"/>
                </a:lnTo>
              </a:path>
            </a:pathLst>
          </a:custGeom>
          <a:noFill/>
          <a:ln w="25400" cap="flat">
            <a:solidFill>
              <a:srgbClr val="BFBFB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8" name="textbox 458"/>
          <p:cNvSpPr/>
          <p:nvPr/>
        </p:nvSpPr>
        <p:spPr>
          <a:xfrm>
            <a:off x="5953315" y="1147648"/>
            <a:ext cx="3566795" cy="41719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lang="Arial" altLang="Arial" sz="600" dirty="0"/>
          </a:p>
          <a:p>
            <a:pPr marL="752475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物联网数据运营中心</a:t>
            </a:r>
            <a:endParaRPr lang="Microsoft YaHei" altLang="Microsoft YaHei" sz="1800" dirty="0"/>
          </a:p>
        </p:txBody>
      </p:sp>
      <p:pic>
        <p:nvPicPr>
          <p:cNvPr id="460" name="picture 4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679450"/>
            <a:ext cx="12192000" cy="103184"/>
          </a:xfrm>
          <a:prstGeom prst="rect">
            <a:avLst/>
          </a:prstGeom>
        </p:spPr>
      </p:pic>
      <p:sp>
        <p:nvSpPr>
          <p:cNvPr id="462" name="textbox 462"/>
          <p:cNvSpPr/>
          <p:nvPr/>
        </p:nvSpPr>
        <p:spPr>
          <a:xfrm>
            <a:off x="287242" y="897615"/>
            <a:ext cx="5501004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65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b="1" kern="0" spc="0" dirty="0">
                <a:solidFill>
                  <a:srgbClr val="C0504D">
                    <a:alpha val="100000"/>
                  </a:srgbClr>
                </a:solidFill>
                <a:latin typeface="Arial"/>
                <a:ea typeface="Arial"/>
                <a:cs typeface="Arial"/>
              </a:rPr>
              <a:t>IOT</a:t>
            </a:r>
            <a:r>
              <a:rPr sz="1800" b="1" kern="0" spc="10" dirty="0">
                <a:solidFill>
                  <a:srgbClr val="C0504D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1800" b="1" kern="0" spc="0" dirty="0">
                <a:solidFill>
                  <a:srgbClr val="C0504D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800" b="1" kern="0" spc="10" dirty="0">
                <a:solidFill>
                  <a:srgbClr val="C0504D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1800" kern="0" spc="10" dirty="0">
                <a:ln w="6565" cap="flat" cmpd="sng">
                  <a:solidFill>
                    <a:srgbClr val="C0504D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0504D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种植模型，实现作物最佳生长环境调控与</a:t>
            </a:r>
            <a:r>
              <a:rPr sz="1800" kern="0" spc="0" dirty="0">
                <a:ln w="6565" cap="flat" cmpd="sng">
                  <a:solidFill>
                    <a:srgbClr val="C0504D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0504D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</a:t>
            </a:r>
            <a:endParaRPr lang="SimSun" altLang="SimSun" sz="1800" dirty="0"/>
          </a:p>
        </p:txBody>
      </p:sp>
      <p:sp>
        <p:nvSpPr>
          <p:cNvPr id="464" name="textbox 464"/>
          <p:cNvSpPr/>
          <p:nvPr/>
        </p:nvSpPr>
        <p:spPr>
          <a:xfrm>
            <a:off x="473107" y="297095"/>
            <a:ext cx="3818254" cy="358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55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4. 5G+智慧农业—智慧大棚</a:t>
            </a:r>
            <a:endParaRPr lang="Microsoft YaHei" altLang="Microsoft YaHei" sz="2400" dirty="0"/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10237373" y="2129502"/>
            <a:ext cx="875077" cy="1000113"/>
            <a:chOff x="0" y="0"/>
            <a:chExt cx="875077" cy="1000113"/>
          </a:xfrm>
        </p:grpSpPr>
        <p:grpSp>
          <p:nvGrpSpPr>
            <p:cNvPr id="18" name="group 18"/>
            <p:cNvGrpSpPr/>
            <p:nvPr/>
          </p:nvGrpSpPr>
          <p:grpSpPr>
            <a:xfrm rot="21600000">
              <a:off x="0" y="0"/>
              <a:ext cx="875077" cy="1000113"/>
              <a:chOff x="0" y="0"/>
              <a:chExt cx="875077" cy="1000113"/>
            </a:xfrm>
          </p:grpSpPr>
          <p:sp>
            <p:nvSpPr>
              <p:cNvPr id="466" name="path"/>
              <p:cNvSpPr/>
              <p:nvPr/>
            </p:nvSpPr>
            <p:spPr>
              <a:xfrm>
                <a:off x="3141" y="5518"/>
                <a:ext cx="868794" cy="989076"/>
              </a:xfrm>
              <a:custGeom>
                <a:avLst/>
                <a:gdLst/>
                <a:ahLst/>
                <a:cxnLst/>
                <a:rect l="0" t="0" r="0" b="0"/>
                <a:pathLst>
                  <a:path w="1368" h="1557">
                    <a:moveTo>
                      <a:pt x="1368" y="1168"/>
                    </a:moveTo>
                    <a:lnTo>
                      <a:pt x="684" y="1557"/>
                    </a:lnTo>
                    <a:lnTo>
                      <a:pt x="0" y="1168"/>
                    </a:lnTo>
                    <a:lnTo>
                      <a:pt x="0" y="389"/>
                    </a:lnTo>
                    <a:lnTo>
                      <a:pt x="684" y="0"/>
                    </a:lnTo>
                    <a:lnTo>
                      <a:pt x="1368" y="389"/>
                    </a:lnTo>
                    <a:lnTo>
                      <a:pt x="1368" y="1168"/>
                    </a:lnTo>
                    <a:close/>
                  </a:path>
                </a:pathLst>
              </a:custGeom>
              <a:solidFill>
                <a:srgbClr val="DBEEF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" name="path"/>
              <p:cNvSpPr/>
              <p:nvPr/>
            </p:nvSpPr>
            <p:spPr>
              <a:xfrm>
                <a:off x="0" y="0"/>
                <a:ext cx="875077" cy="1000113"/>
              </a:xfrm>
              <a:custGeom>
                <a:avLst/>
                <a:gdLst/>
                <a:ahLst/>
                <a:cxnLst/>
                <a:rect l="0" t="0" r="0" b="0"/>
                <a:pathLst>
                  <a:path w="1378" h="1574">
                    <a:moveTo>
                      <a:pt x="1373" y="1176"/>
                    </a:moveTo>
                    <a:lnTo>
                      <a:pt x="689" y="1566"/>
                    </a:lnTo>
                    <a:lnTo>
                      <a:pt x="4" y="1176"/>
                    </a:lnTo>
                    <a:moveTo>
                      <a:pt x="4" y="398"/>
                    </a:moveTo>
                    <a:lnTo>
                      <a:pt x="689" y="8"/>
                    </a:lnTo>
                    <a:lnTo>
                      <a:pt x="1373" y="398"/>
                    </a:lnTo>
                  </a:path>
                </a:pathLst>
              </a:custGeom>
              <a:noFill/>
              <a:ln w="12700" cap="flat">
                <a:solidFill>
                  <a:srgbClr val="00B0F0">
                    <a:alpha val="100000"/>
                  </a:srgbClr>
                </a:solidFill>
                <a:prstDash val="solid"/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0" name="textbox 470"/>
            <p:cNvSpPr/>
            <p:nvPr/>
          </p:nvSpPr>
          <p:spPr>
            <a:xfrm>
              <a:off x="-12700" y="-12700"/>
              <a:ext cx="901064" cy="10591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2000"/>
                </a:lnSpc>
                <a:tabLst/>
              </a:pPr>
              <a:endParaRPr lang="Arial" altLang="Arial" sz="1000" dirty="0"/>
            </a:p>
            <a:p>
              <a:pPr marL="240029" indent="-128270" algn="l" rtl="0" eaLnBrk="0">
                <a:lnSpc>
                  <a:spcPct val="99000"/>
                </a:lnSpc>
                <a:spcBef>
                  <a:spcPts val="1"/>
                </a:spcBef>
                <a:tabLst/>
              </a:pPr>
              <a:r>
                <a:rPr sz="1200" kern="0" spc="-20" dirty="0">
                  <a:ln w="4381" cap="flat" cmpd="sng">
                    <a:solidFill>
                      <a:srgbClr val="4F81BD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4F81BD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产量</a:t>
              </a:r>
              <a:r>
                <a:rPr sz="1200" kern="0" spc="-20" dirty="0">
                  <a:solidFill>
                    <a:srgbClr val="4F81BD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</a:t>
              </a:r>
              <a:r>
                <a:rPr sz="1200" kern="0" spc="-20" dirty="0">
                  <a:ln w="4381" cap="flat" cmpd="sng">
                    <a:solidFill>
                      <a:srgbClr val="4F81BD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4F81BD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质量</a:t>
              </a:r>
              <a:r>
                <a:rPr sz="1200" kern="0" spc="10" dirty="0">
                  <a:solidFill>
                    <a:srgbClr val="4F81BD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 </a:t>
              </a:r>
              <a:r>
                <a:rPr sz="1200" kern="0" spc="-50" dirty="0">
                  <a:ln w="4381" cap="flat" cmpd="sng">
                    <a:solidFill>
                      <a:srgbClr val="4F81BD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4F81BD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自学习</a:t>
              </a:r>
              <a:r>
                <a:rPr sz="1200" kern="0" spc="0" dirty="0">
                  <a:solidFill>
                    <a:srgbClr val="4F81BD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   </a:t>
              </a:r>
              <a:r>
                <a:rPr sz="1200" u="sng" kern="0" spc="50" dirty="0">
                  <a:ln w="4381" cap="flat" cmpd="sng">
                    <a:solidFill>
                      <a:srgbClr val="4F81BD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4F81BD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+预估</a:t>
              </a:r>
              <a:endParaRPr lang="SimHei" altLang="SimHei" sz="1200" dirty="0"/>
            </a:p>
          </p:txBody>
        </p:sp>
      </p:grpSp>
      <p:sp>
        <p:nvSpPr>
          <p:cNvPr id="472" name="path"/>
          <p:cNvSpPr/>
          <p:nvPr/>
        </p:nvSpPr>
        <p:spPr>
          <a:xfrm>
            <a:off x="10234165" y="2382303"/>
            <a:ext cx="12700" cy="494512"/>
          </a:xfrm>
          <a:custGeom>
            <a:avLst/>
            <a:gdLst/>
            <a:ahLst/>
            <a:cxnLst/>
            <a:rect l="0" t="0" r="0" b="0"/>
            <a:pathLst>
              <a:path w="20" h="778">
                <a:moveTo>
                  <a:pt x="10" y="778"/>
                </a:move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00B0F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9368516" y="2129502"/>
            <a:ext cx="875077" cy="1000113"/>
            <a:chOff x="0" y="0"/>
            <a:chExt cx="875077" cy="1000113"/>
          </a:xfrm>
        </p:grpSpPr>
        <p:sp>
          <p:nvSpPr>
            <p:cNvPr id="474" name="path"/>
            <p:cNvSpPr/>
            <p:nvPr/>
          </p:nvSpPr>
          <p:spPr>
            <a:xfrm>
              <a:off x="3141" y="5518"/>
              <a:ext cx="868794" cy="989076"/>
            </a:xfrm>
            <a:custGeom>
              <a:avLst/>
              <a:gdLst/>
              <a:ahLst/>
              <a:cxnLst/>
              <a:rect l="0" t="0" r="0" b="0"/>
              <a:pathLst>
                <a:path w="1368" h="1557">
                  <a:moveTo>
                    <a:pt x="1368" y="1168"/>
                  </a:moveTo>
                  <a:lnTo>
                    <a:pt x="684" y="1557"/>
                  </a:lnTo>
                  <a:lnTo>
                    <a:pt x="0" y="1168"/>
                  </a:lnTo>
                  <a:lnTo>
                    <a:pt x="0" y="389"/>
                  </a:lnTo>
                  <a:lnTo>
                    <a:pt x="684" y="0"/>
                  </a:lnTo>
                  <a:lnTo>
                    <a:pt x="1368" y="389"/>
                  </a:lnTo>
                  <a:lnTo>
                    <a:pt x="1368" y="1168"/>
                  </a:lnTo>
                  <a:close/>
                </a:path>
              </a:pathLst>
            </a:custGeom>
            <a:solidFill>
              <a:srgbClr val="DBEEF4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6" name="path"/>
            <p:cNvSpPr/>
            <p:nvPr/>
          </p:nvSpPr>
          <p:spPr>
            <a:xfrm>
              <a:off x="0" y="0"/>
              <a:ext cx="875077" cy="1000113"/>
            </a:xfrm>
            <a:custGeom>
              <a:avLst/>
              <a:gdLst/>
              <a:ahLst/>
              <a:cxnLst/>
              <a:rect l="0" t="0" r="0" b="0"/>
              <a:pathLst>
                <a:path w="1378" h="1574">
                  <a:moveTo>
                    <a:pt x="1373" y="1176"/>
                  </a:moveTo>
                  <a:lnTo>
                    <a:pt x="689" y="1566"/>
                  </a:lnTo>
                  <a:lnTo>
                    <a:pt x="4" y="1176"/>
                  </a:lnTo>
                  <a:moveTo>
                    <a:pt x="4" y="398"/>
                  </a:moveTo>
                  <a:lnTo>
                    <a:pt x="689" y="8"/>
                  </a:lnTo>
                  <a:lnTo>
                    <a:pt x="1373" y="398"/>
                  </a:lnTo>
                </a:path>
              </a:pathLst>
            </a:custGeom>
            <a:noFill/>
            <a:ln w="12700" cap="flat">
              <a:solidFill>
                <a:srgbClr val="00B0F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10237375" y="3119480"/>
            <a:ext cx="875077" cy="1000113"/>
            <a:chOff x="0" y="0"/>
            <a:chExt cx="875077" cy="1000113"/>
          </a:xfrm>
        </p:grpSpPr>
        <p:sp>
          <p:nvSpPr>
            <p:cNvPr id="478" name="path"/>
            <p:cNvSpPr/>
            <p:nvPr/>
          </p:nvSpPr>
          <p:spPr>
            <a:xfrm>
              <a:off x="3141" y="5518"/>
              <a:ext cx="868794" cy="989075"/>
            </a:xfrm>
            <a:custGeom>
              <a:avLst/>
              <a:gdLst/>
              <a:ahLst/>
              <a:cxnLst/>
              <a:rect l="0" t="0" r="0" b="0"/>
              <a:pathLst>
                <a:path w="1368" h="1557">
                  <a:moveTo>
                    <a:pt x="1368" y="1168"/>
                  </a:moveTo>
                  <a:lnTo>
                    <a:pt x="684" y="1557"/>
                  </a:lnTo>
                  <a:lnTo>
                    <a:pt x="0" y="1168"/>
                  </a:lnTo>
                  <a:lnTo>
                    <a:pt x="0" y="389"/>
                  </a:lnTo>
                  <a:lnTo>
                    <a:pt x="684" y="0"/>
                  </a:lnTo>
                  <a:lnTo>
                    <a:pt x="1368" y="389"/>
                  </a:lnTo>
                  <a:lnTo>
                    <a:pt x="1368" y="1168"/>
                  </a:lnTo>
                  <a:close/>
                </a:path>
              </a:pathLst>
            </a:custGeom>
            <a:solidFill>
              <a:srgbClr val="DBEEF4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0" name="path"/>
            <p:cNvSpPr/>
            <p:nvPr/>
          </p:nvSpPr>
          <p:spPr>
            <a:xfrm>
              <a:off x="0" y="0"/>
              <a:ext cx="875077" cy="1000113"/>
            </a:xfrm>
            <a:custGeom>
              <a:avLst/>
              <a:gdLst/>
              <a:ahLst/>
              <a:cxnLst/>
              <a:rect l="0" t="0" r="0" b="0"/>
              <a:pathLst>
                <a:path w="1378" h="1574">
                  <a:moveTo>
                    <a:pt x="1373" y="1176"/>
                  </a:moveTo>
                  <a:lnTo>
                    <a:pt x="689" y="1566"/>
                  </a:lnTo>
                  <a:lnTo>
                    <a:pt x="4" y="1176"/>
                  </a:lnTo>
                  <a:moveTo>
                    <a:pt x="4" y="398"/>
                  </a:moveTo>
                  <a:lnTo>
                    <a:pt x="689" y="8"/>
                  </a:lnTo>
                  <a:lnTo>
                    <a:pt x="1373" y="398"/>
                  </a:lnTo>
                </a:path>
              </a:pathLst>
            </a:custGeom>
            <a:noFill/>
            <a:ln w="12700" cap="flat">
              <a:solidFill>
                <a:srgbClr val="00B0F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82" name="rect"/>
          <p:cNvSpPr/>
          <p:nvPr/>
        </p:nvSpPr>
        <p:spPr>
          <a:xfrm>
            <a:off x="10234167" y="3372280"/>
            <a:ext cx="12700" cy="494512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9368516" y="3119481"/>
            <a:ext cx="875077" cy="1000112"/>
            <a:chOff x="0" y="0"/>
            <a:chExt cx="875077" cy="1000112"/>
          </a:xfrm>
        </p:grpSpPr>
        <p:grpSp>
          <p:nvGrpSpPr>
            <p:cNvPr id="26" name="group 26"/>
            <p:cNvGrpSpPr/>
            <p:nvPr/>
          </p:nvGrpSpPr>
          <p:grpSpPr>
            <a:xfrm rot="21600000">
              <a:off x="0" y="0"/>
              <a:ext cx="875077" cy="1000112"/>
              <a:chOff x="0" y="0"/>
              <a:chExt cx="875077" cy="1000112"/>
            </a:xfrm>
          </p:grpSpPr>
          <p:sp>
            <p:nvSpPr>
              <p:cNvPr id="484" name="path"/>
              <p:cNvSpPr/>
              <p:nvPr/>
            </p:nvSpPr>
            <p:spPr>
              <a:xfrm>
                <a:off x="3141" y="5518"/>
                <a:ext cx="868794" cy="989076"/>
              </a:xfrm>
              <a:custGeom>
                <a:avLst/>
                <a:gdLst/>
                <a:ahLst/>
                <a:cxnLst/>
                <a:rect l="0" t="0" r="0" b="0"/>
                <a:pathLst>
                  <a:path w="1368" h="1557">
                    <a:moveTo>
                      <a:pt x="1368" y="1168"/>
                    </a:moveTo>
                    <a:lnTo>
                      <a:pt x="684" y="1557"/>
                    </a:lnTo>
                    <a:lnTo>
                      <a:pt x="0" y="1168"/>
                    </a:lnTo>
                    <a:lnTo>
                      <a:pt x="0" y="389"/>
                    </a:lnTo>
                    <a:lnTo>
                      <a:pt x="684" y="0"/>
                    </a:lnTo>
                    <a:lnTo>
                      <a:pt x="1368" y="389"/>
                    </a:lnTo>
                    <a:lnTo>
                      <a:pt x="1368" y="1168"/>
                    </a:lnTo>
                    <a:close/>
                  </a:path>
                </a:pathLst>
              </a:custGeom>
              <a:solidFill>
                <a:srgbClr val="DBEEF4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" name="path"/>
              <p:cNvSpPr/>
              <p:nvPr/>
            </p:nvSpPr>
            <p:spPr>
              <a:xfrm>
                <a:off x="0" y="0"/>
                <a:ext cx="875077" cy="1000112"/>
              </a:xfrm>
              <a:custGeom>
                <a:avLst/>
                <a:gdLst/>
                <a:ahLst/>
                <a:cxnLst/>
                <a:rect l="0" t="0" r="0" b="0"/>
                <a:pathLst>
                  <a:path w="1378" h="1574">
                    <a:moveTo>
                      <a:pt x="1373" y="1176"/>
                    </a:moveTo>
                    <a:lnTo>
                      <a:pt x="689" y="1566"/>
                    </a:lnTo>
                    <a:lnTo>
                      <a:pt x="4" y="1176"/>
                    </a:lnTo>
                    <a:moveTo>
                      <a:pt x="4" y="398"/>
                    </a:moveTo>
                    <a:lnTo>
                      <a:pt x="689" y="8"/>
                    </a:lnTo>
                    <a:lnTo>
                      <a:pt x="1373" y="398"/>
                    </a:lnTo>
                  </a:path>
                </a:pathLst>
              </a:custGeom>
              <a:noFill/>
              <a:ln w="12700" cap="flat">
                <a:solidFill>
                  <a:srgbClr val="00B0F0">
                    <a:alpha val="100000"/>
                  </a:srgbClr>
                </a:solidFill>
                <a:prstDash val="solid"/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8" name="textbox 488"/>
            <p:cNvSpPr/>
            <p:nvPr/>
          </p:nvSpPr>
          <p:spPr>
            <a:xfrm>
              <a:off x="-12700" y="-12700"/>
              <a:ext cx="901064" cy="104711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7000"/>
                </a:lnSpc>
                <a:tabLst/>
              </a:pPr>
              <a:endParaRPr lang="Arial" altLang="Arial" sz="1000" dirty="0"/>
            </a:p>
            <a:p>
              <a:pPr marL="143510" algn="l" rtl="0" eaLnBrk="0">
                <a:lnSpc>
                  <a:spcPct val="96000"/>
                </a:lnSpc>
                <a:spcBef>
                  <a:spcPts val="6"/>
                </a:spcBef>
                <a:tabLst/>
              </a:pPr>
              <a:r>
                <a:rPr sz="1200" u="sng" kern="0" spc="10" dirty="0">
                  <a:ln w="4381" cap="flat" cmpd="sng">
                    <a:solidFill>
                      <a:srgbClr val="4F81BD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4F81BD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提前发现</a:t>
              </a:r>
              <a:endParaRPr lang="SimHei" altLang="SimHei" sz="1200" dirty="0"/>
            </a:p>
            <a:p>
              <a:pPr marL="219075" algn="l" rtl="0" eaLnBrk="0">
                <a:lnSpc>
                  <a:spcPct val="97000"/>
                </a:lnSpc>
                <a:spcBef>
                  <a:spcPts val="31"/>
                </a:spcBef>
                <a:tabLst/>
              </a:pPr>
              <a:r>
                <a:rPr sz="1200" kern="0" spc="10" dirty="0">
                  <a:ln w="4381" cap="flat" cmpd="sng">
                    <a:solidFill>
                      <a:srgbClr val="4F81BD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4F81BD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病虫害</a:t>
              </a:r>
              <a:endParaRPr lang="SimHei" altLang="SimHei" sz="1200" dirty="0"/>
            </a:p>
          </p:txBody>
        </p:sp>
      </p:grpSp>
      <p:sp>
        <p:nvSpPr>
          <p:cNvPr id="490" name="textbox 490"/>
          <p:cNvSpPr/>
          <p:nvPr/>
        </p:nvSpPr>
        <p:spPr>
          <a:xfrm>
            <a:off x="1197114" y="4585773"/>
            <a:ext cx="1238885" cy="609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36"/>
              </a:lnSpc>
              <a:tabLst/>
            </a:pPr>
            <a:endParaRPr lang="Arial" altLang="Arial" sz="100" dirty="0"/>
          </a:p>
          <a:p>
            <a:pPr marL="217170" algn="l" rtl="0" eaLnBrk="0">
              <a:lnSpc>
                <a:spcPct val="96000"/>
              </a:lnSpc>
              <a:tabLst/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实时控制</a:t>
            </a:r>
            <a:endParaRPr lang="Microsoft YaHei" altLang="Microsoft YaHei" sz="15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900" dirty="0"/>
          </a:p>
          <a:p>
            <a:pPr algn="l" rtl="0" eaLnBrk="0">
              <a:lnSpc>
                <a:spcPct val="833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大棚智能设备</a:t>
            </a:r>
            <a:endParaRPr lang="Microsoft YaHei" altLang="Microsoft YaHei" sz="1500" dirty="0"/>
          </a:p>
        </p:txBody>
      </p:sp>
      <p:sp>
        <p:nvSpPr>
          <p:cNvPr id="492" name="textbox 492"/>
          <p:cNvSpPr/>
          <p:nvPr/>
        </p:nvSpPr>
        <p:spPr>
          <a:xfrm>
            <a:off x="9354441" y="4767629"/>
            <a:ext cx="1332864" cy="5568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12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多源模糊控制</a:t>
            </a:r>
            <a:endParaRPr lang="Microsoft YaHei" altLang="Microsoft YaHei" sz="1200" dirty="0"/>
          </a:p>
          <a:p>
            <a:pPr marL="95885" indent="-83185" algn="l" rtl="0" eaLnBrk="0">
              <a:lnSpc>
                <a:spcPct val="96000"/>
              </a:lnSpc>
              <a:spcBef>
                <a:spcPts val="108"/>
              </a:spcBef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自动寻找最佳控制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方案</a:t>
            </a:r>
            <a:endParaRPr lang="Microsoft YaHei" altLang="Microsoft YaHei" sz="1200" dirty="0"/>
          </a:p>
        </p:txBody>
      </p:sp>
      <p:sp>
        <p:nvSpPr>
          <p:cNvPr id="494" name="path"/>
          <p:cNvSpPr/>
          <p:nvPr/>
        </p:nvSpPr>
        <p:spPr>
          <a:xfrm>
            <a:off x="8934616" y="3698632"/>
            <a:ext cx="234886" cy="823874"/>
          </a:xfrm>
          <a:custGeom>
            <a:avLst/>
            <a:gdLst/>
            <a:ahLst/>
            <a:cxnLst/>
            <a:rect l="0" t="0" r="0" b="0"/>
            <a:pathLst>
              <a:path w="369" h="1297">
                <a:moveTo>
                  <a:pt x="0" y="10"/>
                </a:moveTo>
                <a:lnTo>
                  <a:pt x="359" y="10"/>
                </a:lnTo>
                <a:lnTo>
                  <a:pt x="359" y="1287"/>
                </a:lnTo>
                <a:lnTo>
                  <a:pt x="66" y="1287"/>
                </a:lnTo>
              </a:path>
            </a:pathLst>
          </a:custGeom>
          <a:noFill/>
          <a:ln w="12700" cap="flat">
            <a:solidFill>
              <a:srgbClr val="C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6" name="path"/>
          <p:cNvSpPr/>
          <p:nvPr/>
        </p:nvSpPr>
        <p:spPr>
          <a:xfrm>
            <a:off x="8934616" y="3698635"/>
            <a:ext cx="234886" cy="1303159"/>
          </a:xfrm>
          <a:custGeom>
            <a:avLst/>
            <a:gdLst/>
            <a:ahLst/>
            <a:cxnLst/>
            <a:rect l="0" t="0" r="0" b="0"/>
            <a:pathLst>
              <a:path w="369" h="2052">
                <a:moveTo>
                  <a:pt x="0" y="10"/>
                </a:moveTo>
                <a:lnTo>
                  <a:pt x="359" y="10"/>
                </a:lnTo>
                <a:lnTo>
                  <a:pt x="359" y="2042"/>
                </a:lnTo>
                <a:lnTo>
                  <a:pt x="66" y="2042"/>
                </a:lnTo>
              </a:path>
            </a:pathLst>
          </a:custGeom>
          <a:noFill/>
          <a:ln w="12700" cap="flat">
            <a:solidFill>
              <a:srgbClr val="C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8" name="path"/>
          <p:cNvSpPr/>
          <p:nvPr/>
        </p:nvSpPr>
        <p:spPr>
          <a:xfrm>
            <a:off x="8934616" y="3698632"/>
            <a:ext cx="234886" cy="1782445"/>
          </a:xfrm>
          <a:custGeom>
            <a:avLst/>
            <a:gdLst/>
            <a:ahLst/>
            <a:cxnLst/>
            <a:rect l="0" t="0" r="0" b="0"/>
            <a:pathLst>
              <a:path w="369" h="2807">
                <a:moveTo>
                  <a:pt x="0" y="10"/>
                </a:moveTo>
                <a:lnTo>
                  <a:pt x="359" y="10"/>
                </a:lnTo>
                <a:lnTo>
                  <a:pt x="359" y="2797"/>
                </a:lnTo>
                <a:lnTo>
                  <a:pt x="66" y="2797"/>
                </a:lnTo>
              </a:path>
            </a:pathLst>
          </a:custGeom>
          <a:noFill/>
          <a:ln w="12700" cap="flat">
            <a:solidFill>
              <a:srgbClr val="C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0" name="textbox 500"/>
          <p:cNvSpPr/>
          <p:nvPr/>
        </p:nvSpPr>
        <p:spPr>
          <a:xfrm>
            <a:off x="1682096" y="1444649"/>
            <a:ext cx="1585594" cy="293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2106"/>
              </a:lnSpc>
              <a:tabLst/>
            </a:pP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zig</a:t>
            </a:r>
            <a:r>
              <a:rPr sz="1500" b="1" kern="0" spc="12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/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nb</a:t>
            </a:r>
            <a:r>
              <a:rPr sz="1500" b="1" kern="0" spc="12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/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gprs</a:t>
            </a:r>
            <a:r>
              <a:rPr sz="1500" b="1" kern="0" spc="12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/5g</a:t>
            </a:r>
            <a:endParaRPr lang="Microsoft YaHei" altLang="Microsoft YaHei" sz="1500" dirty="0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9209825" y="1967278"/>
            <a:ext cx="1038568" cy="357332"/>
            <a:chOff x="0" y="0"/>
            <a:chExt cx="1038568" cy="357332"/>
          </a:xfrm>
        </p:grpSpPr>
        <p:sp>
          <p:nvSpPr>
            <p:cNvPr id="502" name="path"/>
            <p:cNvSpPr/>
            <p:nvPr/>
          </p:nvSpPr>
          <p:spPr>
            <a:xfrm>
              <a:off x="32322" y="0"/>
              <a:ext cx="1006246" cy="357332"/>
            </a:xfrm>
            <a:custGeom>
              <a:avLst/>
              <a:gdLst/>
              <a:ahLst/>
              <a:cxnLst/>
              <a:rect l="0" t="0" r="0" b="0"/>
              <a:pathLst>
                <a:path w="1584" h="562">
                  <a:moveTo>
                    <a:pt x="1574" y="552"/>
                  </a:moveTo>
                  <a:cubicBezTo>
                    <a:pt x="1221" y="-50"/>
                    <a:pt x="557" y="-169"/>
                    <a:pt x="91" y="288"/>
                  </a:cubicBezTo>
                  <a:cubicBezTo>
                    <a:pt x="63" y="315"/>
                    <a:pt x="35" y="345"/>
                    <a:pt x="10" y="376"/>
                  </a:cubicBezTo>
                </a:path>
              </a:pathLst>
            </a:custGeom>
            <a:noFill/>
            <a:ln w="12700" cap="flat">
              <a:solidFill>
                <a:srgbClr val="A8A8A8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4" name="path"/>
            <p:cNvSpPr/>
            <p:nvPr/>
          </p:nvSpPr>
          <p:spPr>
            <a:xfrm>
              <a:off x="0" y="205812"/>
              <a:ext cx="76581" cy="83654"/>
            </a:xfrm>
            <a:custGeom>
              <a:avLst/>
              <a:gdLst/>
              <a:ahLst/>
              <a:cxnLst/>
              <a:rect l="0" t="0" r="0" b="0"/>
              <a:pathLst>
                <a:path w="120" h="131">
                  <a:moveTo>
                    <a:pt x="120" y="72"/>
                  </a:moveTo>
                  <a:lnTo>
                    <a:pt x="0" y="131"/>
                  </a:lnTo>
                  <a:lnTo>
                    <a:pt x="25" y="0"/>
                  </a:lnTo>
                  <a:lnTo>
                    <a:pt x="120" y="72"/>
                  </a:lnTo>
                  <a:close/>
                </a:path>
              </a:pathLst>
            </a:custGeom>
            <a:solidFill>
              <a:srgbClr val="A8A8A8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506" name="picture 5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252622" y="136970"/>
            <a:ext cx="702520" cy="510527"/>
          </a:xfrm>
          <a:prstGeom prst="rect">
            <a:avLst/>
          </a:prstGeom>
        </p:spPr>
      </p:pic>
      <p:sp>
        <p:nvSpPr>
          <p:cNvPr id="508" name="textbox 508"/>
          <p:cNvSpPr/>
          <p:nvPr/>
        </p:nvSpPr>
        <p:spPr>
          <a:xfrm>
            <a:off x="9488606" y="2368674"/>
            <a:ext cx="640715" cy="583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52"/>
              </a:lnSpc>
              <a:tabLst/>
            </a:pPr>
            <a:endParaRPr lang="Arial" altLang="Arial" sz="100" dirty="0"/>
          </a:p>
          <a:p>
            <a:pPr marL="31115" algn="l" rtl="0" eaLnBrk="0">
              <a:lnSpc>
                <a:spcPct val="96000"/>
              </a:lnSpc>
              <a:tabLst/>
            </a:pPr>
            <a:r>
              <a:rPr sz="1200" u="sng" kern="0" spc="-30" dirty="0">
                <a:ln w="4381" cap="flat" cmpd="sng">
                  <a:solidFill>
                    <a:srgbClr val="4F81BD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4F81BD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自学习优</a:t>
            </a:r>
            <a:endParaRPr lang="SimHei" altLang="SimHei" sz="1200" dirty="0"/>
          </a:p>
          <a:p>
            <a:pPr marL="12700" algn="l" rtl="0" eaLnBrk="0">
              <a:lnSpc>
                <a:spcPct val="96000"/>
              </a:lnSpc>
              <a:spcBef>
                <a:spcPts val="41"/>
              </a:spcBef>
              <a:tabLst/>
            </a:pPr>
            <a:r>
              <a:rPr sz="1200" u="sng" kern="0" spc="0" dirty="0">
                <a:ln w="4381" cap="flat" cmpd="sng">
                  <a:solidFill>
                    <a:srgbClr val="4F81BD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4F81BD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化积累模</a:t>
            </a:r>
            <a:endParaRPr lang="SimHei" altLang="SimHei" sz="1200" dirty="0"/>
          </a:p>
          <a:p>
            <a:pPr marL="244475" algn="l" rtl="0" eaLnBrk="0">
              <a:lnSpc>
                <a:spcPct val="98000"/>
              </a:lnSpc>
              <a:spcBef>
                <a:spcPts val="76"/>
              </a:spcBef>
              <a:tabLst/>
            </a:pPr>
            <a:r>
              <a:rPr sz="1200" u="sng" kern="0" spc="-10" dirty="0">
                <a:ln w="4381" cap="flat" cmpd="sng">
                  <a:solidFill>
                    <a:srgbClr val="4F81BD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4F81BD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型</a:t>
            </a:r>
            <a:endParaRPr lang="SimHei" altLang="SimHei" sz="1200" dirty="0"/>
          </a:p>
        </p:txBody>
      </p:sp>
      <p:sp>
        <p:nvSpPr>
          <p:cNvPr id="510" name="textbox 510"/>
          <p:cNvSpPr/>
          <p:nvPr/>
        </p:nvSpPr>
        <p:spPr>
          <a:xfrm>
            <a:off x="1754460" y="1852075"/>
            <a:ext cx="1441450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3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大棚中各传感器</a:t>
            </a:r>
            <a:endParaRPr lang="Microsoft YaHei" altLang="Microsoft YaHei" sz="1500" dirty="0"/>
          </a:p>
        </p:txBody>
      </p:sp>
      <p:sp>
        <p:nvSpPr>
          <p:cNvPr id="512" name="rect"/>
          <p:cNvSpPr/>
          <p:nvPr/>
        </p:nvSpPr>
        <p:spPr>
          <a:xfrm>
            <a:off x="4756099" y="5864567"/>
            <a:ext cx="6588391" cy="2540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4" name="textbox 514"/>
          <p:cNvSpPr/>
          <p:nvPr/>
        </p:nvSpPr>
        <p:spPr>
          <a:xfrm>
            <a:off x="3973157" y="3759540"/>
            <a:ext cx="831214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2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实时采集</a:t>
            </a:r>
            <a:endParaRPr lang="Microsoft YaHei" altLang="Microsoft YaHei" sz="1500" dirty="0"/>
          </a:p>
        </p:txBody>
      </p:sp>
      <p:sp>
        <p:nvSpPr>
          <p:cNvPr id="516" name="rect"/>
          <p:cNvSpPr/>
          <p:nvPr/>
        </p:nvSpPr>
        <p:spPr>
          <a:xfrm>
            <a:off x="11331790" y="1351305"/>
            <a:ext cx="25400" cy="4525962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18" name="picture 5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94442" y="4588606"/>
            <a:ext cx="274992" cy="286020"/>
          </a:xfrm>
          <a:prstGeom prst="rect">
            <a:avLst/>
          </a:prstGeom>
        </p:spPr>
      </p:pic>
      <p:sp>
        <p:nvSpPr>
          <p:cNvPr id="520" name="textbox 520"/>
          <p:cNvSpPr/>
          <p:nvPr/>
        </p:nvSpPr>
        <p:spPr>
          <a:xfrm>
            <a:off x="10429292" y="3541531"/>
            <a:ext cx="492125" cy="2146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96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200" u="sng" kern="0" spc="-60" dirty="0">
                <a:ln w="4381" cap="flat" cmpd="sng">
                  <a:solidFill>
                    <a:srgbClr val="4F81BD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4F81BD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A</a:t>
            </a:r>
            <a:r>
              <a:rPr sz="1200" kern="0" spc="-310" dirty="0">
                <a:solidFill>
                  <a:srgbClr val="4F81BD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u="sng" kern="0" spc="-60" dirty="0">
                <a:ln w="4381" cap="flat" cmpd="sng">
                  <a:solidFill>
                    <a:srgbClr val="4F81BD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4F81BD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I决策</a:t>
            </a:r>
            <a:endParaRPr lang="SimHei" altLang="SimHei" sz="1200" dirty="0"/>
          </a:p>
        </p:txBody>
      </p:sp>
      <p:sp>
        <p:nvSpPr>
          <p:cNvPr id="522" name="path"/>
          <p:cNvSpPr/>
          <p:nvPr/>
        </p:nvSpPr>
        <p:spPr>
          <a:xfrm>
            <a:off x="8913160" y="4478054"/>
            <a:ext cx="76200" cy="555485"/>
          </a:xfrm>
          <a:custGeom>
            <a:avLst/>
            <a:gdLst/>
            <a:ahLst/>
            <a:cxnLst/>
            <a:rect l="0" t="0" r="0" b="0"/>
            <a:pathLst>
              <a:path w="120" h="874">
                <a:moveTo>
                  <a:pt x="120" y="120"/>
                </a:moveTo>
                <a:lnTo>
                  <a:pt x="0" y="60"/>
                </a:lnTo>
                <a:lnTo>
                  <a:pt x="120" y="0"/>
                </a:lnTo>
                <a:lnTo>
                  <a:pt x="120" y="120"/>
                </a:lnTo>
                <a:close/>
              </a:path>
              <a:path w="120" h="874">
                <a:moveTo>
                  <a:pt x="120" y="874"/>
                </a:moveTo>
                <a:lnTo>
                  <a:pt x="0" y="814"/>
                </a:lnTo>
                <a:lnTo>
                  <a:pt x="120" y="754"/>
                </a:lnTo>
                <a:lnTo>
                  <a:pt x="120" y="874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6054718" y="3076469"/>
            <a:ext cx="76200" cy="277129"/>
            <a:chOff x="0" y="0"/>
            <a:chExt cx="76200" cy="277129"/>
          </a:xfrm>
        </p:grpSpPr>
        <p:sp>
          <p:nvSpPr>
            <p:cNvPr id="524" name="path"/>
            <p:cNvSpPr/>
            <p:nvPr/>
          </p:nvSpPr>
          <p:spPr>
            <a:xfrm>
              <a:off x="31756" y="63502"/>
              <a:ext cx="12700" cy="213626"/>
            </a:xfrm>
            <a:custGeom>
              <a:avLst/>
              <a:gdLst/>
              <a:ahLst/>
              <a:cxnLst/>
              <a:rect l="0" t="0" r="0" b="0"/>
              <a:pathLst>
                <a:path w="20" h="336">
                  <a:moveTo>
                    <a:pt x="10" y="0"/>
                  </a:moveTo>
                  <a:lnTo>
                    <a:pt x="10" y="336"/>
                  </a:lnTo>
                </a:path>
              </a:pathLst>
            </a:custGeom>
            <a:noFill/>
            <a:ln w="12700" cap="flat">
              <a:solidFill>
                <a:srgbClr val="C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6" name="path"/>
            <p:cNvSpPr/>
            <p:nvPr/>
          </p:nvSpPr>
          <p:spPr>
            <a:xfrm>
              <a:off x="0" y="0"/>
              <a:ext cx="76200" cy="76212"/>
            </a:xfrm>
            <a:custGeom>
              <a:avLst/>
              <a:gdLst/>
              <a:ahLst/>
              <a:cxnLst/>
              <a:rect l="0" t="0" r="0" b="0"/>
              <a:pathLst>
                <a:path w="120" h="120">
                  <a:moveTo>
                    <a:pt x="0" y="120"/>
                  </a:moveTo>
                  <a:lnTo>
                    <a:pt x="60" y="0"/>
                  </a:lnTo>
                  <a:lnTo>
                    <a:pt x="12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8013444" y="3076472"/>
            <a:ext cx="76200" cy="277122"/>
            <a:chOff x="0" y="0"/>
            <a:chExt cx="76200" cy="277122"/>
          </a:xfrm>
        </p:grpSpPr>
        <p:sp>
          <p:nvSpPr>
            <p:cNvPr id="528" name="path"/>
            <p:cNvSpPr/>
            <p:nvPr/>
          </p:nvSpPr>
          <p:spPr>
            <a:xfrm>
              <a:off x="31750" y="0"/>
              <a:ext cx="12700" cy="213626"/>
            </a:xfrm>
            <a:custGeom>
              <a:avLst/>
              <a:gdLst/>
              <a:ahLst/>
              <a:cxnLst/>
              <a:rect l="0" t="0" r="0" b="0"/>
              <a:pathLst>
                <a:path w="20" h="336">
                  <a:moveTo>
                    <a:pt x="10" y="0"/>
                  </a:moveTo>
                  <a:lnTo>
                    <a:pt x="10" y="336"/>
                  </a:lnTo>
                </a:path>
              </a:pathLst>
            </a:custGeom>
            <a:noFill/>
            <a:ln w="12700" cap="flat">
              <a:solidFill>
                <a:srgbClr val="C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0" name="path"/>
            <p:cNvSpPr/>
            <p:nvPr/>
          </p:nvSpPr>
          <p:spPr>
            <a:xfrm>
              <a:off x="0" y="200922"/>
              <a:ext cx="76200" cy="76200"/>
            </a:xfrm>
            <a:custGeom>
              <a:avLst/>
              <a:gdLst/>
              <a:ahLst/>
              <a:cxnLst/>
              <a:rect l="0" t="0" r="0" b="0"/>
              <a:pathLst>
                <a:path w="120" h="120">
                  <a:moveTo>
                    <a:pt x="120" y="0"/>
                  </a:moveTo>
                  <a:lnTo>
                    <a:pt x="60" y="120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32" name="rect"/>
          <p:cNvSpPr/>
          <p:nvPr/>
        </p:nvSpPr>
        <p:spPr>
          <a:xfrm>
            <a:off x="9365308" y="3372281"/>
            <a:ext cx="12700" cy="494512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4" name="rect"/>
          <p:cNvSpPr/>
          <p:nvPr/>
        </p:nvSpPr>
        <p:spPr>
          <a:xfrm>
            <a:off x="10234102" y="3372281"/>
            <a:ext cx="12700" cy="494512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6" name="rect"/>
          <p:cNvSpPr/>
          <p:nvPr/>
        </p:nvSpPr>
        <p:spPr>
          <a:xfrm>
            <a:off x="11102961" y="3372280"/>
            <a:ext cx="12700" cy="494512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8" name="rect"/>
          <p:cNvSpPr/>
          <p:nvPr/>
        </p:nvSpPr>
        <p:spPr>
          <a:xfrm>
            <a:off x="11102959" y="2382303"/>
            <a:ext cx="12700" cy="494512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0" name="rect"/>
          <p:cNvSpPr/>
          <p:nvPr/>
        </p:nvSpPr>
        <p:spPr>
          <a:xfrm>
            <a:off x="9365308" y="2382303"/>
            <a:ext cx="12700" cy="494512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2" name="rect"/>
          <p:cNvSpPr/>
          <p:nvPr/>
        </p:nvSpPr>
        <p:spPr>
          <a:xfrm>
            <a:off x="10234102" y="2382303"/>
            <a:ext cx="12700" cy="494512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44" name="picture 5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332046" y="2526436"/>
            <a:ext cx="684682" cy="9016"/>
          </a:xfrm>
          <a:prstGeom prst="rect">
            <a:avLst/>
          </a:prstGeom>
        </p:spPr>
      </p:pic>
      <p:sp>
        <p:nvSpPr>
          <p:cNvPr id="546" name="path"/>
          <p:cNvSpPr/>
          <p:nvPr/>
        </p:nvSpPr>
        <p:spPr>
          <a:xfrm>
            <a:off x="8913160" y="5436618"/>
            <a:ext cx="76200" cy="76200"/>
          </a:xfrm>
          <a:custGeom>
            <a:avLst/>
            <a:gdLst/>
            <a:ahLst/>
            <a:cxnLst/>
            <a:rect l="0" t="0" r="0" b="0"/>
            <a:pathLst>
              <a:path w="120" h="120">
                <a:moveTo>
                  <a:pt x="120" y="120"/>
                </a:moveTo>
                <a:lnTo>
                  <a:pt x="0" y="60"/>
                </a:lnTo>
                <a:lnTo>
                  <a:pt x="120" y="0"/>
                </a:lnTo>
                <a:lnTo>
                  <a:pt x="120" y="12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8" name="rect"/>
          <p:cNvSpPr/>
          <p:nvPr/>
        </p:nvSpPr>
        <p:spPr>
          <a:xfrm>
            <a:off x="10440148" y="2706623"/>
            <a:ext cx="468452" cy="9004"/>
          </a:xfrm>
          <a:prstGeom prst="rect">
            <a:avLst/>
          </a:prstGeom>
          <a:solidFill>
            <a:srgbClr val="4F81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0" name="rect"/>
          <p:cNvSpPr/>
          <p:nvPr/>
        </p:nvSpPr>
        <p:spPr>
          <a:xfrm>
            <a:off x="9571303" y="3788041"/>
            <a:ext cx="468452" cy="9004"/>
          </a:xfrm>
          <a:prstGeom prst="rect">
            <a:avLst/>
          </a:prstGeom>
          <a:solidFill>
            <a:srgbClr val="4F81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picture 5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6271" y="1217853"/>
            <a:ext cx="6515847" cy="3893077"/>
          </a:xfrm>
          <a:prstGeom prst="rect">
            <a:avLst/>
          </a:prstGeom>
        </p:spPr>
      </p:pic>
      <p:pic>
        <p:nvPicPr>
          <p:cNvPr id="554" name="picture 5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66813" y="3890957"/>
            <a:ext cx="3129181" cy="1608460"/>
          </a:xfrm>
          <a:prstGeom prst="rect">
            <a:avLst/>
          </a:prstGeom>
        </p:spPr>
      </p:pic>
      <p:sp>
        <p:nvSpPr>
          <p:cNvPr id="556" name="textbox 556"/>
          <p:cNvSpPr/>
          <p:nvPr/>
        </p:nvSpPr>
        <p:spPr>
          <a:xfrm>
            <a:off x="7297873" y="2075670"/>
            <a:ext cx="1572260" cy="22599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552"/>
              </a:lnSpc>
              <a:tabLst/>
            </a:pPr>
            <a:endParaRPr lang="Arial" altLang="Arial" sz="100" dirty="0"/>
          </a:p>
          <a:p>
            <a:pPr marL="17779" algn="l" rtl="0" eaLnBrk="0">
              <a:lnSpc>
                <a:spcPct val="100000"/>
              </a:lnSpc>
              <a:tabLst/>
            </a:pPr>
            <a:r>
              <a:rPr sz="1500" kern="0" spc="5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500" kern="0" spc="2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</a:t>
            </a:r>
            <a:r>
              <a:rPr sz="1500" kern="0" spc="50" dirty="0">
                <a:solidFill>
                  <a:srgbClr val="95B3D7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空气环境检测</a:t>
            </a:r>
            <a:endParaRPr lang="SimSun" altLang="SimSun" sz="1500" dirty="0"/>
          </a:p>
          <a:p>
            <a:pPr marL="12700" algn="l" rtl="0" eaLnBrk="0">
              <a:lnSpc>
                <a:spcPct val="92000"/>
              </a:lnSpc>
              <a:spcBef>
                <a:spcPts val="1101"/>
              </a:spcBef>
              <a:tabLst/>
            </a:pPr>
            <a:r>
              <a:rPr sz="1000" kern="0" spc="5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空气温度</a:t>
            </a:r>
            <a:endParaRPr lang="SimSun" altLang="SimSun" sz="1000" dirty="0"/>
          </a:p>
          <a:p>
            <a:pPr marL="12700" algn="l" rtl="0" eaLnBrk="0">
              <a:lnSpc>
                <a:spcPts val="2234"/>
              </a:lnSpc>
              <a:tabLst/>
            </a:pPr>
            <a:r>
              <a:rPr sz="1000" kern="0" spc="5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空气湿度</a:t>
            </a:r>
            <a:endParaRPr lang="SimSun" altLang="SimSun" sz="1000" dirty="0"/>
          </a:p>
          <a:p>
            <a:pPr marL="12700" algn="l" rtl="0" eaLnBrk="0">
              <a:lnSpc>
                <a:spcPts val="2234"/>
              </a:lnSpc>
              <a:tabLst/>
            </a:pPr>
            <a:r>
              <a:rPr sz="1000" kern="0" spc="6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3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大气压力</a:t>
            </a:r>
            <a:endParaRPr lang="SimSun" altLang="SimSun" sz="1000" dirty="0"/>
          </a:p>
          <a:p>
            <a:pPr marL="12700" algn="l" rtl="0" eaLnBrk="0">
              <a:lnSpc>
                <a:spcPts val="2234"/>
              </a:lnSpc>
              <a:tabLst/>
            </a:pPr>
            <a:r>
              <a:rPr sz="1000" kern="0" spc="6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3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光照强度</a:t>
            </a:r>
            <a:endParaRPr lang="SimSun" altLang="SimSun" sz="1000" dirty="0"/>
          </a:p>
          <a:p>
            <a:pPr marL="12700" algn="l" rtl="0" eaLnBrk="0">
              <a:lnSpc>
                <a:spcPts val="2270"/>
              </a:lnSpc>
              <a:tabLst/>
            </a:pPr>
            <a:r>
              <a:rPr sz="1000" kern="0" spc="4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2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风速</a:t>
            </a:r>
            <a:endParaRPr lang="SimSun" altLang="SimSun" sz="1000" dirty="0"/>
          </a:p>
          <a:p>
            <a:pPr marL="12700" algn="l" rtl="0" eaLnBrk="0">
              <a:lnSpc>
                <a:spcPts val="1241"/>
              </a:lnSpc>
              <a:spcBef>
                <a:spcPts val="1135"/>
              </a:spcBef>
              <a:tabLst/>
            </a:pPr>
            <a:r>
              <a:rPr sz="1000" kern="0" spc="4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2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风向</a:t>
            </a:r>
            <a:endParaRPr lang="SimSun" altLang="SimSun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800" dirty="0"/>
          </a:p>
          <a:p>
            <a:pPr marL="12700" algn="l" rtl="0" eaLnBrk="0">
              <a:lnSpc>
                <a:spcPts val="1241"/>
              </a:lnSpc>
              <a:spcBef>
                <a:spcPts val="4"/>
              </a:spcBef>
              <a:tabLst/>
            </a:pPr>
            <a:r>
              <a:rPr sz="1000" kern="0" spc="7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2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Co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浓度</a:t>
            </a:r>
            <a:endParaRPr lang="SimSun" altLang="SimSun" sz="1000" dirty="0"/>
          </a:p>
        </p:txBody>
      </p:sp>
      <p:sp>
        <p:nvSpPr>
          <p:cNvPr id="558" name="rect"/>
          <p:cNvSpPr/>
          <p:nvPr/>
        </p:nvSpPr>
        <p:spPr>
          <a:xfrm>
            <a:off x="4761826" y="6385724"/>
            <a:ext cx="2668333" cy="420369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0" name="textbox 560"/>
          <p:cNvSpPr/>
          <p:nvPr/>
        </p:nvSpPr>
        <p:spPr>
          <a:xfrm>
            <a:off x="563892" y="6452326"/>
            <a:ext cx="11064240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735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4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</a:t>
            </a:r>
            <a:endParaRPr lang="Microsoft YaHei" altLang="Microsoft YaHei" sz="2100" dirty="0"/>
          </a:p>
        </p:txBody>
      </p:sp>
      <p:sp>
        <p:nvSpPr>
          <p:cNvPr id="562" name="textbox 562"/>
          <p:cNvSpPr/>
          <p:nvPr/>
        </p:nvSpPr>
        <p:spPr>
          <a:xfrm>
            <a:off x="7465719" y="1273337"/>
            <a:ext cx="3674109" cy="687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  <a:tabLst/>
            </a:pPr>
            <a:endParaRPr lang="Arial" altLang="Arial" sz="200" dirty="0"/>
          </a:p>
          <a:p>
            <a:pPr marL="611505" algn="l" rtl="0" eaLnBrk="0">
              <a:lnSpc>
                <a:spcPct val="95000"/>
              </a:lnSpc>
              <a:tabLst>
                <a:tab pos="923925" algn="l"/>
              </a:tabLst>
            </a:pPr>
            <a:r>
              <a:rPr sz="3600" kern="0" spc="0" dirty="0">
                <a:solidFill>
                  <a:srgbClr val="C0504D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600" kern="0" spc="-10" dirty="0">
                <a:ln w="13131" cap="flat" cmpd="sng">
                  <a:solidFill>
                    <a:srgbClr val="C0504D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0504D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智能传感设备</a:t>
            </a:r>
            <a:endParaRPr lang="SimSun" altLang="SimSun" sz="3600" dirty="0"/>
          </a:p>
        </p:txBody>
      </p:sp>
      <p:pic>
        <p:nvPicPr>
          <p:cNvPr id="564" name="picture 5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78419" y="1286037"/>
            <a:ext cx="599141" cy="599991"/>
          </a:xfrm>
          <a:prstGeom prst="rect">
            <a:avLst/>
          </a:prstGeom>
        </p:spPr>
      </p:pic>
      <p:sp>
        <p:nvSpPr>
          <p:cNvPr id="566" name="textbox 566"/>
          <p:cNvSpPr/>
          <p:nvPr/>
        </p:nvSpPr>
        <p:spPr>
          <a:xfrm>
            <a:off x="9707127" y="2075670"/>
            <a:ext cx="1572260" cy="1391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7779" algn="l" rtl="0" eaLnBrk="0">
              <a:lnSpc>
                <a:spcPts val="1809"/>
              </a:lnSpc>
              <a:tabLst/>
            </a:pPr>
            <a:r>
              <a:rPr sz="1500" kern="0" spc="6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500" kern="0" spc="11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</a:t>
            </a:r>
            <a:r>
              <a:rPr sz="1500" kern="0" spc="60" dirty="0">
                <a:solidFill>
                  <a:srgbClr val="95B3D7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土壤环境监测</a:t>
            </a:r>
            <a:endParaRPr lang="SimSun" altLang="SimSun" sz="1500" dirty="0"/>
          </a:p>
          <a:p>
            <a:pPr marL="12700" algn="l" rtl="0" eaLnBrk="0">
              <a:lnSpc>
                <a:spcPts val="1241"/>
              </a:lnSpc>
              <a:spcBef>
                <a:spcPts val="1100"/>
              </a:spcBef>
              <a:tabLst/>
            </a:pPr>
            <a:r>
              <a:rPr sz="1000" kern="0" spc="6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3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土壤温度</a:t>
            </a:r>
            <a:endParaRPr lang="SimSun" altLang="SimSun" sz="1000" dirty="0"/>
          </a:p>
          <a:p>
            <a:pPr marL="12700" algn="l" rtl="0" eaLnBrk="0">
              <a:lnSpc>
                <a:spcPts val="1241"/>
              </a:lnSpc>
              <a:spcBef>
                <a:spcPts val="992"/>
              </a:spcBef>
              <a:tabLst/>
            </a:pPr>
            <a:r>
              <a:rPr sz="1000" kern="0" spc="6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3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土壤湿度</a:t>
            </a:r>
            <a:endParaRPr lang="SimSun" altLang="SimSun" sz="1000" dirty="0"/>
          </a:p>
          <a:p>
            <a:pPr marL="12700" algn="l" rtl="0" eaLnBrk="0">
              <a:lnSpc>
                <a:spcPct val="92000"/>
              </a:lnSpc>
              <a:spcBef>
                <a:spcPts val="988"/>
              </a:spcBef>
              <a:tabLst/>
            </a:pPr>
            <a:r>
              <a:rPr sz="1000" kern="0" spc="7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2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土壤电导率</a:t>
            </a:r>
            <a:endParaRPr lang="SimSun" altLang="SimSun" sz="1000" dirty="0"/>
          </a:p>
          <a:p>
            <a:pPr marL="12700" algn="l" rtl="0" eaLnBrk="0">
              <a:lnSpc>
                <a:spcPts val="2273"/>
              </a:lnSpc>
              <a:tabLst/>
            </a:pPr>
            <a:r>
              <a:rPr sz="1000" kern="0" spc="8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↘</a:t>
            </a:r>
            <a:r>
              <a:rPr sz="1000" kern="0" spc="20" dirty="0">
                <a:solidFill>
                  <a:srgbClr val="B9CDE5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土壤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pH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值</a:t>
            </a:r>
            <a:endParaRPr lang="SimSun" altLang="SimSun" sz="1000" dirty="0"/>
          </a:p>
        </p:txBody>
      </p:sp>
      <p:pic>
        <p:nvPicPr>
          <p:cNvPr id="568" name="picture 5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679983"/>
            <a:ext cx="12192000" cy="103155"/>
          </a:xfrm>
          <a:prstGeom prst="rect">
            <a:avLst/>
          </a:prstGeom>
        </p:spPr>
      </p:pic>
      <p:sp>
        <p:nvSpPr>
          <p:cNvPr id="570" name="textbox 570"/>
          <p:cNvSpPr/>
          <p:nvPr/>
        </p:nvSpPr>
        <p:spPr>
          <a:xfrm>
            <a:off x="416403" y="254705"/>
            <a:ext cx="3822700" cy="358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55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4. 5G+智慧农业—智慧大棚</a:t>
            </a:r>
            <a:endParaRPr lang="Microsoft YaHei" altLang="Microsoft YaHei" sz="2400" dirty="0"/>
          </a:p>
        </p:txBody>
      </p:sp>
      <p:pic>
        <p:nvPicPr>
          <p:cNvPr id="572" name="picture 5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253178" y="137006"/>
            <a:ext cx="702105" cy="5106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picture 5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7547" y="1504256"/>
            <a:ext cx="7168468" cy="3659677"/>
          </a:xfrm>
          <a:prstGeom prst="rect">
            <a:avLst/>
          </a:prstGeom>
        </p:spPr>
      </p:pic>
      <p:sp>
        <p:nvSpPr>
          <p:cNvPr id="576" name="textbox 576"/>
          <p:cNvSpPr/>
          <p:nvPr/>
        </p:nvSpPr>
        <p:spPr>
          <a:xfrm>
            <a:off x="7477077" y="1596690"/>
            <a:ext cx="4434204" cy="1366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650"/>
              </a:lnSpc>
              <a:tabLst/>
            </a:pPr>
            <a:endParaRPr lang="Arial" altLang="Arial" sz="100" dirty="0"/>
          </a:p>
          <a:p>
            <a:pPr marL="74294" algn="l" rtl="0" eaLnBrk="0">
              <a:lnSpc>
                <a:spcPct val="95000"/>
              </a:lnSpc>
              <a:tabLst/>
            </a:pPr>
            <a:r>
              <a:rPr sz="2800" kern="0" spc="-20" dirty="0">
                <a:solidFill>
                  <a:srgbClr val="C0504D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远程控制设备</a:t>
            </a:r>
            <a:endParaRPr lang="SimSun" altLang="SimSun" sz="28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100000"/>
              </a:lnSpc>
              <a:spcBef>
                <a:spcPts val="450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在手机上即可远程手动控制多个大棚的设施设备，</a:t>
            </a:r>
            <a:endParaRPr lang="SimSun" altLang="SimSun" sz="1500" dirty="0"/>
          </a:p>
          <a:p>
            <a:pPr marL="887730" algn="l" rtl="0" eaLnBrk="0">
              <a:lnSpc>
                <a:spcPct val="97000"/>
              </a:lnSpc>
              <a:spcBef>
                <a:spcPts val="114"/>
              </a:spcBef>
              <a:tabLst>
                <a:tab pos="1026794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        </a:t>
            </a:r>
            <a:r>
              <a:rPr sz="2400" kern="0" spc="30" baseline="26044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喷滴灌、侧窗、水</a:t>
            </a:r>
            <a:endParaRPr lang="SimSun" altLang="SimSun" sz="2400" baseline="26044" dirty="0"/>
          </a:p>
        </p:txBody>
      </p:sp>
      <p:sp>
        <p:nvSpPr>
          <p:cNvPr id="578" name="textbox 578"/>
          <p:cNvSpPr/>
          <p:nvPr/>
        </p:nvSpPr>
        <p:spPr>
          <a:xfrm>
            <a:off x="9302185" y="2707280"/>
            <a:ext cx="828675" cy="254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55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补光灯等</a:t>
            </a:r>
            <a:endParaRPr lang="SimSun" altLang="SimSun" sz="1500" dirty="0"/>
          </a:p>
        </p:txBody>
      </p:sp>
      <p:sp>
        <p:nvSpPr>
          <p:cNvPr id="580" name="textbox 580"/>
          <p:cNvSpPr/>
          <p:nvPr/>
        </p:nvSpPr>
        <p:spPr>
          <a:xfrm>
            <a:off x="9326712" y="2482081"/>
            <a:ext cx="673100" cy="252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1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7000"/>
              </a:lnSpc>
              <a:tabLst/>
            </a:pPr>
            <a:r>
              <a:rPr sz="14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内遮阳、</a:t>
            </a:r>
            <a:endParaRPr lang="SimSun" altLang="SimSun" sz="1400" dirty="0"/>
          </a:p>
        </p:txBody>
      </p:sp>
      <p:sp>
        <p:nvSpPr>
          <p:cNvPr id="582" name="textbox 582"/>
          <p:cNvSpPr/>
          <p:nvPr/>
        </p:nvSpPr>
        <p:spPr>
          <a:xfrm>
            <a:off x="9113674" y="2837211"/>
            <a:ext cx="75564" cy="84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63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6000"/>
              </a:lnSpc>
              <a:tabLst/>
            </a:pPr>
            <a:r>
              <a:rPr sz="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endParaRPr lang="SimSun" altLang="SimSun" sz="400" dirty="0"/>
          </a:p>
        </p:txBody>
      </p:sp>
      <p:sp>
        <p:nvSpPr>
          <p:cNvPr id="584" name="textbox 584"/>
          <p:cNvSpPr/>
          <p:nvPr/>
        </p:nvSpPr>
        <p:spPr>
          <a:xfrm>
            <a:off x="9113674" y="2612011"/>
            <a:ext cx="75564" cy="84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63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6000"/>
              </a:lnSpc>
              <a:tabLst/>
            </a:pPr>
            <a:r>
              <a:rPr sz="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endParaRPr lang="SimSun" altLang="SimSun" sz="400" dirty="0"/>
          </a:p>
        </p:txBody>
      </p:sp>
      <p:sp>
        <p:nvSpPr>
          <p:cNvPr id="586" name="textbox 586"/>
          <p:cNvSpPr/>
          <p:nvPr/>
        </p:nvSpPr>
        <p:spPr>
          <a:xfrm>
            <a:off x="8491387" y="2707280"/>
            <a:ext cx="626109" cy="255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43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1000"/>
              </a:lnSpc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加温灯</a:t>
            </a:r>
            <a:endParaRPr lang="SimSun" altLang="SimSun" sz="1500" dirty="0"/>
          </a:p>
        </p:txBody>
      </p:sp>
      <p:sp>
        <p:nvSpPr>
          <p:cNvPr id="588" name="textbox 588"/>
          <p:cNvSpPr/>
          <p:nvPr/>
        </p:nvSpPr>
        <p:spPr>
          <a:xfrm>
            <a:off x="8495441" y="2482081"/>
            <a:ext cx="621665" cy="255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43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1000"/>
              </a:lnSpc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外遮阳</a:t>
            </a:r>
            <a:endParaRPr lang="SimSun" altLang="SimSun" sz="1500" dirty="0"/>
          </a:p>
        </p:txBody>
      </p:sp>
      <p:sp>
        <p:nvSpPr>
          <p:cNvPr id="590" name="textbox 590"/>
          <p:cNvSpPr/>
          <p:nvPr/>
        </p:nvSpPr>
        <p:spPr>
          <a:xfrm>
            <a:off x="8302876" y="2837211"/>
            <a:ext cx="75564" cy="84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63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6000"/>
              </a:lnSpc>
              <a:tabLst/>
            </a:pPr>
            <a:r>
              <a:rPr sz="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endParaRPr lang="SimSun" altLang="SimSun" sz="400" dirty="0"/>
          </a:p>
        </p:txBody>
      </p:sp>
      <p:sp>
        <p:nvSpPr>
          <p:cNvPr id="592" name="textbox 592"/>
          <p:cNvSpPr/>
          <p:nvPr/>
        </p:nvSpPr>
        <p:spPr>
          <a:xfrm>
            <a:off x="8302876" y="2612011"/>
            <a:ext cx="75564" cy="84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63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6000"/>
              </a:lnSpc>
              <a:tabLst/>
            </a:pPr>
            <a:r>
              <a:rPr sz="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endParaRPr lang="SimSun" altLang="SimSun" sz="400" dirty="0"/>
          </a:p>
        </p:txBody>
      </p:sp>
      <p:sp>
        <p:nvSpPr>
          <p:cNvPr id="594" name="textbox 594"/>
          <p:cNvSpPr/>
          <p:nvPr/>
        </p:nvSpPr>
        <p:spPr>
          <a:xfrm>
            <a:off x="7902341" y="2707280"/>
            <a:ext cx="403859" cy="256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1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1000"/>
              </a:lnSpc>
              <a:tabLst/>
            </a:pP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阀门</a:t>
            </a:r>
            <a:endParaRPr lang="SimSun" altLang="SimSun" sz="1500" dirty="0"/>
          </a:p>
        </p:txBody>
      </p:sp>
      <p:sp>
        <p:nvSpPr>
          <p:cNvPr id="596" name="textbox 596"/>
          <p:cNvSpPr/>
          <p:nvPr/>
        </p:nvSpPr>
        <p:spPr>
          <a:xfrm>
            <a:off x="7884098" y="2482081"/>
            <a:ext cx="422275" cy="254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6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风机</a:t>
            </a:r>
            <a:endParaRPr lang="SimSun" altLang="SimSun" sz="1500" dirty="0"/>
          </a:p>
        </p:txBody>
      </p:sp>
      <p:pic>
        <p:nvPicPr>
          <p:cNvPr id="598" name="picture 5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93288" y="2494781"/>
            <a:ext cx="194794" cy="402358"/>
          </a:xfrm>
          <a:prstGeom prst="rect">
            <a:avLst/>
          </a:prstGeom>
        </p:spPr>
      </p:pic>
      <p:sp>
        <p:nvSpPr>
          <p:cNvPr id="600" name="textbox 600"/>
          <p:cNvSpPr/>
          <p:nvPr/>
        </p:nvSpPr>
        <p:spPr>
          <a:xfrm>
            <a:off x="7482753" y="2707280"/>
            <a:ext cx="215900" cy="255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809"/>
              </a:lnSpc>
              <a:tabLst/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帘</a:t>
            </a:r>
            <a:endParaRPr lang="SimSun" altLang="SimSun" sz="1500" dirty="0"/>
          </a:p>
        </p:txBody>
      </p:sp>
      <p:sp>
        <p:nvSpPr>
          <p:cNvPr id="602" name="textbox 602"/>
          <p:cNvSpPr/>
          <p:nvPr/>
        </p:nvSpPr>
        <p:spPr>
          <a:xfrm>
            <a:off x="7477888" y="2482081"/>
            <a:ext cx="220345" cy="2622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862"/>
              </a:lnSpc>
              <a:tabLst/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包</a:t>
            </a:r>
            <a:endParaRPr lang="SimSun" altLang="SimSun" sz="1500" dirty="0"/>
          </a:p>
        </p:txBody>
      </p:sp>
      <p:sp>
        <p:nvSpPr>
          <p:cNvPr id="604" name="textbox 604"/>
          <p:cNvSpPr/>
          <p:nvPr/>
        </p:nvSpPr>
        <p:spPr>
          <a:xfrm>
            <a:off x="7474571" y="4198535"/>
            <a:ext cx="4071620" cy="13773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652"/>
              </a:lnSpc>
              <a:tabLst/>
            </a:pPr>
            <a:endParaRPr lang="Arial" altLang="Arial" sz="100" dirty="0"/>
          </a:p>
          <a:p>
            <a:pPr marL="213359" algn="l" rtl="0" eaLnBrk="0">
              <a:lnSpc>
                <a:spcPct val="95000"/>
              </a:lnSpc>
              <a:tabLst/>
            </a:pPr>
            <a:r>
              <a:rPr sz="2800" kern="0" spc="-20" dirty="0">
                <a:solidFill>
                  <a:srgbClr val="C0504D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策略控制设备</a:t>
            </a:r>
            <a:endParaRPr lang="SimSun" altLang="SimSun" sz="2800" dirty="0"/>
          </a:p>
          <a:p>
            <a:pPr algn="l" rtl="0" eaLnBrk="0">
              <a:lnSpc>
                <a:spcPct val="12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7000"/>
              </a:lnSpc>
              <a:tabLst/>
            </a:pPr>
            <a:endParaRPr lang="Arial" altLang="Arial" sz="300" dirty="0"/>
          </a:p>
          <a:p>
            <a:pPr marL="13970" indent="-1270" algn="l" rtl="0" eaLnBrk="0">
              <a:lnSpc>
                <a:spcPct val="102000"/>
              </a:lnSpc>
              <a:spcBef>
                <a:spcPts val="4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根据时间、气象数据、土壤数据等，系统可按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照设定规则，自动进行灌溉、通风、开关天窗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等操作</a:t>
            </a:r>
            <a:endParaRPr lang="SimSun" altLang="SimSun" sz="1500" dirty="0"/>
          </a:p>
        </p:txBody>
      </p:sp>
      <p:sp>
        <p:nvSpPr>
          <p:cNvPr id="606" name="rect"/>
          <p:cNvSpPr/>
          <p:nvPr/>
        </p:nvSpPr>
        <p:spPr>
          <a:xfrm>
            <a:off x="4761826" y="6385724"/>
            <a:ext cx="2668333" cy="420369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" name="textbox 608"/>
          <p:cNvSpPr/>
          <p:nvPr/>
        </p:nvSpPr>
        <p:spPr>
          <a:xfrm>
            <a:off x="563892" y="6452326"/>
            <a:ext cx="11064240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735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4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</a:t>
            </a:r>
            <a:endParaRPr lang="Microsoft YaHei" altLang="Microsoft YaHei" sz="2100" dirty="0"/>
          </a:p>
        </p:txBody>
      </p:sp>
      <p:pic>
        <p:nvPicPr>
          <p:cNvPr id="610" name="picture 6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679983"/>
            <a:ext cx="12192000" cy="103155"/>
          </a:xfrm>
          <a:prstGeom prst="rect">
            <a:avLst/>
          </a:prstGeom>
        </p:spPr>
      </p:pic>
      <p:sp>
        <p:nvSpPr>
          <p:cNvPr id="612" name="textbox 612"/>
          <p:cNvSpPr/>
          <p:nvPr/>
        </p:nvSpPr>
        <p:spPr>
          <a:xfrm>
            <a:off x="380204" y="297097"/>
            <a:ext cx="3822700" cy="358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55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4. 5G+智慧农业—智慧大棚</a:t>
            </a:r>
            <a:endParaRPr lang="Microsoft YaHei" altLang="Microsoft YaHei" sz="2400" dirty="0"/>
          </a:p>
        </p:txBody>
      </p:sp>
      <p:pic>
        <p:nvPicPr>
          <p:cNvPr id="614" name="picture 6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253178" y="137006"/>
            <a:ext cx="702105" cy="5106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picture 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18" name="table 618"/>
          <p:cNvGraphicFramePr>
            <a:graphicFrameLocks noGrp="1"/>
          </p:cNvGraphicFramePr>
          <p:nvPr/>
        </p:nvGraphicFramePr>
        <p:xfrm>
          <a:off x="436168" y="2041105"/>
          <a:ext cx="5172074" cy="4117340"/>
        </p:xfrm>
        <a:graphic>
          <a:graphicData uri="http://schemas.openxmlformats.org/drawingml/2006/table">
            <a:tbl>
              <a:tblPr>
                <a:solidFill>
                  <a:srgbClr val="7F7F7F"/>
                </a:solidFill>
              </a:tblPr>
              <a:tblGrid>
                <a:gridCol w="2823845"/>
                <a:gridCol w="467994"/>
                <a:gridCol w="499109"/>
                <a:gridCol w="455294"/>
                <a:gridCol w="925830"/>
              </a:tblGrid>
              <a:tr h="3206114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546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364490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339975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300" kern="0" spc="70" dirty="0">
                          <a:ln w="501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风机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  </a:t>
                      </a:r>
                      <a:r>
                        <a:rPr sz="1300" kern="0" spc="70" dirty="0">
                          <a:ln w="501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遮阳网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   </a:t>
                      </a:r>
                      <a:r>
                        <a:rPr sz="1300" kern="0" spc="70" dirty="0">
                          <a:ln w="501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侧窗</a:t>
                      </a: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  </a:t>
                      </a:r>
                      <a:r>
                        <a:rPr sz="1300" kern="0" spc="70" dirty="0">
                          <a:ln w="501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湿帘</a:t>
                      </a:r>
                      <a:r>
                        <a:rPr sz="13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  </a:t>
                      </a:r>
                      <a:r>
                        <a:rPr sz="1300" kern="0" spc="70" dirty="0">
                          <a:ln w="501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补光</a:t>
                      </a:r>
                      <a:r>
                        <a:rPr sz="1300" kern="0" spc="60" dirty="0">
                          <a:ln w="5016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灯</a:t>
                      </a:r>
                      <a:endParaRPr lang="STXihei" altLang="STXihei" sz="13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620" name="picture 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253863" y="6251322"/>
            <a:ext cx="6363897" cy="570867"/>
          </a:xfrm>
          <a:prstGeom prst="rect">
            <a:avLst/>
          </a:prstGeom>
        </p:spPr>
      </p:pic>
      <p:graphicFrame>
        <p:nvGraphicFramePr>
          <p:cNvPr id="622" name="table 622"/>
          <p:cNvGraphicFramePr>
            <a:graphicFrameLocks noGrp="1"/>
          </p:cNvGraphicFramePr>
          <p:nvPr/>
        </p:nvGraphicFramePr>
        <p:xfrm>
          <a:off x="6175777" y="3883944"/>
          <a:ext cx="5753734" cy="2380614"/>
        </p:xfrm>
        <a:graphic>
          <a:graphicData uri="http://schemas.openxmlformats.org/drawingml/2006/table">
            <a:tbl>
              <a:tblPr/>
              <a:tblGrid>
                <a:gridCol w="5419725"/>
                <a:gridCol w="334009"/>
              </a:tblGrid>
              <a:tr h="153352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708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24" name="picture 6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01038" y="4000818"/>
            <a:ext cx="5110694" cy="2257754"/>
          </a:xfrm>
          <a:prstGeom prst="rect">
            <a:avLst/>
          </a:prstGeom>
        </p:spPr>
      </p:pic>
      <p:sp>
        <p:nvSpPr>
          <p:cNvPr id="626" name="textbox 626"/>
          <p:cNvSpPr/>
          <p:nvPr/>
        </p:nvSpPr>
        <p:spPr>
          <a:xfrm>
            <a:off x="6270285" y="1988717"/>
            <a:ext cx="5454650" cy="1670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914"/>
              </a:lnSpc>
              <a:tabLst/>
            </a:pPr>
            <a:r>
              <a:rPr sz="1500" kern="0" spc="-10" dirty="0">
                <a:ln w="3175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C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.</a:t>
            </a:r>
            <a:r>
              <a:rPr sz="1500" kern="0" spc="-510" dirty="0">
                <a:solidFill>
                  <a:srgbClr val="C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自动预警： 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超过阀值数据，自动通知相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关人员</a:t>
            </a:r>
            <a:endParaRPr lang="Microsoft YaHei" altLang="Microsoft YaHei" sz="1500" dirty="0"/>
          </a:p>
          <a:p>
            <a:pPr algn="l" rtl="0" eaLnBrk="0">
              <a:lnSpc>
                <a:spcPct val="142000"/>
              </a:lnSpc>
              <a:tabLst/>
            </a:pPr>
            <a:endParaRPr lang="Arial" altLang="Arial" sz="1000" dirty="0"/>
          </a:p>
          <a:p>
            <a:pPr marL="255270" indent="-242570" algn="l" rtl="0" eaLnBrk="0">
              <a:lnSpc>
                <a:spcPct val="130000"/>
              </a:lnSpc>
              <a:spcBef>
                <a:spcPts val="461"/>
              </a:spcBef>
              <a:tabLst/>
            </a:pPr>
            <a:r>
              <a:rPr sz="1500" kern="0" spc="20" dirty="0">
                <a:ln w="3175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C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.</a:t>
            </a:r>
            <a:r>
              <a:rPr sz="1500" kern="0" spc="-650" dirty="0">
                <a:solidFill>
                  <a:srgbClr val="C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500" b="1" kern="0" spc="2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直观展示： 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依托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GIS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地图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，直观展示浇水前后的干湿变化情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况，便于业主实时掌握作业效果</a:t>
            </a:r>
            <a:endParaRPr lang="Microsoft YaHei" altLang="Microsoft YaHei" sz="1500" dirty="0"/>
          </a:p>
          <a:p>
            <a:pPr algn="l" rtl="0" eaLnBrk="0">
              <a:lnSpc>
                <a:spcPct val="15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8000"/>
              </a:lnSpc>
              <a:tabLst/>
            </a:pPr>
            <a:endParaRPr lang="Arial" altLang="Arial" sz="300" dirty="0"/>
          </a:p>
          <a:p>
            <a:pPr marL="12700" algn="l" rtl="0" eaLnBrk="0">
              <a:lnSpc>
                <a:spcPts val="1914"/>
              </a:lnSpc>
              <a:spcBef>
                <a:spcPts val="1"/>
              </a:spcBef>
              <a:tabLst/>
            </a:pPr>
            <a:r>
              <a:rPr sz="1500" kern="0" spc="-30" dirty="0">
                <a:ln w="3175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C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.</a:t>
            </a:r>
            <a:r>
              <a:rPr sz="1500" kern="0" spc="-490" dirty="0">
                <a:solidFill>
                  <a:srgbClr val="C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500" b="1" kern="0" spc="-3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自动分析：</a:t>
            </a:r>
            <a:r>
              <a:rPr sz="1500" b="1" kern="0" spc="17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自动比对环境数据与预设值的差异</a:t>
            </a:r>
            <a:endParaRPr lang="Microsoft YaHei" altLang="Microsoft YaHei" sz="1500" dirty="0"/>
          </a:p>
        </p:txBody>
      </p:sp>
      <p:pic>
        <p:nvPicPr>
          <p:cNvPr id="628" name="picture 6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696371" y="2092222"/>
            <a:ext cx="2904423" cy="2085718"/>
          </a:xfrm>
          <a:prstGeom prst="rect">
            <a:avLst/>
          </a:prstGeom>
        </p:spPr>
      </p:pic>
      <p:pic>
        <p:nvPicPr>
          <p:cNvPr id="630" name="picture 6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07783" y="2204326"/>
            <a:ext cx="1163274" cy="3763872"/>
          </a:xfrm>
          <a:prstGeom prst="rect">
            <a:avLst/>
          </a:prstGeom>
        </p:spPr>
      </p:pic>
      <p:sp>
        <p:nvSpPr>
          <p:cNvPr id="632" name="textbox 632"/>
          <p:cNvSpPr/>
          <p:nvPr/>
        </p:nvSpPr>
        <p:spPr>
          <a:xfrm>
            <a:off x="428330" y="398091"/>
            <a:ext cx="3834765" cy="11550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554"/>
              </a:lnSpc>
              <a:tabLst/>
            </a:pPr>
            <a:endParaRPr lang="Arial" altLang="Arial" sz="100" dirty="0"/>
          </a:p>
          <a:p>
            <a:pPr marL="24129" algn="l" rtl="0" eaLnBrk="0">
              <a:lnSpc>
                <a:spcPct val="91000"/>
              </a:lnSpc>
              <a:tabLst/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4. 5G+智慧农业—智慧大棚</a:t>
            </a:r>
            <a:endParaRPr lang="Microsoft YaHei" altLang="Microsoft YaHei" sz="24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600" dirty="0"/>
          </a:p>
          <a:p>
            <a:pPr marL="440690" algn="l" rtl="0" eaLnBrk="0">
              <a:lnSpc>
                <a:spcPct val="96000"/>
              </a:lnSpc>
              <a:spcBef>
                <a:spcPts val="3"/>
              </a:spcBef>
              <a:tabLst>
                <a:tab pos="617855" algn="l"/>
              </a:tabLst>
            </a:pPr>
            <a:r>
              <a:rPr sz="2400" kern="0" spc="0" dirty="0">
                <a:solidFill>
                  <a:srgbClr val="006CB8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kern="0" spc="-10" dirty="0">
                <a:ln w="8750" cap="flat" cmpd="sng">
                  <a:solidFill>
                    <a:srgbClr val="006CB8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6CB8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智能控制器</a:t>
            </a:r>
            <a:endParaRPr lang="SimSun" altLang="SimSun" sz="2400" dirty="0"/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441030" y="1089300"/>
            <a:ext cx="428615" cy="407377"/>
            <a:chOff x="0" y="0"/>
            <a:chExt cx="428615" cy="407377"/>
          </a:xfrm>
        </p:grpSpPr>
        <p:sp>
          <p:nvSpPr>
            <p:cNvPr id="634" name="path"/>
            <p:cNvSpPr/>
            <p:nvPr/>
          </p:nvSpPr>
          <p:spPr>
            <a:xfrm>
              <a:off x="8980" y="12700"/>
              <a:ext cx="410654" cy="381977"/>
            </a:xfrm>
            <a:custGeom>
              <a:avLst/>
              <a:gdLst/>
              <a:ahLst/>
              <a:cxnLst/>
              <a:rect l="0" t="0" r="0" b="0"/>
              <a:pathLst>
                <a:path w="646" h="601">
                  <a:moveTo>
                    <a:pt x="0" y="0"/>
                  </a:moveTo>
                  <a:lnTo>
                    <a:pt x="345" y="0"/>
                  </a:lnTo>
                  <a:lnTo>
                    <a:pt x="646" y="300"/>
                  </a:lnTo>
                  <a:lnTo>
                    <a:pt x="345" y="601"/>
                  </a:lnTo>
                  <a:lnTo>
                    <a:pt x="0" y="601"/>
                  </a:lnTo>
                  <a:lnTo>
                    <a:pt x="300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B8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6" name="path"/>
            <p:cNvSpPr/>
            <p:nvPr/>
          </p:nvSpPr>
          <p:spPr>
            <a:xfrm>
              <a:off x="0" y="0"/>
              <a:ext cx="428615" cy="407377"/>
            </a:xfrm>
            <a:custGeom>
              <a:avLst/>
              <a:gdLst/>
              <a:ahLst/>
              <a:cxnLst/>
              <a:rect l="0" t="0" r="0" b="0"/>
              <a:pathLst>
                <a:path w="674" h="641">
                  <a:moveTo>
                    <a:pt x="14" y="20"/>
                  </a:moveTo>
                  <a:lnTo>
                    <a:pt x="360" y="20"/>
                  </a:lnTo>
                  <a:lnTo>
                    <a:pt x="660" y="320"/>
                  </a:lnTo>
                  <a:lnTo>
                    <a:pt x="360" y="621"/>
                  </a:lnTo>
                  <a:lnTo>
                    <a:pt x="14" y="621"/>
                  </a:lnTo>
                  <a:lnTo>
                    <a:pt x="314" y="320"/>
                  </a:lnTo>
                  <a:lnTo>
                    <a:pt x="14" y="20"/>
                  </a:lnTo>
                  <a:close/>
                </a:path>
              </a:pathLst>
            </a:custGeom>
            <a:noFill/>
            <a:ln w="25400" cap="flat">
              <a:solidFill>
                <a:srgbClr val="385D8A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38" name="textbox 638"/>
          <p:cNvSpPr/>
          <p:nvPr/>
        </p:nvSpPr>
        <p:spPr>
          <a:xfrm>
            <a:off x="6270352" y="1105757"/>
            <a:ext cx="5290184" cy="600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8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500" kern="0" spc="-30" dirty="0">
                <a:ln w="3175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C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.</a:t>
            </a:r>
            <a:r>
              <a:rPr sz="1500" kern="0" spc="-510" dirty="0">
                <a:solidFill>
                  <a:srgbClr val="C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500" b="1" kern="0" spc="-3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自动采集：  </a:t>
            </a:r>
            <a:r>
              <a:rPr sz="15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系统外接土壤温湿度传感器、小</a:t>
            </a:r>
            <a:r>
              <a:rPr sz="15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型气象站等，</a:t>
            </a:r>
            <a:endParaRPr lang="Microsoft YaHei" altLang="Microsoft YaHei" sz="1500" dirty="0"/>
          </a:p>
          <a:p>
            <a:pPr marL="276859" algn="l" rtl="0" eaLnBrk="0">
              <a:lnSpc>
                <a:spcPts val="2756"/>
              </a:lnSpc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自动采集绿植区域的土壤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情况和气象环境信息</a:t>
            </a:r>
            <a:endParaRPr lang="Microsoft YaHei" altLang="Microsoft YaHei" sz="1500" dirty="0"/>
          </a:p>
        </p:txBody>
      </p:sp>
      <p:pic>
        <p:nvPicPr>
          <p:cNvPr id="640" name="picture 6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742561" y="2512112"/>
            <a:ext cx="839651" cy="914064"/>
          </a:xfrm>
          <a:prstGeom prst="rect">
            <a:avLst/>
          </a:prstGeom>
        </p:spPr>
      </p:pic>
      <p:pic>
        <p:nvPicPr>
          <p:cNvPr id="642" name="picture 6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958812" y="4245355"/>
            <a:ext cx="1047995" cy="670404"/>
          </a:xfrm>
          <a:prstGeom prst="rect">
            <a:avLst/>
          </a:prstGeom>
        </p:spPr>
      </p:pic>
      <p:pic>
        <p:nvPicPr>
          <p:cNvPr id="644" name="picture 6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733868" y="3120496"/>
            <a:ext cx="774062" cy="795345"/>
          </a:xfrm>
          <a:prstGeom prst="rect">
            <a:avLst/>
          </a:prstGeom>
        </p:spPr>
      </p:pic>
      <p:pic>
        <p:nvPicPr>
          <p:cNvPr id="646" name="picture 6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579147" y="4081465"/>
            <a:ext cx="534384" cy="1083999"/>
          </a:xfrm>
          <a:prstGeom prst="rect">
            <a:avLst/>
          </a:prstGeom>
        </p:spPr>
      </p:pic>
      <p:pic>
        <p:nvPicPr>
          <p:cNvPr id="648" name="picture 6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  <p:pic>
        <p:nvPicPr>
          <p:cNvPr id="650" name="picture 6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701719" y="2524411"/>
            <a:ext cx="673836" cy="770615"/>
          </a:xfrm>
          <a:prstGeom prst="rect">
            <a:avLst/>
          </a:prstGeom>
        </p:spPr>
      </p:pic>
      <p:sp>
        <p:nvSpPr>
          <p:cNvPr id="652" name="path"/>
          <p:cNvSpPr/>
          <p:nvPr/>
        </p:nvSpPr>
        <p:spPr>
          <a:xfrm>
            <a:off x="4003069" y="4160984"/>
            <a:ext cx="439470" cy="1046264"/>
          </a:xfrm>
          <a:custGeom>
            <a:avLst/>
            <a:gdLst/>
            <a:ahLst/>
            <a:cxnLst/>
            <a:rect l="0" t="0" r="0" b="0"/>
            <a:pathLst>
              <a:path w="692" h="1647">
                <a:moveTo>
                  <a:pt x="519" y="0"/>
                </a:moveTo>
                <a:lnTo>
                  <a:pt x="519" y="1301"/>
                </a:lnTo>
                <a:lnTo>
                  <a:pt x="692" y="1301"/>
                </a:lnTo>
                <a:lnTo>
                  <a:pt x="346" y="1647"/>
                </a:lnTo>
                <a:lnTo>
                  <a:pt x="0" y="1301"/>
                </a:lnTo>
                <a:lnTo>
                  <a:pt x="173" y="1301"/>
                </a:lnTo>
                <a:lnTo>
                  <a:pt x="173" y="0"/>
                </a:lnTo>
                <a:lnTo>
                  <a:pt x="346" y="173"/>
                </a:lnTo>
                <a:lnTo>
                  <a:pt x="519" y="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" name="path"/>
          <p:cNvSpPr/>
          <p:nvPr/>
        </p:nvSpPr>
        <p:spPr>
          <a:xfrm>
            <a:off x="1839499" y="2905125"/>
            <a:ext cx="847966" cy="542239"/>
          </a:xfrm>
          <a:custGeom>
            <a:avLst/>
            <a:gdLst/>
            <a:ahLst/>
            <a:cxnLst/>
            <a:rect l="0" t="0" r="0" b="0"/>
            <a:pathLst>
              <a:path w="1335" h="853">
                <a:moveTo>
                  <a:pt x="0" y="213"/>
                </a:moveTo>
                <a:lnTo>
                  <a:pt x="908" y="213"/>
                </a:lnTo>
                <a:lnTo>
                  <a:pt x="908" y="0"/>
                </a:lnTo>
                <a:lnTo>
                  <a:pt x="1335" y="426"/>
                </a:lnTo>
                <a:lnTo>
                  <a:pt x="908" y="853"/>
                </a:lnTo>
                <a:lnTo>
                  <a:pt x="908" y="640"/>
                </a:lnTo>
                <a:lnTo>
                  <a:pt x="0" y="640"/>
                </a:lnTo>
                <a:lnTo>
                  <a:pt x="213" y="426"/>
                </a:lnTo>
                <a:lnTo>
                  <a:pt x="0" y="213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56" name="picture 6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675746" y="2720201"/>
            <a:ext cx="338599" cy="702462"/>
          </a:xfrm>
          <a:prstGeom prst="rect">
            <a:avLst/>
          </a:prstGeom>
        </p:spPr>
      </p:pic>
      <p:sp>
        <p:nvSpPr>
          <p:cNvPr id="658" name="textbox 658"/>
          <p:cNvSpPr/>
          <p:nvPr/>
        </p:nvSpPr>
        <p:spPr>
          <a:xfrm>
            <a:off x="3299855" y="3385573"/>
            <a:ext cx="1885314" cy="210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ts val="1457"/>
              </a:lnSpc>
              <a:tabLst/>
            </a:pPr>
            <a:r>
              <a:rPr sz="1200" b="1" kern="0" spc="-6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“最佳生长曲线”</a:t>
            </a:r>
            <a:r>
              <a:rPr sz="1200" b="1" kern="0" spc="-2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60" dirty="0">
                <a:ln w="4381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C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&lt;</a:t>
            </a:r>
            <a:r>
              <a:rPr sz="1200" kern="0" spc="-860" dirty="0">
                <a:solidFill>
                  <a:srgbClr val="C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200" b="1" kern="0" spc="-6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“最</a:t>
            </a:r>
            <a:endParaRPr lang="Microsoft YaHei" altLang="Microsoft YaHei" sz="1200" dirty="0"/>
          </a:p>
        </p:txBody>
      </p:sp>
      <p:sp>
        <p:nvSpPr>
          <p:cNvPr id="660" name="textbox 660"/>
          <p:cNvSpPr/>
          <p:nvPr/>
        </p:nvSpPr>
        <p:spPr>
          <a:xfrm>
            <a:off x="2991472" y="4674091"/>
            <a:ext cx="871219" cy="348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975"/>
              </a:lnSpc>
              <a:tabLst/>
            </a:pPr>
            <a:endParaRPr lang="Arial" altLang="Arial" sz="100" dirty="0"/>
          </a:p>
          <a:p>
            <a:pPr marL="12700" indent="635" algn="l" rtl="0" eaLnBrk="0">
              <a:lnSpc>
                <a:spcPct val="106000"/>
              </a:lnSpc>
              <a:tabLst/>
            </a:pPr>
            <a:r>
              <a:rPr sz="1000" kern="0" spc="100" dirty="0">
                <a:ln w="398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温室种植控制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ln w="398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器</a:t>
            </a:r>
            <a:endParaRPr lang="SimSun" altLang="SimSun" sz="1000" dirty="0"/>
          </a:p>
        </p:txBody>
      </p:sp>
      <p:sp>
        <p:nvSpPr>
          <p:cNvPr id="662" name="path"/>
          <p:cNvSpPr/>
          <p:nvPr/>
        </p:nvSpPr>
        <p:spPr>
          <a:xfrm>
            <a:off x="11522833" y="5856838"/>
            <a:ext cx="407289" cy="407288"/>
          </a:xfrm>
          <a:custGeom>
            <a:avLst/>
            <a:gdLst/>
            <a:ahLst/>
            <a:cxnLst/>
            <a:rect l="0" t="0" r="0" b="0"/>
            <a:pathLst>
              <a:path w="641" h="641">
                <a:moveTo>
                  <a:pt x="631" y="10"/>
                </a:moveTo>
                <a:cubicBezTo>
                  <a:pt x="631" y="353"/>
                  <a:pt x="353" y="631"/>
                  <a:pt x="10" y="631"/>
                </a:cubicBezTo>
              </a:path>
            </a:pathLst>
          </a:custGeom>
          <a:noFill/>
          <a:ln w="12700" cap="flat">
            <a:solidFill>
              <a:srgbClr val="C0000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64" name="picture 6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830067" y="5288744"/>
            <a:ext cx="383713" cy="420425"/>
          </a:xfrm>
          <a:prstGeom prst="rect">
            <a:avLst/>
          </a:prstGeom>
        </p:spPr>
      </p:pic>
      <p:pic>
        <p:nvPicPr>
          <p:cNvPr id="666" name="picture 6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3793021" y="5293009"/>
            <a:ext cx="381620" cy="391383"/>
          </a:xfrm>
          <a:prstGeom prst="rect">
            <a:avLst/>
          </a:prstGeom>
        </p:spPr>
      </p:pic>
      <p:pic>
        <p:nvPicPr>
          <p:cNvPr id="668" name="picture 6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735652" y="5287674"/>
            <a:ext cx="346800" cy="396731"/>
          </a:xfrm>
          <a:prstGeom prst="rect">
            <a:avLst/>
          </a:prstGeom>
        </p:spPr>
      </p:pic>
      <p:pic>
        <p:nvPicPr>
          <p:cNvPr id="670" name="picture 67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280801" y="5293009"/>
            <a:ext cx="349343" cy="391383"/>
          </a:xfrm>
          <a:prstGeom prst="rect">
            <a:avLst/>
          </a:prstGeom>
        </p:spPr>
      </p:pic>
      <p:pic>
        <p:nvPicPr>
          <p:cNvPr id="672" name="picture 67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306127" y="5306747"/>
            <a:ext cx="357429" cy="382268"/>
          </a:xfrm>
          <a:prstGeom prst="rect">
            <a:avLst/>
          </a:prstGeom>
        </p:spPr>
      </p:pic>
      <p:sp>
        <p:nvSpPr>
          <p:cNvPr id="674" name="textbox 674"/>
          <p:cNvSpPr/>
          <p:nvPr/>
        </p:nvSpPr>
        <p:spPr>
          <a:xfrm>
            <a:off x="3922723" y="3875654"/>
            <a:ext cx="712469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96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200" b="1" kern="0" spc="-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优品质”</a:t>
            </a:r>
            <a:endParaRPr lang="Microsoft YaHei" altLang="Microsoft YaHei" sz="1200" dirty="0"/>
          </a:p>
        </p:txBody>
      </p:sp>
      <p:pic>
        <p:nvPicPr>
          <p:cNvPr id="676" name="picture 6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4685944" y="3120497"/>
            <a:ext cx="309493" cy="3048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picture 6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80" name="textbox 680"/>
          <p:cNvSpPr/>
          <p:nvPr/>
        </p:nvSpPr>
        <p:spPr>
          <a:xfrm>
            <a:off x="694243" y="6453299"/>
            <a:ext cx="221615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46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16</a:t>
            </a:r>
            <a:endParaRPr lang="STXihei" altLang="STXihei" sz="1500" dirty="0"/>
          </a:p>
        </p:txBody>
      </p:sp>
      <p:pic>
        <p:nvPicPr>
          <p:cNvPr id="682" name="picture 6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3253" y="926388"/>
            <a:ext cx="10483976" cy="5830189"/>
          </a:xfrm>
          <a:prstGeom prst="rect">
            <a:avLst/>
          </a:prstGeom>
        </p:spPr>
      </p:pic>
      <p:sp>
        <p:nvSpPr>
          <p:cNvPr id="684" name="textbox 684"/>
          <p:cNvSpPr/>
          <p:nvPr/>
        </p:nvSpPr>
        <p:spPr>
          <a:xfrm>
            <a:off x="440166" y="398091"/>
            <a:ext cx="3822700" cy="358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55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4. 5G+智慧农业—智慧大棚</a:t>
            </a:r>
            <a:endParaRPr lang="Microsoft YaHei" altLang="Microsoft YaHei" sz="2400" dirty="0"/>
          </a:p>
        </p:txBody>
      </p:sp>
      <p:pic>
        <p:nvPicPr>
          <p:cNvPr id="686" name="picture 6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picture 6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90" name="picture 6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71072" y="918261"/>
            <a:ext cx="3133712" cy="5838316"/>
          </a:xfrm>
          <a:prstGeom prst="rect">
            <a:avLst/>
          </a:prstGeom>
        </p:spPr>
      </p:pic>
      <p:pic>
        <p:nvPicPr>
          <p:cNvPr id="692" name="picture 6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81062" y="913489"/>
            <a:ext cx="3114674" cy="5524499"/>
          </a:xfrm>
          <a:prstGeom prst="rect">
            <a:avLst/>
          </a:prstGeom>
        </p:spPr>
      </p:pic>
      <p:pic>
        <p:nvPicPr>
          <p:cNvPr id="694" name="picture 6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876944" y="883780"/>
            <a:ext cx="3114674" cy="5438774"/>
          </a:xfrm>
          <a:prstGeom prst="rect">
            <a:avLst/>
          </a:prstGeom>
        </p:spPr>
      </p:pic>
      <p:sp>
        <p:nvSpPr>
          <p:cNvPr id="696" name="textbox 696"/>
          <p:cNvSpPr/>
          <p:nvPr/>
        </p:nvSpPr>
        <p:spPr>
          <a:xfrm>
            <a:off x="440166" y="398091"/>
            <a:ext cx="3822700" cy="358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55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4. 5G+智慧农业—智慧大棚</a:t>
            </a:r>
            <a:endParaRPr lang="Microsoft YaHei" altLang="Microsoft YaHei" sz="2400" dirty="0"/>
          </a:p>
        </p:txBody>
      </p:sp>
      <p:pic>
        <p:nvPicPr>
          <p:cNvPr id="698" name="picture 6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  <p:sp>
        <p:nvSpPr>
          <p:cNvPr id="700" name="textbox 700"/>
          <p:cNvSpPr/>
          <p:nvPr/>
        </p:nvSpPr>
        <p:spPr>
          <a:xfrm>
            <a:off x="694243" y="6456947"/>
            <a:ext cx="221615" cy="217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51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17</a:t>
            </a:r>
            <a:endParaRPr lang="STXihei" altLang="STXihei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box 702"/>
          <p:cNvSpPr/>
          <p:nvPr/>
        </p:nvSpPr>
        <p:spPr>
          <a:xfrm>
            <a:off x="416232" y="2334966"/>
            <a:ext cx="4221479" cy="36201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解决方案</a:t>
            </a:r>
            <a:endParaRPr lang="Microsoft YaHei" altLang="Microsoft YaHei" sz="1800" dirty="0"/>
          </a:p>
          <a:p>
            <a:pPr marL="297179" indent="-270509" algn="l" rtl="0" eaLnBrk="0">
              <a:lnSpc>
                <a:spcPct val="140000"/>
              </a:lnSpc>
              <a:spcBef>
                <a:spcPts val="1466"/>
              </a:spcBef>
              <a:tabLst/>
            </a:pPr>
            <a:r>
              <a:rPr sz="1500" kern="0" spc="3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.</a:t>
            </a:r>
            <a:r>
              <a:rPr sz="1500" kern="0" spc="-39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通过5G网络，利用搭载多光谱设备的无人机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,对大田作物进行扫描，并实时对飞行路线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动态微调，确保数据采集完整、准确；</a:t>
            </a:r>
            <a:endParaRPr lang="Microsoft YaHei" altLang="Microsoft YaHei" sz="1500" dirty="0"/>
          </a:p>
          <a:p>
            <a:pPr marL="295909" indent="-269240" algn="l" rtl="0" eaLnBrk="0">
              <a:lnSpc>
                <a:spcPct val="140000"/>
              </a:lnSpc>
              <a:spcBef>
                <a:spcPts val="1094"/>
              </a:spcBef>
              <a:tabLst/>
            </a:pPr>
            <a:r>
              <a:rPr sz="1500" kern="0" spc="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.</a:t>
            </a:r>
            <a:r>
              <a:rPr sz="1500" kern="0" spc="-45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采集的图像回传至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平台进行智能化分析，实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现数据采集、数据分析以及对应方案快速联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动；</a:t>
            </a:r>
            <a:endParaRPr lang="Microsoft YaHei" altLang="Microsoft YaHei" sz="15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800" dirty="0"/>
          </a:p>
          <a:p>
            <a:pPr marL="294640" indent="-267970" algn="l" rtl="0" eaLnBrk="0">
              <a:lnSpc>
                <a:spcPct val="141000"/>
              </a:lnSpc>
              <a:spcBef>
                <a:spcPts val="4"/>
              </a:spcBef>
              <a:tabLst/>
            </a:pPr>
            <a:r>
              <a:rPr sz="1500" kern="0" spc="40" dirty="0">
                <a:ln w="3175" cap="flat" cmpd="sng">
                  <a:solidFill>
                    <a:srgbClr val="57575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575757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.</a:t>
            </a:r>
            <a:r>
              <a:rPr sz="1500" kern="0" spc="-450" dirty="0">
                <a:solidFill>
                  <a:srgbClr val="575757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500" kern="0" spc="40" dirty="0">
                <a:solidFill>
                  <a:srgbClr val="5757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后续，可实现气象</a:t>
            </a:r>
            <a:r>
              <a:rPr sz="1500" kern="0" spc="30" dirty="0">
                <a:solidFill>
                  <a:srgbClr val="5757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、土壤肥力等与无人机多</a:t>
            </a:r>
            <a:r>
              <a:rPr sz="1500" kern="0" spc="0" dirty="0">
                <a:solidFill>
                  <a:srgbClr val="5757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100" dirty="0">
                <a:solidFill>
                  <a:srgbClr val="5757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光谱数据多维分析，</a:t>
            </a:r>
            <a:r>
              <a:rPr sz="1500" kern="0" spc="90" dirty="0">
                <a:solidFill>
                  <a:srgbClr val="5757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以及植保、农资等业务</a:t>
            </a:r>
            <a:r>
              <a:rPr sz="1500" kern="0" spc="-10" dirty="0">
                <a:solidFill>
                  <a:srgbClr val="5757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90" dirty="0">
                <a:solidFill>
                  <a:srgbClr val="5757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服务协同</a:t>
            </a:r>
            <a:endParaRPr lang="Microsoft YaHei" altLang="Microsoft YaHei" sz="1500" dirty="0"/>
          </a:p>
        </p:txBody>
      </p:sp>
      <p:sp>
        <p:nvSpPr>
          <p:cNvPr id="704" name="textbox 704"/>
          <p:cNvSpPr/>
          <p:nvPr/>
        </p:nvSpPr>
        <p:spPr>
          <a:xfrm>
            <a:off x="416137" y="1111443"/>
            <a:ext cx="10770869" cy="996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712"/>
              </a:lnSpc>
              <a:tabLst/>
            </a:pPr>
            <a:endParaRPr lang="Arial" altLang="Arial" sz="100" dirty="0"/>
          </a:p>
          <a:p>
            <a:pPr marL="15875" algn="l" rtl="0" eaLnBrk="0">
              <a:lnSpc>
                <a:spcPct val="91000"/>
              </a:lnSpc>
              <a:tabLst/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需求描述</a:t>
            </a:r>
            <a:endParaRPr lang="Microsoft YaHei" altLang="Microsoft YaHei" sz="1800" dirty="0"/>
          </a:p>
          <a:p>
            <a:pPr marL="12700" algn="l" rtl="0" eaLnBrk="0">
              <a:lnSpc>
                <a:spcPct val="88000"/>
              </a:lnSpc>
              <a:spcBef>
                <a:spcPts val="1228"/>
              </a:spcBef>
              <a:tabLst/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针对范围较大的大田作物，特别是在水肥及病虫害控制方面，及时、有效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的数据分析对提升产量、减少病虫害发生有着更</a:t>
            </a:r>
            <a:endParaRPr lang="Microsoft YaHei" altLang="Microsoft YaHei" sz="1500" dirty="0"/>
          </a:p>
          <a:p>
            <a:pPr marL="13970" algn="l" rtl="0" eaLnBrk="0">
              <a:lnSpc>
                <a:spcPts val="2872"/>
              </a:lnSpc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高的要求，如何通过快速、实时获取数据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并分析，也成了现代农业发展的瓶颈问题。</a:t>
            </a:r>
            <a:endParaRPr lang="Microsoft YaHei" altLang="Microsoft YaHei" sz="1500" dirty="0"/>
          </a:p>
        </p:txBody>
      </p:sp>
      <p:sp>
        <p:nvSpPr>
          <p:cNvPr id="706" name="rect"/>
          <p:cNvSpPr/>
          <p:nvPr/>
        </p:nvSpPr>
        <p:spPr>
          <a:xfrm>
            <a:off x="4762500" y="6386512"/>
            <a:ext cx="2667000" cy="419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8" name="textbox 708"/>
          <p:cNvSpPr/>
          <p:nvPr/>
        </p:nvSpPr>
        <p:spPr>
          <a:xfrm>
            <a:off x="563564" y="6452472"/>
            <a:ext cx="11064875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862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9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7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endParaRPr lang="Microsoft YaHei" altLang="Microsoft YaHei" sz="2100" dirty="0"/>
          </a:p>
        </p:txBody>
      </p:sp>
      <p:pic>
        <p:nvPicPr>
          <p:cNvPr id="710" name="picture 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79450"/>
            <a:ext cx="12192000" cy="103184"/>
          </a:xfrm>
          <a:prstGeom prst="rect">
            <a:avLst/>
          </a:prstGeom>
        </p:spPr>
      </p:pic>
      <p:sp>
        <p:nvSpPr>
          <p:cNvPr id="712" name="textbox 712"/>
          <p:cNvSpPr/>
          <p:nvPr/>
        </p:nvSpPr>
        <p:spPr>
          <a:xfrm>
            <a:off x="374071" y="200751"/>
            <a:ext cx="4104004" cy="358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55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400" b="1" kern="0" spc="-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5. 5G+智慧农业—无人机场景</a:t>
            </a:r>
            <a:endParaRPr lang="Microsoft YaHei" altLang="Microsoft YaHei" sz="2400" dirty="0"/>
          </a:p>
        </p:txBody>
      </p:sp>
      <p:sp>
        <p:nvSpPr>
          <p:cNvPr id="714" name="rect"/>
          <p:cNvSpPr/>
          <p:nvPr/>
        </p:nvSpPr>
        <p:spPr>
          <a:xfrm>
            <a:off x="6638926" y="4756146"/>
            <a:ext cx="1233487" cy="12700"/>
          </a:xfrm>
          <a:prstGeom prst="rect">
            <a:avLst/>
          </a:prstGeom>
          <a:solidFill>
            <a:srgbClr val="4A7EB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16" name="picture 7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829524" y="4550974"/>
            <a:ext cx="466823" cy="600591"/>
          </a:xfrm>
          <a:prstGeom prst="rect">
            <a:avLst/>
          </a:prstGeom>
        </p:spPr>
      </p:pic>
      <p:sp>
        <p:nvSpPr>
          <p:cNvPr id="718" name="rect"/>
          <p:cNvSpPr/>
          <p:nvPr/>
        </p:nvSpPr>
        <p:spPr>
          <a:xfrm>
            <a:off x="8369299" y="3101975"/>
            <a:ext cx="12700" cy="392112"/>
          </a:xfrm>
          <a:prstGeom prst="rect">
            <a:avLst/>
          </a:prstGeom>
          <a:solidFill>
            <a:srgbClr val="4A7EB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20" name="picture 7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059444" y="3420546"/>
            <a:ext cx="642111" cy="465100"/>
          </a:xfrm>
          <a:prstGeom prst="rect">
            <a:avLst/>
          </a:prstGeom>
        </p:spPr>
      </p:pic>
      <p:pic>
        <p:nvPicPr>
          <p:cNvPr id="722" name="picture 7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545422" y="4541535"/>
            <a:ext cx="462932" cy="605961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 rot="21600000">
            <a:off x="8020051" y="3859406"/>
            <a:ext cx="762844" cy="753666"/>
            <a:chOff x="0" y="0"/>
            <a:chExt cx="762844" cy="753666"/>
          </a:xfrm>
        </p:grpSpPr>
        <p:sp>
          <p:nvSpPr>
            <p:cNvPr id="724" name="path"/>
            <p:cNvSpPr/>
            <p:nvPr/>
          </p:nvSpPr>
          <p:spPr>
            <a:xfrm>
              <a:off x="35457" y="0"/>
              <a:ext cx="727387" cy="753666"/>
            </a:xfrm>
            <a:custGeom>
              <a:avLst/>
              <a:gdLst/>
              <a:ahLst/>
              <a:cxnLst/>
              <a:rect l="0" t="0" r="0" b="0"/>
              <a:pathLst>
                <a:path w="1145" h="1186">
                  <a:moveTo>
                    <a:pt x="9" y="1149"/>
                  </a:moveTo>
                  <a:lnTo>
                    <a:pt x="511" y="4"/>
                  </a:lnTo>
                  <a:moveTo>
                    <a:pt x="1136" y="1182"/>
                  </a:moveTo>
                  <a:lnTo>
                    <a:pt x="511" y="4"/>
                  </a:lnTo>
                </a:path>
              </a:pathLst>
            </a:custGeom>
            <a:noFill/>
            <a:ln w="12700" cap="flat">
              <a:solidFill>
                <a:srgbClr val="4A7EBB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6" name="path"/>
            <p:cNvSpPr/>
            <p:nvPr/>
          </p:nvSpPr>
          <p:spPr>
            <a:xfrm>
              <a:off x="0" y="277614"/>
              <a:ext cx="758821" cy="311150"/>
            </a:xfrm>
            <a:custGeom>
              <a:avLst/>
              <a:gdLst/>
              <a:ahLst/>
              <a:cxnLst/>
              <a:rect l="0" t="0" r="0" b="0"/>
              <a:pathLst>
                <a:path w="1194" h="490">
                  <a:moveTo>
                    <a:pt x="495" y="32"/>
                  </a:moveTo>
                  <a:lnTo>
                    <a:pt x="124" y="260"/>
                  </a:lnTo>
                  <a:lnTo>
                    <a:pt x="216" y="318"/>
                  </a:lnTo>
                  <a:lnTo>
                    <a:pt x="0" y="490"/>
                  </a:lnTo>
                  <a:lnTo>
                    <a:pt x="370" y="318"/>
                  </a:lnTo>
                  <a:lnTo>
                    <a:pt x="278" y="260"/>
                  </a:lnTo>
                  <a:lnTo>
                    <a:pt x="495" y="32"/>
                  </a:lnTo>
                  <a:close/>
                </a:path>
                <a:path w="1194" h="490">
                  <a:moveTo>
                    <a:pt x="1194" y="0"/>
                  </a:moveTo>
                  <a:lnTo>
                    <a:pt x="825" y="229"/>
                  </a:lnTo>
                  <a:lnTo>
                    <a:pt x="918" y="287"/>
                  </a:lnTo>
                  <a:lnTo>
                    <a:pt x="702" y="460"/>
                  </a:lnTo>
                  <a:lnTo>
                    <a:pt x="1071" y="287"/>
                  </a:lnTo>
                  <a:lnTo>
                    <a:pt x="979" y="229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28" name="picture 7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846957" y="2460099"/>
            <a:ext cx="733818" cy="728353"/>
          </a:xfrm>
          <a:prstGeom prst="rect">
            <a:avLst/>
          </a:prstGeom>
        </p:spPr>
      </p:pic>
      <p:sp>
        <p:nvSpPr>
          <p:cNvPr id="730" name="rect"/>
          <p:cNvSpPr/>
          <p:nvPr/>
        </p:nvSpPr>
        <p:spPr>
          <a:xfrm>
            <a:off x="6672264" y="2874962"/>
            <a:ext cx="1285875" cy="12700"/>
          </a:xfrm>
          <a:prstGeom prst="rect">
            <a:avLst/>
          </a:prstGeom>
          <a:solidFill>
            <a:srgbClr val="4F81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32" name="picture 7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926389" y="2586113"/>
            <a:ext cx="793687" cy="588929"/>
          </a:xfrm>
          <a:prstGeom prst="rect">
            <a:avLst/>
          </a:prstGeom>
        </p:spPr>
      </p:pic>
      <p:sp>
        <p:nvSpPr>
          <p:cNvPr id="734" name="rect"/>
          <p:cNvSpPr/>
          <p:nvPr/>
        </p:nvSpPr>
        <p:spPr>
          <a:xfrm>
            <a:off x="7539037" y="3108325"/>
            <a:ext cx="1468437" cy="307975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6" name="rect"/>
          <p:cNvSpPr/>
          <p:nvPr/>
        </p:nvSpPr>
        <p:spPr>
          <a:xfrm>
            <a:off x="10302876" y="2463796"/>
            <a:ext cx="576262" cy="12700"/>
          </a:xfrm>
          <a:prstGeom prst="rect">
            <a:avLst/>
          </a:prstGeom>
          <a:solidFill>
            <a:srgbClr val="4F81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38" name="picture 7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667875" y="2170112"/>
            <a:ext cx="677862" cy="617537"/>
          </a:xfrm>
          <a:prstGeom prst="rect">
            <a:avLst/>
          </a:prstGeom>
        </p:spPr>
      </p:pic>
      <p:sp>
        <p:nvSpPr>
          <p:cNvPr id="740" name="path"/>
          <p:cNvSpPr/>
          <p:nvPr/>
        </p:nvSpPr>
        <p:spPr>
          <a:xfrm>
            <a:off x="10150473" y="3076571"/>
            <a:ext cx="387350" cy="903287"/>
          </a:xfrm>
          <a:custGeom>
            <a:avLst/>
            <a:gdLst/>
            <a:ahLst/>
            <a:cxnLst/>
            <a:rect l="0" t="0" r="0" b="0"/>
            <a:pathLst>
              <a:path w="610" h="1422">
                <a:moveTo>
                  <a:pt x="10" y="0"/>
                </a:moveTo>
                <a:lnTo>
                  <a:pt x="10" y="761"/>
                </a:lnTo>
                <a:lnTo>
                  <a:pt x="600" y="761"/>
                </a:lnTo>
                <a:lnTo>
                  <a:pt x="600" y="1422"/>
                </a:lnTo>
              </a:path>
            </a:pathLst>
          </a:custGeom>
          <a:noFill/>
          <a:ln w="12700" cap="flat">
            <a:solidFill>
              <a:srgbClr val="4A7EBB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9753601" y="3967158"/>
            <a:ext cx="1555750" cy="250826"/>
            <a:chOff x="0" y="0"/>
            <a:chExt cx="1555750" cy="250826"/>
          </a:xfrm>
        </p:grpSpPr>
        <p:sp>
          <p:nvSpPr>
            <p:cNvPr id="742" name="path"/>
            <p:cNvSpPr/>
            <p:nvPr/>
          </p:nvSpPr>
          <p:spPr>
            <a:xfrm>
              <a:off x="0" y="69851"/>
              <a:ext cx="1555750" cy="180975"/>
            </a:xfrm>
            <a:custGeom>
              <a:avLst/>
              <a:gdLst/>
              <a:ahLst/>
              <a:cxnLst/>
              <a:rect l="0" t="0" r="0" b="0"/>
              <a:pathLst>
                <a:path w="2450" h="285">
                  <a:moveTo>
                    <a:pt x="10" y="275"/>
                  </a:moveTo>
                  <a:cubicBezTo>
                    <a:pt x="10" y="201"/>
                    <a:pt x="103" y="142"/>
                    <a:pt x="217" y="142"/>
                  </a:cubicBezTo>
                  <a:lnTo>
                    <a:pt x="1017" y="142"/>
                  </a:lnTo>
                  <a:cubicBezTo>
                    <a:pt x="1131" y="142"/>
                    <a:pt x="1225" y="83"/>
                    <a:pt x="1225" y="10"/>
                  </a:cubicBezTo>
                  <a:cubicBezTo>
                    <a:pt x="1225" y="83"/>
                    <a:pt x="1318" y="142"/>
                    <a:pt x="1432" y="142"/>
                  </a:cubicBezTo>
                  <a:lnTo>
                    <a:pt x="2232" y="142"/>
                  </a:lnTo>
                  <a:cubicBezTo>
                    <a:pt x="2346" y="142"/>
                    <a:pt x="2440" y="201"/>
                    <a:pt x="2440" y="275"/>
                  </a:cubicBezTo>
                </a:path>
              </a:pathLst>
            </a:custGeom>
            <a:noFill/>
            <a:ln w="12700" cap="flat">
              <a:solidFill>
                <a:srgbClr val="558ED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4" name="path"/>
            <p:cNvSpPr/>
            <p:nvPr/>
          </p:nvSpPr>
          <p:spPr>
            <a:xfrm>
              <a:off x="739771" y="0"/>
              <a:ext cx="76200" cy="76200"/>
            </a:xfrm>
            <a:custGeom>
              <a:avLst/>
              <a:gdLst/>
              <a:ahLst/>
              <a:cxnLst/>
              <a:rect l="0" t="0" r="0" b="0"/>
              <a:pathLst>
                <a:path w="120" h="120">
                  <a:moveTo>
                    <a:pt x="120" y="0"/>
                  </a:moveTo>
                  <a:lnTo>
                    <a:pt x="60" y="120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A7EB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46" name="picture 7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955337" y="2249487"/>
            <a:ext cx="715962" cy="542925"/>
          </a:xfrm>
          <a:prstGeom prst="rect">
            <a:avLst/>
          </a:prstGeom>
        </p:spPr>
      </p:pic>
      <p:sp>
        <p:nvSpPr>
          <p:cNvPr id="748" name="path"/>
          <p:cNvSpPr/>
          <p:nvPr/>
        </p:nvSpPr>
        <p:spPr>
          <a:xfrm>
            <a:off x="6057901" y="4219575"/>
            <a:ext cx="296862" cy="1230312"/>
          </a:xfrm>
          <a:custGeom>
            <a:avLst/>
            <a:gdLst/>
            <a:ahLst/>
            <a:cxnLst/>
            <a:rect l="0" t="0" r="0" b="0"/>
            <a:pathLst>
              <a:path w="467" h="1937">
                <a:moveTo>
                  <a:pt x="10" y="10"/>
                </a:moveTo>
                <a:cubicBezTo>
                  <a:pt x="133" y="10"/>
                  <a:pt x="233" y="26"/>
                  <a:pt x="233" y="47"/>
                </a:cubicBezTo>
                <a:lnTo>
                  <a:pt x="233" y="931"/>
                </a:lnTo>
                <a:cubicBezTo>
                  <a:pt x="233" y="952"/>
                  <a:pt x="333" y="968"/>
                  <a:pt x="457" y="968"/>
                </a:cubicBezTo>
                <a:cubicBezTo>
                  <a:pt x="333" y="968"/>
                  <a:pt x="233" y="985"/>
                  <a:pt x="233" y="1006"/>
                </a:cubicBezTo>
                <a:lnTo>
                  <a:pt x="233" y="1890"/>
                </a:lnTo>
                <a:cubicBezTo>
                  <a:pt x="233" y="1910"/>
                  <a:pt x="133" y="1927"/>
                  <a:pt x="10" y="1927"/>
                </a:cubicBezTo>
              </a:path>
            </a:pathLst>
          </a:custGeom>
          <a:noFill/>
          <a:ln w="12700" cap="flat">
            <a:solidFill>
              <a:srgbClr val="4F81BD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50" name="picture 7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252622" y="136970"/>
            <a:ext cx="702520" cy="510527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 rot="21600000">
            <a:off x="8766176" y="2416172"/>
            <a:ext cx="830262" cy="415929"/>
            <a:chOff x="0" y="0"/>
            <a:chExt cx="830262" cy="415929"/>
          </a:xfrm>
        </p:grpSpPr>
        <p:sp>
          <p:nvSpPr>
            <p:cNvPr id="752" name="path"/>
            <p:cNvSpPr/>
            <p:nvPr/>
          </p:nvSpPr>
          <p:spPr>
            <a:xfrm>
              <a:off x="0" y="19052"/>
              <a:ext cx="785812" cy="321297"/>
            </a:xfrm>
            <a:custGeom>
              <a:avLst/>
              <a:gdLst/>
              <a:ahLst/>
              <a:cxnLst/>
              <a:rect l="0" t="0" r="0" b="0"/>
              <a:pathLst>
                <a:path w="1237" h="505">
                  <a:moveTo>
                    <a:pt x="10" y="495"/>
                  </a:moveTo>
                  <a:lnTo>
                    <a:pt x="658" y="495"/>
                  </a:lnTo>
                  <a:lnTo>
                    <a:pt x="658" y="10"/>
                  </a:lnTo>
                  <a:lnTo>
                    <a:pt x="1227" y="10"/>
                  </a:lnTo>
                </a:path>
              </a:pathLst>
            </a:custGeom>
            <a:noFill/>
            <a:ln w="12700" cap="rnd">
              <a:solidFill>
                <a:srgbClr val="4F81BD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54" name="path"/>
            <p:cNvSpPr/>
            <p:nvPr/>
          </p:nvSpPr>
          <p:spPr>
            <a:xfrm>
              <a:off x="754062" y="0"/>
              <a:ext cx="76200" cy="50800"/>
            </a:xfrm>
            <a:custGeom>
              <a:avLst/>
              <a:gdLst/>
              <a:ahLst/>
              <a:cxnLst/>
              <a:rect l="0" t="0" r="0" b="0"/>
              <a:pathLst>
                <a:path w="120" h="80">
                  <a:moveTo>
                    <a:pt x="40" y="40"/>
                  </a:moveTo>
                  <a:lnTo>
                    <a:pt x="0" y="0"/>
                  </a:lnTo>
                  <a:lnTo>
                    <a:pt x="120" y="40"/>
                  </a:lnTo>
                  <a:lnTo>
                    <a:pt x="0" y="8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56" name="path"/>
            <p:cNvSpPr/>
            <p:nvPr/>
          </p:nvSpPr>
          <p:spPr>
            <a:xfrm>
              <a:off x="498674" y="90885"/>
              <a:ext cx="313334" cy="325043"/>
            </a:xfrm>
            <a:custGeom>
              <a:avLst/>
              <a:gdLst/>
              <a:ahLst/>
              <a:cxnLst/>
              <a:rect l="0" t="0" r="0" b="0"/>
              <a:pathLst>
                <a:path w="493" h="511">
                  <a:moveTo>
                    <a:pt x="483" y="10"/>
                  </a:moveTo>
                  <a:lnTo>
                    <a:pt x="10" y="10"/>
                  </a:lnTo>
                  <a:lnTo>
                    <a:pt x="10" y="501"/>
                  </a:lnTo>
                </a:path>
              </a:pathLst>
            </a:custGeom>
            <a:noFill/>
            <a:ln w="12700" cap="rnd">
              <a:solidFill>
                <a:srgbClr val="4F81BD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58" name="picture 7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0868025" y="4425950"/>
            <a:ext cx="559155" cy="609600"/>
          </a:xfrm>
          <a:prstGeom prst="rect">
            <a:avLst/>
          </a:prstGeom>
        </p:spPr>
      </p:pic>
      <p:pic>
        <p:nvPicPr>
          <p:cNvPr id="760" name="picture 7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9759950" y="4425950"/>
            <a:ext cx="490537" cy="609600"/>
          </a:xfrm>
          <a:prstGeom prst="rect">
            <a:avLst/>
          </a:prstGeom>
        </p:spPr>
      </p:pic>
      <p:pic>
        <p:nvPicPr>
          <p:cNvPr id="762" name="picture 7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354140" y="4572596"/>
            <a:ext cx="561911" cy="521779"/>
          </a:xfrm>
          <a:prstGeom prst="rect">
            <a:avLst/>
          </a:prstGeom>
        </p:spPr>
      </p:pic>
      <p:sp>
        <p:nvSpPr>
          <p:cNvPr id="764" name="path"/>
          <p:cNvSpPr/>
          <p:nvPr/>
        </p:nvSpPr>
        <p:spPr>
          <a:xfrm>
            <a:off x="5364163" y="3498846"/>
            <a:ext cx="1555750" cy="180975"/>
          </a:xfrm>
          <a:custGeom>
            <a:avLst/>
            <a:gdLst/>
            <a:ahLst/>
            <a:cxnLst/>
            <a:rect l="0" t="0" r="0" b="0"/>
            <a:pathLst>
              <a:path w="2450" h="285">
                <a:moveTo>
                  <a:pt x="10" y="275"/>
                </a:moveTo>
                <a:cubicBezTo>
                  <a:pt x="10" y="201"/>
                  <a:pt x="103" y="142"/>
                  <a:pt x="217" y="142"/>
                </a:cubicBezTo>
                <a:lnTo>
                  <a:pt x="1017" y="142"/>
                </a:lnTo>
                <a:cubicBezTo>
                  <a:pt x="1131" y="142"/>
                  <a:pt x="1225" y="83"/>
                  <a:pt x="1225" y="10"/>
                </a:cubicBezTo>
                <a:cubicBezTo>
                  <a:pt x="1225" y="83"/>
                  <a:pt x="1318" y="142"/>
                  <a:pt x="1432" y="142"/>
                </a:cubicBezTo>
                <a:lnTo>
                  <a:pt x="2232" y="142"/>
                </a:lnTo>
                <a:cubicBezTo>
                  <a:pt x="2346" y="142"/>
                  <a:pt x="2440" y="201"/>
                  <a:pt x="2440" y="275"/>
                </a:cubicBezTo>
              </a:path>
            </a:pathLst>
          </a:custGeom>
          <a:noFill/>
          <a:ln w="12700" cap="flat">
            <a:solidFill>
              <a:srgbClr val="558ED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66" name="picture 7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411787" y="4321175"/>
            <a:ext cx="401637" cy="523874"/>
          </a:xfrm>
          <a:prstGeom prst="rect">
            <a:avLst/>
          </a:prstGeom>
        </p:spPr>
      </p:pic>
      <p:sp>
        <p:nvSpPr>
          <p:cNvPr id="768" name="textbox 768"/>
          <p:cNvSpPr/>
          <p:nvPr/>
        </p:nvSpPr>
        <p:spPr>
          <a:xfrm>
            <a:off x="7732447" y="3162310"/>
            <a:ext cx="1078230" cy="217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88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数据分析平台</a:t>
            </a:r>
            <a:endParaRPr lang="Microsoft YaHei" altLang="Microsoft YaHei" sz="1300" dirty="0"/>
          </a:p>
        </p:txBody>
      </p:sp>
      <p:sp>
        <p:nvSpPr>
          <p:cNvPr id="770" name="textbox 770"/>
          <p:cNvSpPr/>
          <p:nvPr/>
        </p:nvSpPr>
        <p:spPr>
          <a:xfrm>
            <a:off x="9620322" y="2822585"/>
            <a:ext cx="1076960" cy="216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3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调度控制中心</a:t>
            </a:r>
            <a:endParaRPr lang="Microsoft YaHei" altLang="Microsoft YaHei" sz="1300" dirty="0"/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6678614" y="2933697"/>
            <a:ext cx="1330324" cy="50800"/>
            <a:chOff x="0" y="0"/>
            <a:chExt cx="1330324" cy="50800"/>
          </a:xfrm>
        </p:grpSpPr>
        <p:sp>
          <p:nvSpPr>
            <p:cNvPr id="772" name="path"/>
            <p:cNvSpPr/>
            <p:nvPr/>
          </p:nvSpPr>
          <p:spPr>
            <a:xfrm>
              <a:off x="44449" y="19052"/>
              <a:ext cx="1285875" cy="12700"/>
            </a:xfrm>
            <a:custGeom>
              <a:avLst/>
              <a:gdLst/>
              <a:ahLst/>
              <a:cxnLst/>
              <a:rect l="0" t="0" r="0" b="0"/>
              <a:pathLst>
                <a:path w="2025" h="20">
                  <a:moveTo>
                    <a:pt x="2015" y="10"/>
                  </a:moveTo>
                  <a:lnTo>
                    <a:pt x="10" y="10"/>
                  </a:lnTo>
                </a:path>
              </a:pathLst>
            </a:custGeom>
            <a:noFill/>
            <a:ln w="12700" cap="rnd">
              <a:solidFill>
                <a:srgbClr val="4F81BD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74" name="path"/>
            <p:cNvSpPr/>
            <p:nvPr/>
          </p:nvSpPr>
          <p:spPr>
            <a:xfrm>
              <a:off x="0" y="0"/>
              <a:ext cx="76200" cy="50800"/>
            </a:xfrm>
            <a:custGeom>
              <a:avLst/>
              <a:gdLst/>
              <a:ahLst/>
              <a:cxnLst/>
              <a:rect l="0" t="0" r="0" b="0"/>
              <a:pathLst>
                <a:path w="120" h="80">
                  <a:moveTo>
                    <a:pt x="80" y="40"/>
                  </a:moveTo>
                  <a:lnTo>
                    <a:pt x="120" y="80"/>
                  </a:lnTo>
                  <a:lnTo>
                    <a:pt x="0" y="40"/>
                  </a:lnTo>
                  <a:lnTo>
                    <a:pt x="120" y="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76" name="picture 7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140575" y="2709863"/>
            <a:ext cx="401636" cy="401636"/>
          </a:xfrm>
          <a:prstGeom prst="rect">
            <a:avLst/>
          </a:prstGeom>
        </p:spPr>
      </p:pic>
      <p:sp>
        <p:nvSpPr>
          <p:cNvPr id="778" name="textbox 778"/>
          <p:cNvSpPr/>
          <p:nvPr/>
        </p:nvSpPr>
        <p:spPr>
          <a:xfrm>
            <a:off x="10958620" y="2871266"/>
            <a:ext cx="725169" cy="215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0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实时分析</a:t>
            </a:r>
            <a:endParaRPr lang="Microsoft YaHei" altLang="Microsoft YaHei" sz="1300" dirty="0"/>
          </a:p>
        </p:txBody>
      </p:sp>
      <p:sp>
        <p:nvSpPr>
          <p:cNvPr id="780" name="textbox 780"/>
          <p:cNvSpPr/>
          <p:nvPr/>
        </p:nvSpPr>
        <p:spPr>
          <a:xfrm>
            <a:off x="10775723" y="5103467"/>
            <a:ext cx="727075" cy="215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8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施肥作业</a:t>
            </a:r>
            <a:endParaRPr lang="Microsoft YaHei" altLang="Microsoft YaHei" sz="1300" dirty="0"/>
          </a:p>
        </p:txBody>
      </p:sp>
      <p:sp>
        <p:nvSpPr>
          <p:cNvPr id="782" name="textbox 782"/>
          <p:cNvSpPr/>
          <p:nvPr/>
        </p:nvSpPr>
        <p:spPr>
          <a:xfrm>
            <a:off x="9644716" y="5105582"/>
            <a:ext cx="725805" cy="215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2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植保作业</a:t>
            </a:r>
            <a:endParaRPr lang="Microsoft YaHei" altLang="Microsoft YaHei" sz="1300" dirty="0"/>
          </a:p>
        </p:txBody>
      </p:sp>
      <p:sp>
        <p:nvSpPr>
          <p:cNvPr id="784" name="textbox 784"/>
          <p:cNvSpPr/>
          <p:nvPr/>
        </p:nvSpPr>
        <p:spPr>
          <a:xfrm>
            <a:off x="5233660" y="5089235"/>
            <a:ext cx="786765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10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多光谱探头</a:t>
            </a:r>
            <a:endParaRPr lang="Microsoft YaHei" altLang="Microsoft YaHei" sz="1200" dirty="0"/>
          </a:p>
        </p:txBody>
      </p:sp>
      <p:sp>
        <p:nvSpPr>
          <p:cNvPr id="786" name="textbox 786"/>
          <p:cNvSpPr/>
          <p:nvPr/>
        </p:nvSpPr>
        <p:spPr>
          <a:xfrm>
            <a:off x="8090317" y="5173390"/>
            <a:ext cx="596265" cy="216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9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5G基站</a:t>
            </a:r>
            <a:endParaRPr lang="Microsoft YaHei" altLang="Microsoft YaHei" sz="1300" dirty="0"/>
          </a:p>
        </p:txBody>
      </p:sp>
      <p:sp>
        <p:nvSpPr>
          <p:cNvPr id="788" name="path"/>
          <p:cNvSpPr/>
          <p:nvPr/>
        </p:nvSpPr>
        <p:spPr>
          <a:xfrm>
            <a:off x="7224714" y="4583108"/>
            <a:ext cx="314325" cy="292100"/>
          </a:xfrm>
          <a:custGeom>
            <a:avLst/>
            <a:gdLst/>
            <a:ahLst/>
            <a:cxnLst/>
            <a:rect l="0" t="0" r="0" b="0"/>
            <a:pathLst>
              <a:path w="495" h="460">
                <a:moveTo>
                  <a:pt x="495" y="0"/>
                </a:moveTo>
                <a:lnTo>
                  <a:pt x="124" y="229"/>
                </a:lnTo>
                <a:lnTo>
                  <a:pt x="216" y="287"/>
                </a:lnTo>
                <a:lnTo>
                  <a:pt x="0" y="460"/>
                </a:lnTo>
                <a:lnTo>
                  <a:pt x="370" y="287"/>
                </a:lnTo>
                <a:lnTo>
                  <a:pt x="278" y="229"/>
                </a:lnTo>
                <a:lnTo>
                  <a:pt x="495" y="0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0" name="textbox 790"/>
          <p:cNvSpPr/>
          <p:nvPr/>
        </p:nvSpPr>
        <p:spPr>
          <a:xfrm>
            <a:off x="8104873" y="3932108"/>
            <a:ext cx="550544" cy="216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76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核心网</a:t>
            </a:r>
            <a:endParaRPr lang="Microsoft YaHei" altLang="Microsoft YaHei" sz="1300" dirty="0"/>
          </a:p>
        </p:txBody>
      </p:sp>
      <p:sp>
        <p:nvSpPr>
          <p:cNvPr id="792" name="textbox 792"/>
          <p:cNvSpPr/>
          <p:nvPr/>
        </p:nvSpPr>
        <p:spPr>
          <a:xfrm>
            <a:off x="5881655" y="3277226"/>
            <a:ext cx="549275" cy="2146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23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无人机</a:t>
            </a:r>
            <a:endParaRPr lang="Microsoft YaHei" altLang="Microsoft YaHei" sz="1300" dirty="0"/>
          </a:p>
        </p:txBody>
      </p:sp>
      <p:sp>
        <p:nvSpPr>
          <p:cNvPr id="794" name="textbox 794"/>
          <p:cNvSpPr/>
          <p:nvPr/>
        </p:nvSpPr>
        <p:spPr>
          <a:xfrm>
            <a:off x="6334188" y="5161843"/>
            <a:ext cx="616584" cy="2006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40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8000"/>
              </a:lnSpc>
              <a:tabLst/>
            </a:pP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G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CPE</a:t>
            </a:r>
            <a:endParaRPr lang="Microsoft YaHei" altLang="Microsoft YaHei" sz="1300" dirty="0"/>
          </a:p>
        </p:txBody>
      </p:sp>
      <p:sp>
        <p:nvSpPr>
          <p:cNvPr id="796" name="textbox 796"/>
          <p:cNvSpPr/>
          <p:nvPr/>
        </p:nvSpPr>
        <p:spPr>
          <a:xfrm>
            <a:off x="7203003" y="4860605"/>
            <a:ext cx="402590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37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新空口</a:t>
            </a:r>
            <a:endParaRPr lang="Microsoft YaHei" altLang="Microsoft YaHei" sz="900" dirty="0"/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8772526" y="2800347"/>
            <a:ext cx="505024" cy="50800"/>
            <a:chOff x="0" y="0"/>
            <a:chExt cx="505024" cy="50800"/>
          </a:xfrm>
        </p:grpSpPr>
        <p:sp>
          <p:nvSpPr>
            <p:cNvPr id="798" name="path"/>
            <p:cNvSpPr/>
            <p:nvPr/>
          </p:nvSpPr>
          <p:spPr>
            <a:xfrm>
              <a:off x="44446" y="19055"/>
              <a:ext cx="460578" cy="12700"/>
            </a:xfrm>
            <a:custGeom>
              <a:avLst/>
              <a:gdLst/>
              <a:ahLst/>
              <a:cxnLst/>
              <a:rect l="0" t="0" r="0" b="0"/>
              <a:pathLst>
                <a:path w="725" h="20">
                  <a:moveTo>
                    <a:pt x="715" y="10"/>
                  </a:moveTo>
                  <a:lnTo>
                    <a:pt x="10" y="10"/>
                  </a:lnTo>
                </a:path>
              </a:pathLst>
            </a:custGeom>
            <a:noFill/>
            <a:ln w="12700" cap="rnd">
              <a:solidFill>
                <a:srgbClr val="4F81BD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0" name="path"/>
            <p:cNvSpPr/>
            <p:nvPr/>
          </p:nvSpPr>
          <p:spPr>
            <a:xfrm>
              <a:off x="0" y="0"/>
              <a:ext cx="76200" cy="50800"/>
            </a:xfrm>
            <a:custGeom>
              <a:avLst/>
              <a:gdLst/>
              <a:ahLst/>
              <a:cxnLst/>
              <a:rect l="0" t="0" r="0" b="0"/>
              <a:pathLst>
                <a:path w="120" h="80">
                  <a:moveTo>
                    <a:pt x="80" y="40"/>
                  </a:moveTo>
                  <a:lnTo>
                    <a:pt x="120" y="80"/>
                  </a:lnTo>
                  <a:lnTo>
                    <a:pt x="0" y="40"/>
                  </a:lnTo>
                  <a:lnTo>
                    <a:pt x="120" y="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2" name="table 802"/>
          <p:cNvGraphicFramePr>
            <a:graphicFrameLocks noGrp="1"/>
          </p:cNvGraphicFramePr>
          <p:nvPr/>
        </p:nvGraphicFramePr>
        <p:xfrm>
          <a:off x="446087" y="1208087"/>
          <a:ext cx="5584825" cy="5029200"/>
        </p:xfrm>
        <a:graphic>
          <a:graphicData uri="http://schemas.openxmlformats.org/drawingml/2006/table">
            <a:tbl>
              <a:tblPr/>
              <a:tblGrid>
                <a:gridCol w="5584825"/>
              </a:tblGrid>
              <a:tr h="5016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86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88595" algn="l" rtl="0" eaLnBrk="0">
                        <a:lnSpc>
                          <a:spcPts val="1677"/>
                        </a:lnSpc>
                        <a:tabLst/>
                      </a:pPr>
                      <a:r>
                        <a:rPr sz="1300" kern="0" spc="-80" dirty="0">
                          <a:ln w="317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/>
                          <a:ea typeface="Wingdings"/>
                          <a:cs typeface="Wingdings"/>
                        </a:rPr>
                        <a:t></a:t>
                      </a:r>
                      <a:r>
                        <a:rPr sz="13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需求场景：</a:t>
                      </a:r>
                      <a:endParaRPr lang="Microsoft YaHei" altLang="Microsoft YaHei" sz="13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59740" indent="-276859" algn="l" rtl="0" eaLnBrk="0">
                        <a:lnSpc>
                          <a:spcPct val="127000"/>
                        </a:lnSpc>
                        <a:spcBef>
                          <a:spcPts val="392"/>
                        </a:spcBef>
                        <a:tabLst/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5G遥控拖拉机。具体为提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前在系统地图上设定移动路径，将数      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十公里外的拖拉机移动到设定好的路径上，然后拖拉机就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自动进    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行无人耕种。拖拉机在耕种的时候，实时影像将会传输到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系统中    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心的显示屏上，可以随时确认现场状况。无人驾驶拖拉机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可实时    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向管理员提供障碍物数据，并且重定路径。</a:t>
                      </a:r>
                      <a:r>
                        <a:rPr sz="1300" kern="0" spc="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农业劳动力缺少、</a:t>
                      </a:r>
                      <a:endParaRPr lang="Microsoft YaHei" altLang="Microsoft YaHei" sz="1300" dirty="0"/>
                    </a:p>
                    <a:p>
                      <a:pPr marL="466725" indent="-6985" algn="l" rtl="0" eaLnBrk="0">
                        <a:lnSpc>
                          <a:spcPct val="116000"/>
                        </a:lnSpc>
                        <a:spcBef>
                          <a:spcPts val="600"/>
                        </a:spcBef>
                        <a:tabLst/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对农机作业功率要求越来越高，</a:t>
                      </a:r>
                      <a:r>
                        <a:rPr sz="13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5G+无人驾</a:t>
                      </a:r>
                      <a:r>
                        <a:rPr sz="13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驭农业机械具有巨大    </a:t>
                      </a: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的商场潜力。</a:t>
                      </a:r>
                      <a:endParaRPr lang="Microsoft YaHei" altLang="Microsoft YaHei" sz="13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457200" indent="-274320" algn="l" rtl="0" eaLnBrk="0">
                        <a:lnSpc>
                          <a:spcPct val="12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3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核心技术：   </a:t>
                      </a: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日本农业巨头久保田公司推出的自动驾驶拖拉机装配    </a:t>
                      </a:r>
                      <a:r>
                        <a:rPr sz="13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两套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GPS</a:t>
                      </a:r>
                      <a:r>
                        <a:rPr sz="13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卫星导航系统，将驾驶精度控制在2厘米之内，并</a:t>
                      </a: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且配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备激光和雷达系统，实现避障功能。除此之外，还安装了一个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气    </a:t>
                      </a: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象监测仪，  一旦天气突变，不适合再进行喷药作业，就会发出信    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号。我国一拖的无人驾驭拖拉机具有自动途径规划及导航、耕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    </a:t>
                      </a: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自动操控、障碍物自动躲避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和长途操控等功能。无人驾驭农机24   </a:t>
                      </a: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小时不间断作业，作业误差小，提高土地、种子、化肥的利用率</a:t>
                      </a:r>
                      <a:endParaRPr lang="Microsoft YaHei" altLang="Microsoft YaHei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04" name="picture 8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75425" y="2463800"/>
            <a:ext cx="4695824" cy="2971796"/>
          </a:xfrm>
          <a:prstGeom prst="rect">
            <a:avLst/>
          </a:prstGeom>
        </p:spPr>
      </p:pic>
      <p:sp>
        <p:nvSpPr>
          <p:cNvPr id="806" name="textbox 806"/>
          <p:cNvSpPr/>
          <p:nvPr/>
        </p:nvSpPr>
        <p:spPr>
          <a:xfrm>
            <a:off x="420714" y="266158"/>
            <a:ext cx="4766309" cy="412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76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800" b="1" kern="0" spc="-2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5. 5G+智慧农业—无人机场景</a:t>
            </a:r>
            <a:endParaRPr lang="Microsoft YaHei" altLang="Microsoft YaHei" sz="2800" dirty="0"/>
          </a:p>
        </p:txBody>
      </p:sp>
      <p:pic>
        <p:nvPicPr>
          <p:cNvPr id="808" name="picture 8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3" y="808037"/>
            <a:ext cx="11520485" cy="66673"/>
          </a:xfrm>
          <a:prstGeom prst="rect">
            <a:avLst/>
          </a:prstGeom>
        </p:spPr>
      </p:pic>
      <p:sp>
        <p:nvSpPr>
          <p:cNvPr id="810" name="textbox 810"/>
          <p:cNvSpPr/>
          <p:nvPr/>
        </p:nvSpPr>
        <p:spPr>
          <a:xfrm>
            <a:off x="7410398" y="1742346"/>
            <a:ext cx="2389504" cy="2762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5G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遥控拖拉机商用演示</a:t>
            </a:r>
            <a:endParaRPr lang="Microsoft YaHei" altLang="Microsoft YaHei" sz="1800" dirty="0"/>
          </a:p>
        </p:txBody>
      </p:sp>
      <p:pic>
        <p:nvPicPr>
          <p:cNvPr id="812" name="picture 8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25554" y="216170"/>
            <a:ext cx="721385" cy="525778"/>
          </a:xfrm>
          <a:prstGeom prst="rect">
            <a:avLst/>
          </a:prstGeom>
        </p:spPr>
      </p:pic>
      <p:sp>
        <p:nvSpPr>
          <p:cNvPr id="814" name="path"/>
          <p:cNvSpPr/>
          <p:nvPr/>
        </p:nvSpPr>
        <p:spPr>
          <a:xfrm>
            <a:off x="11291710" y="5967237"/>
            <a:ext cx="270053" cy="270040"/>
          </a:xfrm>
          <a:custGeom>
            <a:avLst/>
            <a:gdLst/>
            <a:ahLst/>
            <a:cxnLst/>
            <a:rect l="0" t="0" r="0" b="0"/>
            <a:pathLst>
              <a:path w="425" h="425">
                <a:moveTo>
                  <a:pt x="415" y="10"/>
                </a:moveTo>
                <a:cubicBezTo>
                  <a:pt x="415" y="233"/>
                  <a:pt x="233" y="415"/>
                  <a:pt x="10" y="415"/>
                </a:cubicBezTo>
              </a:path>
            </a:pathLst>
          </a:custGeom>
          <a:noFill/>
          <a:ln w="12700" cap="flat">
            <a:solidFill>
              <a:srgbClr val="7F7F7F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16" name="path"/>
          <p:cNvSpPr/>
          <p:nvPr/>
        </p:nvSpPr>
        <p:spPr>
          <a:xfrm>
            <a:off x="6294438" y="5967237"/>
            <a:ext cx="270039" cy="270040"/>
          </a:xfrm>
          <a:custGeom>
            <a:avLst/>
            <a:gdLst/>
            <a:ahLst/>
            <a:cxnLst/>
            <a:rect l="0" t="0" r="0" b="0"/>
            <a:pathLst>
              <a:path w="425" h="425">
                <a:moveTo>
                  <a:pt x="415" y="415"/>
                </a:moveTo>
                <a:cubicBezTo>
                  <a:pt x="191" y="415"/>
                  <a:pt x="10" y="233"/>
                  <a:pt x="10" y="10"/>
                </a:cubicBezTo>
              </a:path>
            </a:pathLst>
          </a:custGeom>
          <a:noFill/>
          <a:ln w="12700" cap="flat">
            <a:solidFill>
              <a:srgbClr val="7F7F7F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18" name="rect"/>
          <p:cNvSpPr/>
          <p:nvPr/>
        </p:nvSpPr>
        <p:spPr>
          <a:xfrm>
            <a:off x="6558128" y="6224590"/>
            <a:ext cx="4739932" cy="12700"/>
          </a:xfrm>
          <a:prstGeom prst="rect">
            <a:avLst/>
          </a:pr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0" name="rect"/>
          <p:cNvSpPr/>
          <p:nvPr/>
        </p:nvSpPr>
        <p:spPr>
          <a:xfrm>
            <a:off x="6294438" y="1471780"/>
            <a:ext cx="12700" cy="4501806"/>
          </a:xfrm>
          <a:prstGeom prst="rect">
            <a:avLst/>
          </a:pr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2" name="rect"/>
          <p:cNvSpPr/>
          <p:nvPr/>
        </p:nvSpPr>
        <p:spPr>
          <a:xfrm>
            <a:off x="11549064" y="1471780"/>
            <a:ext cx="12700" cy="4501806"/>
          </a:xfrm>
          <a:prstGeom prst="rect">
            <a:avLst/>
          </a:pr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4" name="textbox 824"/>
          <p:cNvSpPr/>
          <p:nvPr/>
        </p:nvSpPr>
        <p:spPr>
          <a:xfrm>
            <a:off x="11675635" y="6527274"/>
            <a:ext cx="221615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46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19</a:t>
            </a:r>
            <a:endParaRPr lang="STXihei" altLang="STXihei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/>
          <p:nvPr/>
        </p:nvSpPr>
        <p:spPr>
          <a:xfrm>
            <a:off x="4713469" y="987643"/>
            <a:ext cx="3556000" cy="4968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956"/>
              </a:lnSpc>
              <a:tabLst/>
            </a:pPr>
            <a:endParaRPr lang="Arial" altLang="Arial" sz="100" dirty="0"/>
          </a:p>
          <a:p>
            <a:pPr marL="18415" algn="l" rtl="0" eaLnBrk="0">
              <a:lnSpc>
                <a:spcPct val="94000"/>
              </a:lnSpc>
              <a:tabLst/>
            </a:pPr>
            <a:r>
              <a:rPr sz="1900" b="1" kern="0" spc="4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一、</a:t>
            </a:r>
            <a:r>
              <a:rPr sz="1900" b="1" kern="0" spc="15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4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概述</a:t>
            </a:r>
            <a:endParaRPr lang="Microsoft YaHei" altLang="Microsoft YaHei" sz="19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9050" algn="l" rtl="0" eaLnBrk="0">
              <a:lnSpc>
                <a:spcPct val="95000"/>
              </a:lnSpc>
              <a:spcBef>
                <a:spcPts val="579"/>
              </a:spcBef>
              <a:tabLst/>
            </a:pPr>
            <a:r>
              <a:rPr sz="1900" b="1" kern="0" spc="1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二、数据可视化平台（一张图）</a:t>
            </a:r>
            <a:endParaRPr lang="Microsoft YaHei" altLang="Microsoft YaHei" sz="19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marL="18415" algn="l" rtl="0" eaLnBrk="0">
              <a:lnSpc>
                <a:spcPct val="86000"/>
              </a:lnSpc>
              <a:spcBef>
                <a:spcPts val="574"/>
              </a:spcBef>
              <a:tabLst/>
            </a:pPr>
            <a:r>
              <a:rPr sz="1900" b="1" kern="0" spc="-3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三、</a:t>
            </a:r>
            <a:r>
              <a:rPr sz="1900" b="1" kern="0" spc="10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900" b="1" kern="0" spc="-3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标准化种植</a:t>
            </a:r>
            <a:endParaRPr lang="Microsoft YaHei" altLang="Microsoft YaHei" sz="1900" dirty="0"/>
          </a:p>
          <a:p>
            <a:pPr marL="26669" algn="l" rtl="0" eaLnBrk="0">
              <a:lnSpc>
                <a:spcPts val="5285"/>
              </a:lnSpc>
              <a:tabLst/>
            </a:pPr>
            <a:r>
              <a:rPr sz="1900" b="1" kern="0" spc="6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四、智慧大棚</a:t>
            </a:r>
            <a:endParaRPr lang="Microsoft YaHei" altLang="Microsoft YaHei" sz="19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89000"/>
              </a:lnSpc>
              <a:spcBef>
                <a:spcPts val="570"/>
              </a:spcBef>
              <a:tabLst/>
            </a:pPr>
            <a:r>
              <a:rPr sz="1900" b="1" kern="0" spc="8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五、无人机（遥感拖拉机）场景</a:t>
            </a:r>
            <a:endParaRPr lang="Microsoft YaHei" altLang="Microsoft YaHei" sz="1900" dirty="0"/>
          </a:p>
          <a:p>
            <a:pPr marL="15240" algn="l" rtl="0" eaLnBrk="0">
              <a:lnSpc>
                <a:spcPts val="5217"/>
              </a:lnSpc>
              <a:tabLst/>
            </a:pPr>
            <a:r>
              <a:rPr sz="1900" b="1" kern="0" spc="8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六、数据管理平台</a:t>
            </a:r>
            <a:endParaRPr lang="Microsoft YaHei" altLang="Microsoft YaHei" sz="19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86000"/>
              </a:lnSpc>
              <a:spcBef>
                <a:spcPts val="577"/>
              </a:spcBef>
              <a:tabLst/>
            </a:pPr>
            <a:r>
              <a:rPr sz="1900" b="1" kern="0" spc="7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七、市场分析</a:t>
            </a:r>
            <a:endParaRPr lang="Microsoft YaHei" altLang="Microsoft YaHei" sz="1900" dirty="0"/>
          </a:p>
          <a:p>
            <a:pPr marL="12700" algn="l" rtl="0" eaLnBrk="0">
              <a:lnSpc>
                <a:spcPts val="5297"/>
              </a:lnSpc>
              <a:tabLst/>
            </a:pPr>
            <a:r>
              <a:rPr sz="1900" b="1" kern="0" spc="8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八、竞争优势</a:t>
            </a:r>
            <a:endParaRPr lang="Microsoft YaHei" altLang="Microsoft YaHei" sz="1900" dirty="0"/>
          </a:p>
        </p:txBody>
      </p:sp>
      <p:sp>
        <p:nvSpPr>
          <p:cNvPr id="10" name="textbox 10"/>
          <p:cNvSpPr/>
          <p:nvPr/>
        </p:nvSpPr>
        <p:spPr>
          <a:xfrm rot="5400000">
            <a:off x="1285722" y="2997848"/>
            <a:ext cx="2367914" cy="534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  <a:tabLst/>
            </a:pPr>
            <a:endParaRPr lang="Arial" altLang="Arial" sz="700" dirty="0"/>
          </a:p>
          <a:p>
            <a:pPr marL="12700" algn="l" rtl="0" eaLnBrk="0">
              <a:lnSpc>
                <a:spcPct val="74000"/>
              </a:lnSpc>
              <a:spcBef>
                <a:spcPts val="5"/>
              </a:spcBef>
              <a:tabLst/>
            </a:pPr>
            <a:r>
              <a:rPr sz="3600" kern="0" spc="310" dirty="0">
                <a:solidFill>
                  <a:srgbClr val="0066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CONTENTS</a:t>
            </a:r>
            <a:endParaRPr lang="Calibri" altLang="Calibri" sz="3600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42292" y="1167365"/>
            <a:ext cx="537641" cy="79481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2780474" y="2012768"/>
            <a:ext cx="632168" cy="616115"/>
            <a:chOff x="0" y="0"/>
            <a:chExt cx="632168" cy="616115"/>
          </a:xfrm>
        </p:grpSpPr>
        <p:sp>
          <p:nvSpPr>
            <p:cNvPr id="14" name="path"/>
            <p:cNvSpPr/>
            <p:nvPr/>
          </p:nvSpPr>
          <p:spPr>
            <a:xfrm>
              <a:off x="0" y="0"/>
              <a:ext cx="632168" cy="616115"/>
            </a:xfrm>
            <a:custGeom>
              <a:avLst/>
              <a:gdLst/>
              <a:ahLst/>
              <a:cxnLst/>
              <a:rect l="0" t="0" r="0" b="0"/>
              <a:pathLst>
                <a:path w="995" h="970">
                  <a:moveTo>
                    <a:pt x="171" y="432"/>
                  </a:moveTo>
                  <a:cubicBezTo>
                    <a:pt x="264" y="471"/>
                    <a:pt x="314" y="500"/>
                    <a:pt x="322" y="518"/>
                  </a:cubicBezTo>
                  <a:cubicBezTo>
                    <a:pt x="331" y="537"/>
                    <a:pt x="335" y="549"/>
                    <a:pt x="335" y="554"/>
                  </a:cubicBezTo>
                  <a:cubicBezTo>
                    <a:pt x="335" y="568"/>
                    <a:pt x="329" y="584"/>
                    <a:pt x="318" y="603"/>
                  </a:cubicBezTo>
                  <a:cubicBezTo>
                    <a:pt x="307" y="621"/>
                    <a:pt x="299" y="630"/>
                    <a:pt x="293" y="630"/>
                  </a:cubicBezTo>
                  <a:cubicBezTo>
                    <a:pt x="285" y="630"/>
                    <a:pt x="275" y="616"/>
                    <a:pt x="264" y="588"/>
                  </a:cubicBezTo>
                  <a:cubicBezTo>
                    <a:pt x="247" y="546"/>
                    <a:pt x="213" y="498"/>
                    <a:pt x="162" y="445"/>
                  </a:cubicBezTo>
                  <a:lnTo>
                    <a:pt x="171" y="432"/>
                  </a:lnTo>
                  <a:close/>
                  <a:moveTo>
                    <a:pt x="718" y="7"/>
                  </a:moveTo>
                  <a:lnTo>
                    <a:pt x="790" y="66"/>
                  </a:lnTo>
                  <a:lnTo>
                    <a:pt x="748" y="95"/>
                  </a:lnTo>
                  <a:lnTo>
                    <a:pt x="748" y="360"/>
                  </a:lnTo>
                  <a:lnTo>
                    <a:pt x="836" y="360"/>
                  </a:lnTo>
                  <a:lnTo>
                    <a:pt x="899" y="297"/>
                  </a:lnTo>
                  <a:lnTo>
                    <a:pt x="988" y="386"/>
                  </a:lnTo>
                  <a:lnTo>
                    <a:pt x="529" y="386"/>
                  </a:lnTo>
                  <a:lnTo>
                    <a:pt x="529" y="407"/>
                  </a:lnTo>
                  <a:cubicBezTo>
                    <a:pt x="563" y="485"/>
                    <a:pt x="596" y="549"/>
                    <a:pt x="630" y="596"/>
                  </a:cubicBezTo>
                  <a:cubicBezTo>
                    <a:pt x="711" y="537"/>
                    <a:pt x="769" y="481"/>
                    <a:pt x="803" y="428"/>
                  </a:cubicBezTo>
                  <a:lnTo>
                    <a:pt x="870" y="512"/>
                  </a:lnTo>
                  <a:lnTo>
                    <a:pt x="819" y="516"/>
                  </a:lnTo>
                  <a:cubicBezTo>
                    <a:pt x="761" y="544"/>
                    <a:pt x="702" y="578"/>
                    <a:pt x="643" y="617"/>
                  </a:cubicBezTo>
                  <a:cubicBezTo>
                    <a:pt x="749" y="749"/>
                    <a:pt x="864" y="819"/>
                    <a:pt x="988" y="828"/>
                  </a:cubicBezTo>
                  <a:lnTo>
                    <a:pt x="988" y="845"/>
                  </a:lnTo>
                  <a:cubicBezTo>
                    <a:pt x="932" y="859"/>
                    <a:pt x="901" y="880"/>
                    <a:pt x="895" y="908"/>
                  </a:cubicBezTo>
                  <a:cubicBezTo>
                    <a:pt x="724" y="815"/>
                    <a:pt x="602" y="665"/>
                    <a:pt x="529" y="457"/>
                  </a:cubicBezTo>
                  <a:lnTo>
                    <a:pt x="529" y="828"/>
                  </a:lnTo>
                  <a:cubicBezTo>
                    <a:pt x="534" y="887"/>
                    <a:pt x="502" y="932"/>
                    <a:pt x="432" y="963"/>
                  </a:cubicBezTo>
                  <a:cubicBezTo>
                    <a:pt x="426" y="923"/>
                    <a:pt x="381" y="891"/>
                    <a:pt x="297" y="866"/>
                  </a:cubicBezTo>
                  <a:lnTo>
                    <a:pt x="297" y="849"/>
                  </a:lnTo>
                  <a:cubicBezTo>
                    <a:pt x="367" y="857"/>
                    <a:pt x="414" y="862"/>
                    <a:pt x="436" y="862"/>
                  </a:cubicBezTo>
                  <a:cubicBezTo>
                    <a:pt x="459" y="862"/>
                    <a:pt x="470" y="845"/>
                    <a:pt x="470" y="811"/>
                  </a:cubicBezTo>
                  <a:lnTo>
                    <a:pt x="470" y="643"/>
                  </a:lnTo>
                  <a:cubicBezTo>
                    <a:pt x="360" y="702"/>
                    <a:pt x="271" y="752"/>
                    <a:pt x="200" y="794"/>
                  </a:cubicBezTo>
                  <a:cubicBezTo>
                    <a:pt x="130" y="836"/>
                    <a:pt x="88" y="869"/>
                    <a:pt x="74" y="891"/>
                  </a:cubicBezTo>
                  <a:lnTo>
                    <a:pt x="15" y="803"/>
                  </a:lnTo>
                  <a:cubicBezTo>
                    <a:pt x="49" y="794"/>
                    <a:pt x="102" y="777"/>
                    <a:pt x="175" y="750"/>
                  </a:cubicBezTo>
                  <a:cubicBezTo>
                    <a:pt x="248" y="723"/>
                    <a:pt x="346" y="679"/>
                    <a:pt x="470" y="617"/>
                  </a:cubicBezTo>
                  <a:lnTo>
                    <a:pt x="470" y="386"/>
                  </a:lnTo>
                  <a:lnTo>
                    <a:pt x="146" y="386"/>
                  </a:lnTo>
                  <a:cubicBezTo>
                    <a:pt x="109" y="386"/>
                    <a:pt x="75" y="390"/>
                    <a:pt x="44" y="398"/>
                  </a:cubicBezTo>
                  <a:lnTo>
                    <a:pt x="7" y="360"/>
                  </a:lnTo>
                  <a:lnTo>
                    <a:pt x="693" y="360"/>
                  </a:lnTo>
                  <a:lnTo>
                    <a:pt x="693" y="226"/>
                  </a:lnTo>
                  <a:lnTo>
                    <a:pt x="348" y="226"/>
                  </a:lnTo>
                  <a:cubicBezTo>
                    <a:pt x="311" y="226"/>
                    <a:pt x="278" y="230"/>
                    <a:pt x="247" y="238"/>
                  </a:cubicBezTo>
                  <a:lnTo>
                    <a:pt x="209" y="200"/>
                  </a:lnTo>
                  <a:lnTo>
                    <a:pt x="693" y="200"/>
                  </a:lnTo>
                  <a:lnTo>
                    <a:pt x="693" y="74"/>
                  </a:lnTo>
                  <a:lnTo>
                    <a:pt x="285" y="74"/>
                  </a:lnTo>
                  <a:cubicBezTo>
                    <a:pt x="248" y="74"/>
                    <a:pt x="214" y="78"/>
                    <a:pt x="183" y="87"/>
                  </a:cubicBezTo>
                  <a:lnTo>
                    <a:pt x="146" y="49"/>
                  </a:lnTo>
                  <a:lnTo>
                    <a:pt x="685" y="49"/>
                  </a:lnTo>
                  <a:lnTo>
                    <a:pt x="718" y="7"/>
                  </a:lnTo>
                  <a:close/>
                </a:path>
              </a:pathLst>
            </a:custGeom>
            <a:noFill/>
            <a:ln w="9004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" name="textbox 16"/>
            <p:cNvSpPr/>
            <p:nvPr/>
          </p:nvSpPr>
          <p:spPr>
            <a:xfrm>
              <a:off x="-12700" y="-12700"/>
              <a:ext cx="657859" cy="641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" dirty="0"/>
            </a:p>
            <a:p>
              <a:pPr marL="17145" algn="l" rtl="0" eaLnBrk="0">
                <a:lnSpc>
                  <a:spcPct val="85000"/>
                </a:lnSpc>
                <a:spcBef>
                  <a:spcPts val="1"/>
                </a:spcBef>
                <a:tabLst/>
              </a:pPr>
              <a:r>
                <a:rPr sz="4700" kern="0" spc="190" dirty="0">
                  <a:solidFill>
                    <a:srgbClr val="0066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录</a:t>
              </a:r>
              <a:endParaRPr lang="Microsoft YaHei" altLang="Microsoft YaHei" sz="4700" dirty="0"/>
            </a:p>
          </p:txBody>
        </p:sp>
      </p:grpSp>
      <p:sp>
        <p:nvSpPr>
          <p:cNvPr id="18" name="rect"/>
          <p:cNvSpPr/>
          <p:nvPr/>
        </p:nvSpPr>
        <p:spPr>
          <a:xfrm>
            <a:off x="3780086" y="1371497"/>
            <a:ext cx="12700" cy="4093413"/>
          </a:xfrm>
          <a:prstGeom prst="rect">
            <a:avLst/>
          </a:prstGeom>
          <a:solidFill>
            <a:srgbClr val="A8A8A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picture 8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28" name="table 828"/>
          <p:cNvGraphicFramePr>
            <a:graphicFrameLocks noGrp="1"/>
          </p:cNvGraphicFramePr>
          <p:nvPr/>
        </p:nvGraphicFramePr>
        <p:xfrm>
          <a:off x="748939" y="1742592"/>
          <a:ext cx="10540999" cy="4507864"/>
        </p:xfrm>
        <a:graphic>
          <a:graphicData uri="http://schemas.openxmlformats.org/drawingml/2006/table">
            <a:tbl>
              <a:tblPr/>
              <a:tblGrid>
                <a:gridCol w="2616835"/>
                <a:gridCol w="2860675"/>
                <a:gridCol w="1778635"/>
                <a:gridCol w="3284854"/>
              </a:tblGrid>
              <a:tr h="156463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495300" algn="l" rtl="0" eaLnBrk="0">
                        <a:lnSpc>
                          <a:spcPct val="100000"/>
                        </a:lnSpc>
                        <a:tabLst>
                          <a:tab pos="687069" algn="l"/>
                        </a:tabLst>
                      </a:pPr>
                      <a:r>
                        <a:rPr sz="1500" kern="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500" kern="0" spc="80" dirty="0">
                          <a:ln w="5791" cap="flat" cmpd="sng">
                            <a:solidFill>
                              <a:srgbClr val="00B05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品种数据</a:t>
                      </a:r>
                      <a:r>
                        <a:rPr sz="1500" kern="0" spc="-3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000" kern="0" spc="8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包括不限于</a:t>
                      </a:r>
                      <a:endParaRPr lang="SimSun" altLang="SimSun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96519" algn="l" rtl="0" eaLnBrk="0">
                        <a:lnSpc>
                          <a:spcPts val="1500"/>
                        </a:lnSpc>
                        <a:spcBef>
                          <a:spcPts val="310"/>
                        </a:spcBef>
                        <a:tabLst/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粮食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稻米、小麦等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             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油料油脂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大豆、菜籽油、棉籽油等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1000" dirty="0"/>
                    </a:p>
                    <a:p>
                      <a:pPr marL="99694" algn="l" rtl="0" eaLnBrk="0">
                        <a:lnSpc>
                          <a:spcPts val="1985"/>
                        </a:lnSpc>
                        <a:tabLst/>
                      </a:pP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蔬菜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大蒜、生葱等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畜牧养殖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生猪、肉禽、禽蛋等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1000" dirty="0"/>
                    </a:p>
                    <a:p>
                      <a:pPr marL="97155" algn="l" rtl="0" eaLnBrk="0">
                        <a:lnSpc>
                          <a:spcPts val="1500"/>
                        </a:lnSpc>
                        <a:spcBef>
                          <a:spcPts val="485"/>
                        </a:spcBef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瓜果及坚果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苹果、柑橘、梨等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饲料原料及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加工品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豆粕、菜粕等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1000" dirty="0"/>
                    </a:p>
                    <a:p>
                      <a:pPr marL="97789" algn="l" rtl="0" eaLnBrk="0">
                        <a:lnSpc>
                          <a:spcPts val="1950"/>
                        </a:lnSpc>
                        <a:tabLst/>
                      </a:pP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棉花及纺织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籽棉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皮棉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糖料作物及加工品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甘蔗、白砂糖等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875664" algn="l" rtl="0" eaLnBrk="0">
                        <a:lnSpc>
                          <a:spcPct val="100000"/>
                        </a:lnSpc>
                        <a:spcBef>
                          <a:spcPts val="6"/>
                        </a:spcBef>
                        <a:tabLst>
                          <a:tab pos="1051560" algn="l"/>
                        </a:tabLst>
                      </a:pPr>
                      <a:r>
                        <a:rPr sz="1500" kern="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500" kern="0" spc="90" dirty="0">
                          <a:ln w="5791" cap="flat" cmpd="sng">
                            <a:solidFill>
                              <a:srgbClr val="00B05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价格数据</a:t>
                      </a:r>
                      <a:r>
                        <a:rPr sz="1500" kern="0" spc="-27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000" kern="0" spc="9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包括不限于</a:t>
                      </a:r>
                      <a:endParaRPr lang="SimSun" altLang="SimSun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38150" indent="1270" algn="l" rtl="0" eaLnBrk="0">
                        <a:lnSpc>
                          <a:spcPct val="154000"/>
                        </a:lnSpc>
                        <a:spcBef>
                          <a:spcPts val="303"/>
                        </a:spcBef>
                        <a:tabLst/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现货报价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白糖、玉米、豆粕、豆油、生猪、皮棉、马铃薯、牛羊肉等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          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批发行情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蒜、生姜、香蕉、苹果、基围虾、草鱼、西蓝花、食用菌等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           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期货市场行情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白糖、棉花、菜籽油、苹果、豆油、玉米、橡胶等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</a:t>
                      </a:r>
                      <a:endParaRPr lang="STXihei" altLang="STXihei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455294" algn="l" rtl="0" eaLnBrk="0">
                        <a:lnSpc>
                          <a:spcPts val="151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电商报价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大闹蟹、梨、苹果、茶叶、鸡蛋、批杷、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樱桃、花生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</a:t>
                      </a:r>
                      <a:endParaRPr lang="STXihei" altLang="STXihei" sz="10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2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35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19100" algn="l" rtl="0" eaLnBrk="0">
                        <a:lnSpc>
                          <a:spcPct val="100000"/>
                        </a:lnSpc>
                        <a:tabLst>
                          <a:tab pos="594359" algn="l"/>
                        </a:tabLst>
                      </a:pPr>
                      <a:r>
                        <a:rPr sz="1500" kern="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500" kern="0" spc="100" dirty="0">
                          <a:ln w="5791" cap="flat" cmpd="sng">
                            <a:solidFill>
                              <a:srgbClr val="00B05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产业链数据</a:t>
                      </a:r>
                      <a:r>
                        <a:rPr sz="1500" kern="0" spc="-36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000" kern="0" spc="10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包括不限于</a:t>
                      </a:r>
                      <a:endParaRPr lang="SimSun" altLang="SimSun" sz="1000" dirty="0"/>
                    </a:p>
                    <a:p>
                      <a:pPr marL="98425" algn="l" rtl="0" eaLnBrk="0">
                        <a:lnSpc>
                          <a:spcPct val="148000"/>
                        </a:lnSpc>
                        <a:spcBef>
                          <a:spcPts val="1417"/>
                        </a:spcBef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生产环节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种子用量、播种面积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等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     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成本收益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成本细项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、费用细项等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</a:t>
                      </a:r>
                      <a:endParaRPr lang="STXihei" altLang="STXihei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0330" algn="l" rtl="0" eaLnBrk="0">
                        <a:lnSpc>
                          <a:spcPts val="1514"/>
                        </a:lnSpc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消费环节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食用消费、城乡人均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消费量等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</a:t>
                      </a:r>
                      <a:endParaRPr lang="STXihei" altLang="STXihei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8894" algn="l" rtl="0" eaLnBrk="0">
                        <a:lnSpc>
                          <a:spcPts val="1514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贸易环节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船报监测、海关进出口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</a:t>
                      </a:r>
                      <a:endParaRPr lang="STXihei" altLang="STXihei" sz="1000" dirty="0"/>
                    </a:p>
                    <a:p>
                      <a:pPr marL="57150" algn="l" rtl="0" eaLnBrk="0">
                        <a:lnSpc>
                          <a:spcPts val="1985"/>
                        </a:lnSpc>
                        <a:tabLst/>
                      </a:pP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库存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国储库存、贸易商库存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</a:t>
                      </a:r>
                      <a:endParaRPr lang="STXihei" altLang="STXihei" sz="1000" dirty="0"/>
                    </a:p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92710" algn="l" rtl="0" eaLnBrk="0">
                        <a:lnSpc>
                          <a:spcPts val="1514"/>
                        </a:lnSpc>
                        <a:tabLst/>
                      </a:pP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农资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化肥、农药、农业机械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</a:t>
                      </a:r>
                      <a:endParaRPr lang="STXihei" altLang="STXihei" sz="1000" dirty="0"/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75664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056005" algn="l"/>
                        </a:tabLst>
                      </a:pPr>
                      <a:r>
                        <a:rPr sz="1500" kern="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500" kern="0" spc="100" dirty="0">
                          <a:ln w="5791" cap="flat" cmpd="sng">
                            <a:solidFill>
                              <a:srgbClr val="00B05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智慧化采集数据</a:t>
                      </a:r>
                      <a:r>
                        <a:rPr sz="1500" kern="0" spc="-37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000" kern="0" spc="10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包括不限于</a:t>
                      </a:r>
                      <a:endParaRPr lang="SimSun" altLang="SimSun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23544" algn="l" rtl="0" eaLnBrk="0">
                        <a:lnSpc>
                          <a:spcPct val="148000"/>
                        </a:lnSpc>
                        <a:spcBef>
                          <a:spcPts val="307"/>
                        </a:spcBef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气象数据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空气温湿度、光照时长、光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照强度、风速、风向、二氧化碳浓度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   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土壤墒情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土壤温度、土壤含水量、土壤酸碱度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</a:t>
                      </a:r>
                      <a:endParaRPr lang="STXihei" altLang="STXihei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424180" algn="l" rtl="0" eaLnBrk="0">
                        <a:lnSpc>
                          <a:spcPts val="1514"/>
                        </a:lnSpc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可视化视频数据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(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实时监测分析农产品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状态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)</a:t>
                      </a:r>
                      <a:endParaRPr lang="STXihei" altLang="STXihei" sz="10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159">
                <a:tc gridSpan="2" rowSpan="2"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19100" algn="l" rtl="0" eaLnBrk="0">
                        <a:lnSpc>
                          <a:spcPct val="100000"/>
                        </a:lnSpc>
                        <a:spcBef>
                          <a:spcPts val="7"/>
                        </a:spcBef>
                        <a:tabLst>
                          <a:tab pos="594994" algn="l"/>
                        </a:tabLst>
                      </a:pPr>
                      <a:r>
                        <a:rPr sz="1500" kern="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500" kern="0" spc="90" dirty="0">
                          <a:ln w="5791" cap="flat" cmpd="sng">
                            <a:solidFill>
                              <a:srgbClr val="00B05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专项数据</a:t>
                      </a:r>
                      <a:r>
                        <a:rPr sz="1500" kern="0" spc="-27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000" kern="0" spc="9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包括不限于</a:t>
                      </a:r>
                      <a:endParaRPr lang="SimSun" altLang="SimSun" sz="1000" dirty="0"/>
                    </a:p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7630" algn="l" rtl="0" eaLnBrk="0">
                        <a:lnSpc>
                          <a:spcPts val="1234"/>
                        </a:lnSpc>
                        <a:spcBef>
                          <a:spcPts val="305"/>
                        </a:spcBef>
                        <a:tabLst/>
                      </a:pP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自然灾害数据库、渔业经济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数据库、林业经济数据库、农产品成本收益数库、农业机械</a:t>
                      </a:r>
                      <a:endParaRPr lang="SimSun" altLang="SimSun" sz="1000" dirty="0"/>
                    </a:p>
                    <a:p>
                      <a:pPr marL="66675" algn="l" rtl="0" eaLnBrk="0">
                        <a:lnSpc>
                          <a:spcPts val="1230"/>
                        </a:lnSpc>
                        <a:spcBef>
                          <a:spcPts val="752"/>
                        </a:spcBef>
                        <a:tabLst/>
                      </a:pP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工业数据库、中国农村贫团监测数据库、农业保险数据库、中国农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产品价格调查数据库</a:t>
                      </a:r>
                      <a:endParaRPr lang="SimSun" altLang="SimSun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74930" algn="l" rtl="0" eaLnBrk="0">
                        <a:lnSpc>
                          <a:spcPts val="1234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、三农宏观经济数据库、农业经营主体数据库、种业及科技数据库</a:t>
                      </a:r>
                      <a:endParaRPr lang="SimSun" altLang="SimSun" sz="1000" dirty="0"/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75664" algn="l" rtl="0" eaLnBrk="0">
                        <a:lnSpc>
                          <a:spcPct val="100000"/>
                        </a:lnSpc>
                        <a:spcBef>
                          <a:spcPts val="6"/>
                        </a:spcBef>
                        <a:tabLst>
                          <a:tab pos="1056005" algn="l"/>
                        </a:tabLst>
                      </a:pPr>
                      <a:r>
                        <a:rPr sz="1500" kern="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500" kern="0" spc="90" dirty="0">
                          <a:ln w="5791" cap="flat" cmpd="sng">
                            <a:solidFill>
                              <a:srgbClr val="00B05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统计数据</a:t>
                      </a:r>
                      <a:r>
                        <a:rPr sz="1500" kern="0" spc="-3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000" kern="0" spc="9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包括不限于</a:t>
                      </a:r>
                      <a:endParaRPr lang="SimSun" altLang="SimSun" sz="10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1850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438784" algn="l" rtl="0" eaLnBrk="0">
                        <a:lnSpc>
                          <a:spcPts val="1234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粮食行业统计数据库</a:t>
                      </a:r>
                      <a:endParaRPr lang="SimSun" altLang="SimSun" sz="1000" dirty="0"/>
                    </a:p>
                    <a:p>
                      <a:pPr marL="447675" algn="l" rtl="0" eaLnBrk="0">
                        <a:lnSpc>
                          <a:spcPts val="1237"/>
                        </a:lnSpc>
                        <a:spcBef>
                          <a:spcPts val="752"/>
                        </a:spcBef>
                        <a:tabLst/>
                      </a:pP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畜牧行业统计数据库</a:t>
                      </a:r>
                      <a:endParaRPr lang="SimSun" altLang="SimSun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439419" algn="l" rtl="0" eaLnBrk="0">
                        <a:lnSpc>
                          <a:spcPts val="1237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县域统计数据库</a:t>
                      </a:r>
                      <a:endParaRPr lang="SimSun" altLang="SimSun" sz="10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89535" algn="l" rtl="0" eaLnBrk="0">
                        <a:lnSpc>
                          <a:spcPts val="123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奶业统计数据库</a:t>
                      </a:r>
                      <a:endParaRPr lang="SimSun" altLang="SimSun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87630" algn="l" rtl="0" eaLnBrk="0">
                        <a:lnSpc>
                          <a:spcPts val="1237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病毒虫害统计数据库</a:t>
                      </a:r>
                      <a:endParaRPr lang="SimSun" altLang="SimSun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46" name="group 46"/>
          <p:cNvGrpSpPr/>
          <p:nvPr/>
        </p:nvGrpSpPr>
        <p:grpSpPr>
          <a:xfrm rot="21600000">
            <a:off x="6683108" y="4960073"/>
            <a:ext cx="419100" cy="363804"/>
            <a:chOff x="0" y="0"/>
            <a:chExt cx="419100" cy="363804"/>
          </a:xfrm>
        </p:grpSpPr>
        <p:sp>
          <p:nvSpPr>
            <p:cNvPr id="830" name="path"/>
            <p:cNvSpPr/>
            <p:nvPr/>
          </p:nvSpPr>
          <p:spPr>
            <a:xfrm>
              <a:off x="76200" y="66141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32" name="path"/>
            <p:cNvSpPr/>
            <p:nvPr/>
          </p:nvSpPr>
          <p:spPr>
            <a:xfrm>
              <a:off x="0" y="0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748944" y="4938915"/>
            <a:ext cx="419100" cy="363816"/>
            <a:chOff x="0" y="0"/>
            <a:chExt cx="419100" cy="363816"/>
          </a:xfrm>
        </p:grpSpPr>
        <p:sp>
          <p:nvSpPr>
            <p:cNvPr id="834" name="path"/>
            <p:cNvSpPr/>
            <p:nvPr/>
          </p:nvSpPr>
          <p:spPr>
            <a:xfrm>
              <a:off x="76200" y="66154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36" name="path"/>
            <p:cNvSpPr/>
            <p:nvPr/>
          </p:nvSpPr>
          <p:spPr>
            <a:xfrm>
              <a:off x="0" y="0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group 50"/>
          <p:cNvGrpSpPr/>
          <p:nvPr/>
        </p:nvGrpSpPr>
        <p:grpSpPr>
          <a:xfrm rot="21600000">
            <a:off x="6683108" y="3415322"/>
            <a:ext cx="419100" cy="363803"/>
            <a:chOff x="0" y="0"/>
            <a:chExt cx="419100" cy="363803"/>
          </a:xfrm>
        </p:grpSpPr>
        <p:sp>
          <p:nvSpPr>
            <p:cNvPr id="838" name="path"/>
            <p:cNvSpPr/>
            <p:nvPr/>
          </p:nvSpPr>
          <p:spPr>
            <a:xfrm>
              <a:off x="76200" y="66141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40" name="path"/>
            <p:cNvSpPr/>
            <p:nvPr/>
          </p:nvSpPr>
          <p:spPr>
            <a:xfrm>
              <a:off x="0" y="0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748944" y="3415322"/>
            <a:ext cx="419100" cy="363803"/>
            <a:chOff x="0" y="0"/>
            <a:chExt cx="419100" cy="363803"/>
          </a:xfrm>
        </p:grpSpPr>
        <p:sp>
          <p:nvSpPr>
            <p:cNvPr id="842" name="path"/>
            <p:cNvSpPr/>
            <p:nvPr/>
          </p:nvSpPr>
          <p:spPr>
            <a:xfrm>
              <a:off x="76200" y="66141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44" name="path"/>
            <p:cNvSpPr/>
            <p:nvPr/>
          </p:nvSpPr>
          <p:spPr>
            <a:xfrm>
              <a:off x="0" y="0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group 54"/>
          <p:cNvGrpSpPr/>
          <p:nvPr/>
        </p:nvGrpSpPr>
        <p:grpSpPr>
          <a:xfrm rot="21600000">
            <a:off x="6683108" y="1744878"/>
            <a:ext cx="419100" cy="363804"/>
            <a:chOff x="0" y="0"/>
            <a:chExt cx="419100" cy="363804"/>
          </a:xfrm>
        </p:grpSpPr>
        <p:sp>
          <p:nvSpPr>
            <p:cNvPr id="846" name="path"/>
            <p:cNvSpPr/>
            <p:nvPr/>
          </p:nvSpPr>
          <p:spPr>
            <a:xfrm>
              <a:off x="76200" y="66141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48" name="path"/>
            <p:cNvSpPr/>
            <p:nvPr/>
          </p:nvSpPr>
          <p:spPr>
            <a:xfrm>
              <a:off x="0" y="0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group 56"/>
          <p:cNvGrpSpPr/>
          <p:nvPr/>
        </p:nvGrpSpPr>
        <p:grpSpPr>
          <a:xfrm rot="21600000">
            <a:off x="825144" y="1742592"/>
            <a:ext cx="419100" cy="363804"/>
            <a:chOff x="0" y="0"/>
            <a:chExt cx="419100" cy="363804"/>
          </a:xfrm>
        </p:grpSpPr>
        <p:sp>
          <p:nvSpPr>
            <p:cNvPr id="850" name="path"/>
            <p:cNvSpPr/>
            <p:nvPr/>
          </p:nvSpPr>
          <p:spPr>
            <a:xfrm>
              <a:off x="76200" y="66141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52" name="path"/>
            <p:cNvSpPr/>
            <p:nvPr/>
          </p:nvSpPr>
          <p:spPr>
            <a:xfrm>
              <a:off x="0" y="0"/>
              <a:ext cx="342900" cy="297662"/>
            </a:xfrm>
            <a:custGeom>
              <a:avLst/>
              <a:gdLst/>
              <a:ahLst/>
              <a:cxnLst/>
              <a:rect l="0" t="0" r="0" b="0"/>
              <a:pathLst>
                <a:path w="540" h="468">
                  <a:moveTo>
                    <a:pt x="0" y="0"/>
                  </a:moveTo>
                  <a:lnTo>
                    <a:pt x="540" y="0"/>
                  </a:lnTo>
                  <a:lnTo>
                    <a:pt x="540" y="468"/>
                  </a:lnTo>
                  <a:lnTo>
                    <a:pt x="0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54" name="textbox 854"/>
          <p:cNvSpPr/>
          <p:nvPr/>
        </p:nvSpPr>
        <p:spPr>
          <a:xfrm>
            <a:off x="752870" y="1026537"/>
            <a:ext cx="10665459" cy="561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531"/>
              </a:lnSpc>
              <a:tabLst/>
            </a:pPr>
            <a:endParaRPr lang="Arial" altLang="Arial" sz="100" dirty="0"/>
          </a:p>
          <a:p>
            <a:pPr marL="12700" indent="379095" algn="l" rtl="0" eaLnBrk="0">
              <a:lnSpc>
                <a:spcPct val="98000"/>
              </a:lnSpc>
              <a:tabLst/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建设农业核心数据库，资源家底一览无余，提高资源监测测监管、辅助决策和信息服务能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力， 统一的、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直观的管理抓手。</a:t>
            </a:r>
            <a:endParaRPr lang="SimSun" altLang="SimSun" sz="1800" dirty="0"/>
          </a:p>
        </p:txBody>
      </p:sp>
      <p:sp>
        <p:nvSpPr>
          <p:cNvPr id="856" name="textbox 856"/>
          <p:cNvSpPr/>
          <p:nvPr/>
        </p:nvSpPr>
        <p:spPr>
          <a:xfrm>
            <a:off x="366222" y="395334"/>
            <a:ext cx="4419600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8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6. 5G+智慧农业—数据管</a:t>
            </a:r>
            <a:r>
              <a:rPr sz="2400" b="1" kern="0" spc="-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理平台</a:t>
            </a:r>
            <a:endParaRPr lang="Microsoft YaHei" altLang="Microsoft YaHei" sz="2400" dirty="0"/>
          </a:p>
        </p:txBody>
      </p:sp>
      <p:pic>
        <p:nvPicPr>
          <p:cNvPr id="858" name="picture 8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253863" y="6254750"/>
            <a:ext cx="1707324" cy="501827"/>
          </a:xfrm>
          <a:prstGeom prst="rect">
            <a:avLst/>
          </a:prstGeom>
        </p:spPr>
      </p:pic>
      <p:pic>
        <p:nvPicPr>
          <p:cNvPr id="860" name="picture 8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  <p:sp>
        <p:nvSpPr>
          <p:cNvPr id="862" name="textbox 862"/>
          <p:cNvSpPr/>
          <p:nvPr/>
        </p:nvSpPr>
        <p:spPr>
          <a:xfrm>
            <a:off x="11596290" y="6362625"/>
            <a:ext cx="244475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46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1500" kern="0" spc="20" dirty="0">
                <a:solidFill>
                  <a:srgbClr val="898989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20</a:t>
            </a:r>
            <a:endParaRPr lang="STXihei" altLang="STXihei"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picture 8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66" name="rect"/>
          <p:cNvSpPr/>
          <p:nvPr/>
        </p:nvSpPr>
        <p:spPr>
          <a:xfrm>
            <a:off x="1380348" y="3320235"/>
            <a:ext cx="8581464" cy="1601446"/>
          </a:xfrm>
          <a:prstGeom prst="rect">
            <a:avLst/>
          </a:prstGeom>
          <a:solidFill>
            <a:srgbClr val="0085B5">
              <a:alpha val="12941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68" name="picture 8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11981" y="3793010"/>
            <a:ext cx="1609602" cy="1003925"/>
          </a:xfrm>
          <a:prstGeom prst="rect">
            <a:avLst/>
          </a:prstGeom>
        </p:spPr>
      </p:pic>
      <p:sp>
        <p:nvSpPr>
          <p:cNvPr id="870" name="path"/>
          <p:cNvSpPr/>
          <p:nvPr/>
        </p:nvSpPr>
        <p:spPr>
          <a:xfrm>
            <a:off x="3325063" y="3780663"/>
            <a:ext cx="1588058" cy="296608"/>
          </a:xfrm>
          <a:custGeom>
            <a:avLst/>
            <a:gdLst/>
            <a:ahLst/>
            <a:cxnLst/>
            <a:rect l="0" t="0" r="0" b="0"/>
            <a:pathLst>
              <a:path w="2500" h="467">
                <a:moveTo>
                  <a:pt x="0" y="0"/>
                </a:moveTo>
                <a:lnTo>
                  <a:pt x="1227" y="0"/>
                </a:lnTo>
                <a:lnTo>
                  <a:pt x="1227" y="467"/>
                </a:lnTo>
                <a:lnTo>
                  <a:pt x="0" y="467"/>
                </a:lnTo>
                <a:lnTo>
                  <a:pt x="0" y="0"/>
                </a:lnTo>
                <a:close/>
              </a:path>
              <a:path w="2500" h="467">
                <a:moveTo>
                  <a:pt x="1273" y="0"/>
                </a:moveTo>
                <a:lnTo>
                  <a:pt x="2500" y="0"/>
                </a:lnTo>
                <a:lnTo>
                  <a:pt x="2500" y="467"/>
                </a:lnTo>
                <a:lnTo>
                  <a:pt x="1273" y="467"/>
                </a:lnTo>
                <a:lnTo>
                  <a:pt x="1273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2" name="path"/>
          <p:cNvSpPr/>
          <p:nvPr/>
        </p:nvSpPr>
        <p:spPr>
          <a:xfrm>
            <a:off x="3321456" y="4126318"/>
            <a:ext cx="1580045" cy="296608"/>
          </a:xfrm>
          <a:custGeom>
            <a:avLst/>
            <a:gdLst/>
            <a:ahLst/>
            <a:cxnLst/>
            <a:rect l="0" t="0" r="0" b="0"/>
            <a:pathLst>
              <a:path w="2488" h="467">
                <a:moveTo>
                  <a:pt x="0" y="0"/>
                </a:moveTo>
                <a:lnTo>
                  <a:pt x="1227" y="0"/>
                </a:lnTo>
                <a:lnTo>
                  <a:pt x="1227" y="467"/>
                </a:lnTo>
                <a:lnTo>
                  <a:pt x="0" y="467"/>
                </a:lnTo>
                <a:lnTo>
                  <a:pt x="0" y="0"/>
                </a:lnTo>
                <a:close/>
              </a:path>
              <a:path w="2488" h="467">
                <a:moveTo>
                  <a:pt x="1279" y="0"/>
                </a:moveTo>
                <a:lnTo>
                  <a:pt x="2488" y="0"/>
                </a:lnTo>
                <a:lnTo>
                  <a:pt x="2488" y="467"/>
                </a:lnTo>
                <a:lnTo>
                  <a:pt x="1279" y="467"/>
                </a:lnTo>
                <a:lnTo>
                  <a:pt x="1279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74" name="table 874"/>
          <p:cNvGraphicFramePr>
            <a:graphicFrameLocks noGrp="1"/>
          </p:cNvGraphicFramePr>
          <p:nvPr/>
        </p:nvGraphicFramePr>
        <p:xfrm>
          <a:off x="1380348" y="3313885"/>
          <a:ext cx="8581390" cy="1607185"/>
        </p:xfrm>
        <a:graphic>
          <a:graphicData uri="http://schemas.openxmlformats.org/drawingml/2006/table">
            <a:tbl>
              <a:tblPr/>
              <a:tblGrid>
                <a:gridCol w="128270"/>
                <a:gridCol w="1707514"/>
                <a:gridCol w="83820"/>
                <a:gridCol w="1679575"/>
                <a:gridCol w="44450"/>
                <a:gridCol w="860425"/>
                <a:gridCol w="864235"/>
                <a:gridCol w="77470"/>
                <a:gridCol w="984885"/>
                <a:gridCol w="908685"/>
                <a:gridCol w="62230"/>
                <a:gridCol w="1015365"/>
                <a:gridCol w="164464"/>
              </a:tblGrid>
              <a:tr h="196850">
                <a:tc gridSpan="1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40005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" dirty="0">
                          <a:ln w="438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资源目录管理</a:t>
                      </a:r>
                      <a:endParaRPr lang="SimSun" altLang="SimSun" sz="12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40005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0" dirty="0">
                          <a:ln w="438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服务聚合系统</a:t>
                      </a:r>
                      <a:endParaRPr lang="SimSun" altLang="SimSun" sz="1200" dirty="0"/>
                    </a:p>
                    <a:p>
                      <a:pPr marL="139064" algn="l" rtl="0" eaLnBrk="0">
                        <a:lnSpc>
                          <a:spcPct val="93000"/>
                        </a:lnSpc>
                        <a:spcBef>
                          <a:spcPts val="1008"/>
                        </a:spcBef>
                        <a:tabLst/>
                      </a:pPr>
                      <a:r>
                        <a:rPr sz="10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服务注册</a:t>
                      </a:r>
                      <a:r>
                        <a:rPr sz="10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        </a:t>
                      </a:r>
                      <a:r>
                        <a:rPr sz="10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服务管理</a:t>
                      </a:r>
                      <a:endParaRPr lang="STXihei" altLang="STXihei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37160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应用管理</a:t>
                      </a:r>
                      <a:r>
                        <a:rPr sz="10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        </a:t>
                      </a:r>
                      <a:r>
                        <a:rPr sz="10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组件管理</a:t>
                      </a:r>
                      <a:endParaRPr lang="STXihei" altLang="STXihei" sz="10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447675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0" dirty="0">
                          <a:ln w="438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数据交换系统</a:t>
                      </a:r>
                      <a:endParaRPr lang="SimSun" altLang="SimSun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61925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10" dirty="0">
                          <a:ln w="438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共享级联</a:t>
                      </a:r>
                      <a:endParaRPr lang="SimSun" altLang="SimSun" sz="12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8415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0" dirty="0">
                          <a:ln w="438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数据桥接</a:t>
                      </a:r>
                      <a:endParaRPr lang="SimSun" altLang="SimSun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2884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10" dirty="0">
                          <a:ln w="438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共享监控</a:t>
                      </a:r>
                      <a:endParaRPr lang="SimSun" altLang="SimSun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7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189">
                <a:tc gridSpan="13">
                  <a:txBody>
                    <a:bodyPr/>
                    <a:lstStyle/>
                    <a:p>
                      <a:pPr algn="l" rtl="0" eaLnBrk="0">
                        <a:lnSpc>
                          <a:spcPts val="919"/>
                        </a:lnSpc>
                        <a:tabLst/>
                      </a:pPr>
                      <a:endParaRPr lang="Arial" altLang="Arial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76" name="picture 8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80325" y="1968548"/>
            <a:ext cx="8095022" cy="1187389"/>
          </a:xfrm>
          <a:prstGeom prst="rect">
            <a:avLst/>
          </a:prstGeom>
        </p:spPr>
      </p:pic>
      <p:sp>
        <p:nvSpPr>
          <p:cNvPr id="878" name="rect"/>
          <p:cNvSpPr/>
          <p:nvPr/>
        </p:nvSpPr>
        <p:spPr>
          <a:xfrm>
            <a:off x="4737100" y="1832965"/>
            <a:ext cx="2172995" cy="307771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0" name="path"/>
          <p:cNvSpPr/>
          <p:nvPr/>
        </p:nvSpPr>
        <p:spPr>
          <a:xfrm>
            <a:off x="9461300" y="3121547"/>
            <a:ext cx="171780" cy="218566"/>
          </a:xfrm>
          <a:custGeom>
            <a:avLst/>
            <a:gdLst/>
            <a:ahLst/>
            <a:cxnLst/>
            <a:rect l="0" t="0" r="0" b="0"/>
            <a:pathLst>
              <a:path w="270" h="344">
                <a:moveTo>
                  <a:pt x="135" y="0"/>
                </a:moveTo>
                <a:lnTo>
                  <a:pt x="270" y="135"/>
                </a:lnTo>
                <a:lnTo>
                  <a:pt x="202" y="135"/>
                </a:lnTo>
                <a:lnTo>
                  <a:pt x="202" y="208"/>
                </a:lnTo>
                <a:lnTo>
                  <a:pt x="270" y="208"/>
                </a:lnTo>
                <a:lnTo>
                  <a:pt x="135" y="344"/>
                </a:lnTo>
                <a:lnTo>
                  <a:pt x="0" y="208"/>
                </a:lnTo>
                <a:lnTo>
                  <a:pt x="67" y="208"/>
                </a:lnTo>
                <a:lnTo>
                  <a:pt x="67" y="135"/>
                </a:lnTo>
                <a:lnTo>
                  <a:pt x="0" y="135"/>
                </a:lnTo>
                <a:lnTo>
                  <a:pt x="135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82" name="table 882"/>
          <p:cNvGraphicFramePr>
            <a:graphicFrameLocks noGrp="1"/>
          </p:cNvGraphicFramePr>
          <p:nvPr/>
        </p:nvGraphicFramePr>
        <p:xfrm>
          <a:off x="1380325" y="1903461"/>
          <a:ext cx="9728834" cy="1252220"/>
        </p:xfrm>
        <a:graphic>
          <a:graphicData uri="http://schemas.openxmlformats.org/drawingml/2006/table">
            <a:tbl>
              <a:tblPr/>
              <a:tblGrid>
                <a:gridCol w="95250"/>
                <a:gridCol w="1151889"/>
                <a:gridCol w="1142364"/>
                <a:gridCol w="1148080"/>
                <a:gridCol w="1105535"/>
                <a:gridCol w="657859"/>
                <a:gridCol w="76200"/>
                <a:gridCol w="894714"/>
                <a:gridCol w="885190"/>
                <a:gridCol w="861060"/>
                <a:gridCol w="102235"/>
                <a:gridCol w="1608455"/>
              </a:tblGrid>
              <a:tr h="252095">
                <a:tc gridSpan="11">
                  <a:txBody>
                    <a:bodyPr/>
                    <a:lstStyle/>
                    <a:p>
                      <a:pPr marL="15240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>
                          <a:tab pos="3911600" algn="l"/>
                          <a:tab pos="8080375" algn="l"/>
                        </a:tabLst>
                      </a:pPr>
                      <a:r>
                        <a:rPr sz="1300" strike="sngStrike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1300" strike="sngStrike" kern="0" spc="100" dirty="0">
                          <a:ln w="5016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数据资产管理</a:t>
                      </a:r>
                      <a:r>
                        <a:rPr sz="1300" strike="sngStrike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endParaRPr lang="SimSun" altLang="SimSun" sz="1300" dirty="0"/>
                    </a:p>
                  </a:txBody>
                  <a:tcPr marL="0" marR="0" marT="423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EF4"/>
                    </a:solidFill>
                  </a:tcPr>
                </a:tc>
              </a:tr>
              <a:tr h="22542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367789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200" kern="0" spc="0" dirty="0">
                          <a:ln w="438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数据资源管理平台（数据治理平台）</a:t>
                      </a:r>
                      <a:endParaRPr lang="SimSun" altLang="SimSun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85598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0" dirty="0">
                          <a:ln w="438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数据分析平台</a:t>
                      </a:r>
                      <a:endParaRPr lang="SimSun" altLang="SimSun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78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74625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一站</a:t>
                      </a:r>
                      <a:endParaRPr lang="STXihei" altLang="STXihei" sz="1000" dirty="0"/>
                    </a:p>
                    <a:p>
                      <a:pPr marL="178435" algn="l" rtl="0" eaLnBrk="0">
                        <a:lnSpc>
                          <a:spcPct val="93000"/>
                        </a:lnSpc>
                        <a:spcBef>
                          <a:spcPts val="197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式门</a:t>
                      </a:r>
                      <a:endParaRPr lang="STXihei" altLang="STXihei" sz="1000" dirty="0"/>
                    </a:p>
                    <a:p>
                      <a:pPr marL="245745" algn="l" rtl="0" eaLnBrk="0">
                        <a:lnSpc>
                          <a:spcPct val="93000"/>
                        </a:lnSpc>
                        <a:spcBef>
                          <a:spcPts val="198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户</a:t>
                      </a:r>
                      <a:endParaRPr lang="STXihei" altLang="STXihei" sz="10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14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ts val="595"/>
                        </a:lnSpc>
                        <a:tabLst/>
                      </a:pPr>
                      <a:endParaRPr lang="Arial" altLang="Arial" sz="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ts val="595"/>
                        </a:lnSpc>
                        <a:tabLst/>
                      </a:pPr>
                      <a:endParaRPr lang="Arial" altLang="Arial" sz="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595"/>
                        </a:lnSpc>
                        <a:tabLst/>
                      </a:pPr>
                      <a:endParaRPr lang="Arial" altLang="Arial" sz="4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84" name="table 884"/>
          <p:cNvGraphicFramePr>
            <a:graphicFrameLocks noGrp="1"/>
          </p:cNvGraphicFramePr>
          <p:nvPr/>
        </p:nvGraphicFramePr>
        <p:xfrm>
          <a:off x="1380357" y="1118866"/>
          <a:ext cx="9711689" cy="676275"/>
        </p:xfrm>
        <a:graphic>
          <a:graphicData uri="http://schemas.openxmlformats.org/drawingml/2006/table">
            <a:tbl>
              <a:tblPr/>
              <a:tblGrid>
                <a:gridCol w="3549650"/>
                <a:gridCol w="3446145"/>
                <a:gridCol w="53975"/>
                <a:gridCol w="2661920"/>
              </a:tblGrid>
              <a:tr h="676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930275" algn="l" rtl="0" eaLnBrk="0">
                        <a:lnSpc>
                          <a:spcPts val="1568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300" kern="0" spc="90" dirty="0">
                          <a:ln w="5016" cap="flat" cmpd="sng">
                            <a:solidFill>
                              <a:srgbClr val="FFA3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A3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智慧农业专家咨询系统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A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A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3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3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24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8706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300" kern="0" spc="100" dirty="0">
                          <a:ln w="5016" cap="flat" cmpd="sng">
                            <a:solidFill>
                              <a:srgbClr val="FFA3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A3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智慧农业质量安全监管</a:t>
                      </a:r>
                      <a:r>
                        <a:rPr sz="1300" kern="0" spc="90" dirty="0">
                          <a:ln w="5016" cap="flat" cmpd="sng">
                            <a:solidFill>
                              <a:srgbClr val="FFA3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A3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系统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A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A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3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3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A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A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3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3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31165" algn="l" rtl="0" eaLnBrk="0">
                        <a:lnSpc>
                          <a:spcPct val="10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300" kern="0" spc="90" dirty="0">
                          <a:ln w="5016" cap="flat" cmpd="sng">
                            <a:solidFill>
                              <a:srgbClr val="FFA3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A3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智慧农业辅助决策系统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A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A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3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3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6" name="table 886"/>
          <p:cNvGraphicFramePr>
            <a:graphicFrameLocks noGrp="1"/>
          </p:cNvGraphicFramePr>
          <p:nvPr/>
        </p:nvGraphicFramePr>
        <p:xfrm>
          <a:off x="436524" y="5360441"/>
          <a:ext cx="10661015" cy="343535"/>
        </p:xfrm>
        <a:graphic>
          <a:graphicData uri="http://schemas.openxmlformats.org/drawingml/2006/table">
            <a:tbl>
              <a:tblPr/>
              <a:tblGrid>
                <a:gridCol w="10661015"/>
              </a:tblGrid>
              <a:tr h="318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4794884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0" dirty="0">
                          <a:ln w="4381" cap="flat" cmpd="sng">
                            <a:solidFill>
                              <a:srgbClr val="00C0BA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C0BA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统一农业云平台</a:t>
                      </a:r>
                      <a:endParaRPr lang="STXihei" altLang="STXihei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C0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C0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C0B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C0B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5F8F8"/>
                    </a:solidFill>
                  </a:tcPr>
                </a:tc>
              </a:tr>
            </a:tbl>
          </a:graphicData>
        </a:graphic>
      </p:graphicFrame>
      <p:sp>
        <p:nvSpPr>
          <p:cNvPr id="888" name="rect"/>
          <p:cNvSpPr/>
          <p:nvPr/>
        </p:nvSpPr>
        <p:spPr>
          <a:xfrm>
            <a:off x="441604" y="5907570"/>
            <a:ext cx="10636060" cy="329984"/>
          </a:xfrm>
          <a:prstGeom prst="rect">
            <a:avLst/>
          </a:prstGeom>
          <a:solidFill>
            <a:srgbClr val="7030A0">
              <a:alpha val="76862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90" name="table 890"/>
          <p:cNvGraphicFramePr>
            <a:graphicFrameLocks noGrp="1"/>
          </p:cNvGraphicFramePr>
          <p:nvPr/>
        </p:nvGraphicFramePr>
        <p:xfrm>
          <a:off x="1452219" y="4987874"/>
          <a:ext cx="8507094" cy="343535"/>
        </p:xfrm>
        <a:graphic>
          <a:graphicData uri="http://schemas.openxmlformats.org/drawingml/2006/table">
            <a:tbl>
              <a:tblPr/>
              <a:tblGrid>
                <a:gridCol w="8507094"/>
              </a:tblGrid>
              <a:tr h="318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356870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0" dirty="0">
                          <a:ln w="4381" cap="flat" cmpd="sng">
                            <a:solidFill>
                              <a:srgbClr val="00B0F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B0F0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智慧农业基础数据库</a:t>
                      </a:r>
                      <a:endParaRPr lang="STXihei" altLang="STXihei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2" name="textbox 892"/>
          <p:cNvSpPr/>
          <p:nvPr/>
        </p:nvSpPr>
        <p:spPr>
          <a:xfrm>
            <a:off x="453682" y="1968550"/>
            <a:ext cx="857250" cy="3350895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129539" indent="3810" algn="l" rtl="0" eaLnBrk="0">
              <a:lnSpc>
                <a:spcPct val="97000"/>
              </a:lnSpc>
              <a:spcBef>
                <a:spcPts val="1"/>
              </a:spcBef>
              <a:tabLst/>
            </a:pP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数据安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 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全管理</a:t>
            </a:r>
            <a:endParaRPr lang="STXihei" altLang="STXihei" sz="1500" dirty="0"/>
          </a:p>
        </p:txBody>
      </p:sp>
      <p:sp>
        <p:nvSpPr>
          <p:cNvPr id="894" name="rect"/>
          <p:cNvSpPr/>
          <p:nvPr/>
        </p:nvSpPr>
        <p:spPr>
          <a:xfrm>
            <a:off x="9992318" y="3325939"/>
            <a:ext cx="1100614" cy="2027928"/>
          </a:xfrm>
          <a:prstGeom prst="rect">
            <a:avLst/>
          </a:prstGeom>
          <a:solidFill>
            <a:srgbClr val="0085B5">
              <a:alpha val="12941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96" name="table 896"/>
          <p:cNvGraphicFramePr>
            <a:graphicFrameLocks noGrp="1"/>
          </p:cNvGraphicFramePr>
          <p:nvPr/>
        </p:nvGraphicFramePr>
        <p:xfrm>
          <a:off x="10000056" y="3214827"/>
          <a:ext cx="1085215" cy="2110104"/>
        </p:xfrm>
        <a:graphic>
          <a:graphicData uri="http://schemas.openxmlformats.org/drawingml/2006/table">
            <a:tbl>
              <a:tblPr/>
              <a:tblGrid>
                <a:gridCol w="1085215"/>
              </a:tblGrid>
              <a:tr h="21101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8" name="rect"/>
          <p:cNvSpPr/>
          <p:nvPr/>
        </p:nvSpPr>
        <p:spPr>
          <a:xfrm>
            <a:off x="9784854" y="1857514"/>
            <a:ext cx="1028877" cy="307771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00" name="picture 9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69252" y="2253723"/>
            <a:ext cx="1237747" cy="842811"/>
          </a:xfrm>
          <a:prstGeom prst="rect">
            <a:avLst/>
          </a:prstGeom>
        </p:spPr>
      </p:pic>
      <p:sp>
        <p:nvSpPr>
          <p:cNvPr id="902" name="rect"/>
          <p:cNvSpPr/>
          <p:nvPr/>
        </p:nvSpPr>
        <p:spPr>
          <a:xfrm>
            <a:off x="9688524" y="2810268"/>
            <a:ext cx="1200353" cy="246113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904" name="table 904"/>
          <p:cNvGraphicFramePr>
            <a:graphicFrameLocks noGrp="1"/>
          </p:cNvGraphicFramePr>
          <p:nvPr/>
        </p:nvGraphicFramePr>
        <p:xfrm>
          <a:off x="9501302" y="1928002"/>
          <a:ext cx="1590040" cy="1200784"/>
        </p:xfrm>
        <a:graphic>
          <a:graphicData uri="http://schemas.openxmlformats.org/drawingml/2006/table">
            <a:tbl>
              <a:tblPr/>
              <a:tblGrid>
                <a:gridCol w="1590040"/>
              </a:tblGrid>
              <a:tr h="1188084">
                <a:tc>
                  <a:txBody>
                    <a:bodyPr/>
                    <a:lstStyle/>
                    <a:p>
                      <a:pPr marL="441959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300" kern="0" spc="90" dirty="0">
                          <a:ln w="5016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数据运营</a:t>
                      </a:r>
                      <a:endParaRPr lang="SimSun" altLang="SimSun" sz="13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36854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Xihei"/>
                          <a:ea typeface="STXihei"/>
                          <a:cs typeface="STXihei"/>
                        </a:rPr>
                        <a:t>流程规范执行监督</a:t>
                      </a:r>
                      <a:endParaRPr lang="STXihei" altLang="STXihei" sz="1000" dirty="0"/>
                    </a:p>
                  </a:txBody>
                  <a:tcPr marL="0" marR="0" marT="423" marB="0" vert="horz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06" name="picture 9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24261" y="3793010"/>
            <a:ext cx="1644183" cy="1019754"/>
          </a:xfrm>
          <a:prstGeom prst="rect">
            <a:avLst/>
          </a:prstGeom>
        </p:spPr>
      </p:pic>
      <p:sp>
        <p:nvSpPr>
          <p:cNvPr id="908" name="textbox 908"/>
          <p:cNvSpPr/>
          <p:nvPr/>
        </p:nvSpPr>
        <p:spPr>
          <a:xfrm>
            <a:off x="428904" y="5996080"/>
            <a:ext cx="10661650" cy="183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23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6000"/>
              </a:lnSpc>
              <a:tabLst>
                <a:tab pos="907414" algn="l"/>
              </a:tabLst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	</a:t>
            </a:r>
            <a:r>
              <a:rPr sz="1200" kern="0" spc="0" dirty="0">
                <a:ln w="4381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遥感影像、农田地块数据、土壤现状数据、农产品数据、环境监测数据、畜牧养殖、渔业水产、基础地理，以及遥感监测等多源信息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       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         </a:t>
            </a:r>
            <a:endParaRPr lang="STXihei" altLang="STXihei" sz="1200" dirty="0"/>
          </a:p>
        </p:txBody>
      </p:sp>
      <p:sp>
        <p:nvSpPr>
          <p:cNvPr id="910" name="path"/>
          <p:cNvSpPr/>
          <p:nvPr/>
        </p:nvSpPr>
        <p:spPr>
          <a:xfrm>
            <a:off x="2228179" y="5701677"/>
            <a:ext cx="6120705" cy="224650"/>
          </a:xfrm>
          <a:custGeom>
            <a:avLst/>
            <a:gdLst/>
            <a:ahLst/>
            <a:cxnLst/>
            <a:rect l="0" t="0" r="0" b="0"/>
            <a:pathLst>
              <a:path w="9638" h="353">
                <a:moveTo>
                  <a:pt x="128" y="0"/>
                </a:moveTo>
                <a:lnTo>
                  <a:pt x="256" y="128"/>
                </a:lnTo>
                <a:lnTo>
                  <a:pt x="192" y="128"/>
                </a:lnTo>
                <a:lnTo>
                  <a:pt x="192" y="225"/>
                </a:lnTo>
                <a:lnTo>
                  <a:pt x="256" y="225"/>
                </a:lnTo>
                <a:lnTo>
                  <a:pt x="128" y="353"/>
                </a:lnTo>
                <a:lnTo>
                  <a:pt x="0" y="225"/>
                </a:lnTo>
                <a:lnTo>
                  <a:pt x="64" y="225"/>
                </a:lnTo>
                <a:lnTo>
                  <a:pt x="64" y="128"/>
                </a:lnTo>
                <a:lnTo>
                  <a:pt x="0" y="128"/>
                </a:lnTo>
                <a:lnTo>
                  <a:pt x="128" y="0"/>
                </a:lnTo>
                <a:close/>
              </a:path>
              <a:path w="9638" h="353">
                <a:moveTo>
                  <a:pt x="2920" y="0"/>
                </a:moveTo>
                <a:lnTo>
                  <a:pt x="3048" y="128"/>
                </a:lnTo>
                <a:lnTo>
                  <a:pt x="2984" y="128"/>
                </a:lnTo>
                <a:lnTo>
                  <a:pt x="2984" y="225"/>
                </a:lnTo>
                <a:lnTo>
                  <a:pt x="3048" y="225"/>
                </a:lnTo>
                <a:lnTo>
                  <a:pt x="2920" y="353"/>
                </a:lnTo>
                <a:lnTo>
                  <a:pt x="2791" y="225"/>
                </a:lnTo>
                <a:lnTo>
                  <a:pt x="2855" y="225"/>
                </a:lnTo>
                <a:lnTo>
                  <a:pt x="2855" y="128"/>
                </a:lnTo>
                <a:lnTo>
                  <a:pt x="2791" y="128"/>
                </a:lnTo>
                <a:lnTo>
                  <a:pt x="2920" y="0"/>
                </a:lnTo>
                <a:close/>
              </a:path>
              <a:path w="9638" h="353">
                <a:moveTo>
                  <a:pt x="5667" y="0"/>
                </a:moveTo>
                <a:lnTo>
                  <a:pt x="5796" y="128"/>
                </a:lnTo>
                <a:lnTo>
                  <a:pt x="5731" y="128"/>
                </a:lnTo>
                <a:lnTo>
                  <a:pt x="5731" y="225"/>
                </a:lnTo>
                <a:lnTo>
                  <a:pt x="5796" y="225"/>
                </a:lnTo>
                <a:lnTo>
                  <a:pt x="5667" y="353"/>
                </a:lnTo>
                <a:lnTo>
                  <a:pt x="5539" y="225"/>
                </a:lnTo>
                <a:lnTo>
                  <a:pt x="5603" y="225"/>
                </a:lnTo>
                <a:lnTo>
                  <a:pt x="5603" y="128"/>
                </a:lnTo>
                <a:lnTo>
                  <a:pt x="5539" y="128"/>
                </a:lnTo>
                <a:lnTo>
                  <a:pt x="5667" y="0"/>
                </a:lnTo>
                <a:close/>
              </a:path>
              <a:path w="9638" h="353">
                <a:moveTo>
                  <a:pt x="7981" y="0"/>
                </a:moveTo>
                <a:lnTo>
                  <a:pt x="8109" y="128"/>
                </a:lnTo>
                <a:lnTo>
                  <a:pt x="8045" y="128"/>
                </a:lnTo>
                <a:lnTo>
                  <a:pt x="8045" y="225"/>
                </a:lnTo>
                <a:lnTo>
                  <a:pt x="8109" y="225"/>
                </a:lnTo>
                <a:lnTo>
                  <a:pt x="7981" y="353"/>
                </a:lnTo>
                <a:lnTo>
                  <a:pt x="7853" y="225"/>
                </a:lnTo>
                <a:lnTo>
                  <a:pt x="7917" y="225"/>
                </a:lnTo>
                <a:lnTo>
                  <a:pt x="7917" y="128"/>
                </a:lnTo>
                <a:lnTo>
                  <a:pt x="7853" y="128"/>
                </a:lnTo>
                <a:lnTo>
                  <a:pt x="7981" y="0"/>
                </a:lnTo>
                <a:close/>
              </a:path>
              <a:path w="9638" h="353">
                <a:moveTo>
                  <a:pt x="9510" y="0"/>
                </a:moveTo>
                <a:lnTo>
                  <a:pt x="9638" y="128"/>
                </a:lnTo>
                <a:lnTo>
                  <a:pt x="9574" y="128"/>
                </a:lnTo>
                <a:lnTo>
                  <a:pt x="9574" y="225"/>
                </a:lnTo>
                <a:lnTo>
                  <a:pt x="9638" y="225"/>
                </a:lnTo>
                <a:lnTo>
                  <a:pt x="9510" y="353"/>
                </a:lnTo>
                <a:lnTo>
                  <a:pt x="9382" y="225"/>
                </a:lnTo>
                <a:lnTo>
                  <a:pt x="9446" y="225"/>
                </a:lnTo>
                <a:lnTo>
                  <a:pt x="9446" y="128"/>
                </a:lnTo>
                <a:lnTo>
                  <a:pt x="9382" y="128"/>
                </a:lnTo>
                <a:lnTo>
                  <a:pt x="9510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2" name="textbox 912"/>
          <p:cNvSpPr/>
          <p:nvPr/>
        </p:nvSpPr>
        <p:spPr>
          <a:xfrm>
            <a:off x="366222" y="395334"/>
            <a:ext cx="4419600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8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6. 5G+智慧农业—数据管</a:t>
            </a:r>
            <a:r>
              <a:rPr sz="2400" b="1" kern="0" spc="-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理平台</a:t>
            </a:r>
            <a:endParaRPr lang="Microsoft YaHei" altLang="Microsoft YaHei" sz="2400" dirty="0"/>
          </a:p>
        </p:txBody>
      </p:sp>
      <p:pic>
        <p:nvPicPr>
          <p:cNvPr id="914" name="picture 9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844653" y="3793010"/>
            <a:ext cx="936512" cy="1019972"/>
          </a:xfrm>
          <a:prstGeom prst="rect">
            <a:avLst/>
          </a:prstGeom>
        </p:spPr>
      </p:pic>
      <p:pic>
        <p:nvPicPr>
          <p:cNvPr id="916" name="picture 9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53863" y="6254750"/>
            <a:ext cx="1707324" cy="501827"/>
          </a:xfrm>
          <a:prstGeom prst="rect">
            <a:avLst/>
          </a:prstGeom>
        </p:spPr>
      </p:pic>
      <p:pic>
        <p:nvPicPr>
          <p:cNvPr id="918" name="picture 9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876426" y="3779497"/>
            <a:ext cx="818957" cy="1003080"/>
          </a:xfrm>
          <a:prstGeom prst="rect">
            <a:avLst/>
          </a:prstGeom>
        </p:spPr>
      </p:pic>
      <p:pic>
        <p:nvPicPr>
          <p:cNvPr id="920" name="picture 9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893560" y="3779501"/>
            <a:ext cx="806348" cy="1016025"/>
          </a:xfrm>
          <a:prstGeom prst="rect">
            <a:avLst/>
          </a:prstGeom>
        </p:spPr>
      </p:pic>
      <p:pic>
        <p:nvPicPr>
          <p:cNvPr id="922" name="picture 9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047641" y="3779497"/>
            <a:ext cx="806358" cy="1012934"/>
          </a:xfrm>
          <a:prstGeom prst="rect">
            <a:avLst/>
          </a:prstGeom>
        </p:spPr>
      </p:pic>
      <p:sp>
        <p:nvSpPr>
          <p:cNvPr id="924" name="rect"/>
          <p:cNvSpPr/>
          <p:nvPr/>
        </p:nvSpPr>
        <p:spPr>
          <a:xfrm>
            <a:off x="5204790" y="3178568"/>
            <a:ext cx="2184755" cy="307771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8" name="group 58"/>
          <p:cNvGrpSpPr/>
          <p:nvPr/>
        </p:nvGrpSpPr>
        <p:grpSpPr>
          <a:xfrm rot="21600000">
            <a:off x="430471" y="1142785"/>
            <a:ext cx="990378" cy="674515"/>
            <a:chOff x="0" y="0"/>
            <a:chExt cx="990378" cy="674515"/>
          </a:xfrm>
        </p:grpSpPr>
        <p:sp>
          <p:nvSpPr>
            <p:cNvPr id="926" name="rect"/>
            <p:cNvSpPr/>
            <p:nvPr/>
          </p:nvSpPr>
          <p:spPr>
            <a:xfrm>
              <a:off x="0" y="11820"/>
              <a:ext cx="990378" cy="662695"/>
            </a:xfrm>
            <a:prstGeom prst="rect">
              <a:avLst/>
            </a:prstGeom>
            <a:solidFill>
              <a:srgbClr val="000000">
                <a:alpha val="37254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28" name="rect"/>
            <p:cNvSpPr/>
            <p:nvPr/>
          </p:nvSpPr>
          <p:spPr>
            <a:xfrm>
              <a:off x="18757" y="0"/>
              <a:ext cx="953731" cy="634923"/>
            </a:xfrm>
            <a:prstGeom prst="rect">
              <a:avLst/>
            </a:prstGeom>
            <a:solidFill>
              <a:srgbClr val="FFA3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30" name="textbox 930"/>
            <p:cNvSpPr/>
            <p:nvPr/>
          </p:nvSpPr>
          <p:spPr>
            <a:xfrm>
              <a:off x="201244" y="232404"/>
              <a:ext cx="602615" cy="19177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07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1200" b="1" kern="0" spc="-3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N类服务</a:t>
              </a:r>
              <a:endParaRPr lang="Microsoft YaHei" altLang="Microsoft YaHei" sz="1200" dirty="0"/>
            </a:p>
          </p:txBody>
        </p:sp>
      </p:grpSp>
      <p:sp>
        <p:nvSpPr>
          <p:cNvPr id="932" name="path"/>
          <p:cNvSpPr/>
          <p:nvPr/>
        </p:nvSpPr>
        <p:spPr>
          <a:xfrm>
            <a:off x="11131797" y="1959023"/>
            <a:ext cx="190842" cy="3400272"/>
          </a:xfrm>
          <a:custGeom>
            <a:avLst/>
            <a:gdLst/>
            <a:ahLst/>
            <a:cxnLst/>
            <a:rect l="0" t="0" r="0" b="0"/>
            <a:pathLst>
              <a:path w="300" h="5354">
                <a:moveTo>
                  <a:pt x="15" y="15"/>
                </a:moveTo>
                <a:cubicBezTo>
                  <a:pt x="164" y="15"/>
                  <a:pt x="285" y="25"/>
                  <a:pt x="285" y="37"/>
                </a:cubicBezTo>
                <a:lnTo>
                  <a:pt x="285" y="37"/>
                </a:lnTo>
                <a:lnTo>
                  <a:pt x="285" y="37"/>
                </a:lnTo>
                <a:lnTo>
                  <a:pt x="285" y="5317"/>
                </a:lnTo>
                <a:cubicBezTo>
                  <a:pt x="285" y="5329"/>
                  <a:pt x="164" y="5339"/>
                  <a:pt x="15" y="5339"/>
                </a:cubicBezTo>
              </a:path>
            </a:pathLst>
          </a:custGeom>
          <a:noFill/>
          <a:ln w="19050" cap="flat">
            <a:solidFill>
              <a:srgbClr val="4A7EBB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34" name="picture 9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826987" y="2429386"/>
            <a:ext cx="1035077" cy="569060"/>
          </a:xfrm>
          <a:prstGeom prst="rect">
            <a:avLst/>
          </a:prstGeom>
        </p:spPr>
      </p:pic>
      <p:pic>
        <p:nvPicPr>
          <p:cNvPr id="936" name="picture 9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34126" y="2429386"/>
            <a:ext cx="1030781" cy="569436"/>
          </a:xfrm>
          <a:prstGeom prst="rect">
            <a:avLst/>
          </a:prstGeom>
        </p:spPr>
      </p:pic>
      <p:pic>
        <p:nvPicPr>
          <p:cNvPr id="938" name="picture 9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975327" y="2429386"/>
            <a:ext cx="1023179" cy="569060"/>
          </a:xfrm>
          <a:prstGeom prst="rect">
            <a:avLst/>
          </a:prstGeom>
        </p:spPr>
      </p:pic>
      <p:pic>
        <p:nvPicPr>
          <p:cNvPr id="940" name="picture 9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2690544" y="2429386"/>
            <a:ext cx="1023179" cy="569060"/>
          </a:xfrm>
          <a:prstGeom prst="rect">
            <a:avLst/>
          </a:prstGeom>
        </p:spPr>
      </p:pic>
      <p:pic>
        <p:nvPicPr>
          <p:cNvPr id="942" name="picture 9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  <p:pic>
        <p:nvPicPr>
          <p:cNvPr id="944" name="picture 9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668922" y="2450579"/>
            <a:ext cx="850736" cy="592153"/>
          </a:xfrm>
          <a:prstGeom prst="rect">
            <a:avLst/>
          </a:prstGeom>
        </p:spPr>
      </p:pic>
      <p:pic>
        <p:nvPicPr>
          <p:cNvPr id="946" name="picture 9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790558" y="2450579"/>
            <a:ext cx="846583" cy="592161"/>
          </a:xfrm>
          <a:prstGeom prst="rect">
            <a:avLst/>
          </a:prstGeom>
        </p:spPr>
      </p:pic>
      <p:pic>
        <p:nvPicPr>
          <p:cNvPr id="948" name="picture 9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8556465" y="2450252"/>
            <a:ext cx="814714" cy="592487"/>
          </a:xfrm>
          <a:prstGeom prst="rect">
            <a:avLst/>
          </a:prstGeom>
        </p:spPr>
      </p:pic>
      <p:sp>
        <p:nvSpPr>
          <p:cNvPr id="950" name="textbox 950"/>
          <p:cNvSpPr/>
          <p:nvPr/>
        </p:nvSpPr>
        <p:spPr>
          <a:xfrm>
            <a:off x="3328441" y="4469879"/>
            <a:ext cx="1567814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500" dirty="0"/>
          </a:p>
          <a:p>
            <a:pPr marL="114300" algn="l" rtl="0" eaLnBrk="0">
              <a:lnSpc>
                <a:spcPct val="93000"/>
              </a:lnSpc>
              <a:spcBef>
                <a:spcPts val="2"/>
              </a:spcBef>
              <a:tabLst/>
            </a:pP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服务监控       服</a:t>
            </a:r>
            <a:r>
              <a:rPr sz="1000" kern="0" spc="5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务生成</a:t>
            </a:r>
            <a:endParaRPr lang="STXihei" altLang="STXihei" sz="1000" dirty="0"/>
          </a:p>
        </p:txBody>
      </p:sp>
      <p:sp>
        <p:nvSpPr>
          <p:cNvPr id="952" name="textbox 952"/>
          <p:cNvSpPr/>
          <p:nvPr/>
        </p:nvSpPr>
        <p:spPr>
          <a:xfrm>
            <a:off x="10051893" y="4725441"/>
            <a:ext cx="951230" cy="39941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lang="Arial" altLang="Arial" sz="800" dirty="0"/>
          </a:p>
          <a:p>
            <a:pPr marL="227329" algn="l" rtl="0" eaLnBrk="0">
              <a:lnSpc>
                <a:spcPct val="92000"/>
              </a:lnSpc>
              <a:spcBef>
                <a:spcPts val="5"/>
              </a:spcBef>
              <a:tabLst/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日志管理</a:t>
            </a:r>
            <a:endParaRPr lang="STXihei" altLang="STXihei" sz="1000" dirty="0"/>
          </a:p>
        </p:txBody>
      </p:sp>
      <p:sp>
        <p:nvSpPr>
          <p:cNvPr id="954" name="textbox 954"/>
          <p:cNvSpPr/>
          <p:nvPr/>
        </p:nvSpPr>
        <p:spPr>
          <a:xfrm>
            <a:off x="10055397" y="4212983"/>
            <a:ext cx="951230" cy="39750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lang="Arial" altLang="Arial" sz="800" dirty="0"/>
          </a:p>
          <a:p>
            <a:pPr marL="196850" algn="l" rtl="0" eaLnBrk="0">
              <a:lnSpc>
                <a:spcPct val="92000"/>
              </a:lnSpc>
              <a:spcBef>
                <a:spcPts val="7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运维工单</a:t>
            </a:r>
            <a:endParaRPr lang="STXihei" altLang="STXihei" sz="1000" dirty="0"/>
          </a:p>
        </p:txBody>
      </p:sp>
      <p:sp>
        <p:nvSpPr>
          <p:cNvPr id="956" name="rect"/>
          <p:cNvSpPr/>
          <p:nvPr/>
        </p:nvSpPr>
        <p:spPr>
          <a:xfrm>
            <a:off x="10060369" y="3713150"/>
            <a:ext cx="950148" cy="387877"/>
          </a:xfrm>
          <a:prstGeom prst="rect">
            <a:avLst/>
          </a:prstGeom>
          <a:solidFill>
            <a:srgbClr val="000000">
              <a:alpha val="33725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8" name="textbox 958"/>
          <p:cNvSpPr/>
          <p:nvPr/>
        </p:nvSpPr>
        <p:spPr>
          <a:xfrm>
            <a:off x="10068497" y="3702519"/>
            <a:ext cx="922655" cy="35877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lang="Arial" altLang="Arial" sz="800" dirty="0"/>
          </a:p>
          <a:p>
            <a:pPr marL="187325" algn="l" rtl="0" eaLnBrk="0">
              <a:lnSpc>
                <a:spcPct val="92000"/>
              </a:lnSpc>
              <a:spcBef>
                <a:spcPts val="6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运维监控</a:t>
            </a:r>
            <a:endParaRPr lang="STXihei" altLang="STXihei" sz="1000" dirty="0"/>
          </a:p>
        </p:txBody>
      </p:sp>
      <p:sp>
        <p:nvSpPr>
          <p:cNvPr id="960" name="textbox 960"/>
          <p:cNvSpPr/>
          <p:nvPr/>
        </p:nvSpPr>
        <p:spPr>
          <a:xfrm>
            <a:off x="10025138" y="3214827"/>
            <a:ext cx="1029335" cy="30797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  <a:tabLst/>
            </a:pPr>
            <a:endParaRPr lang="Arial" altLang="Arial" sz="400" dirty="0"/>
          </a:p>
          <a:p>
            <a:pPr marL="157479" algn="l" rtl="0" eaLnBrk="0">
              <a:lnSpc>
                <a:spcPct val="100000"/>
              </a:lnSpc>
              <a:spcBef>
                <a:spcPts val="2"/>
              </a:spcBef>
              <a:tabLst/>
            </a:pPr>
            <a:r>
              <a:rPr sz="1300" kern="0" spc="90" dirty="0">
                <a:ln w="5016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运维监管</a:t>
            </a:r>
            <a:endParaRPr lang="SimSun" altLang="SimSun" sz="1300" dirty="0"/>
          </a:p>
        </p:txBody>
      </p:sp>
      <p:sp>
        <p:nvSpPr>
          <p:cNvPr id="962" name="textbox 962"/>
          <p:cNvSpPr/>
          <p:nvPr/>
        </p:nvSpPr>
        <p:spPr>
          <a:xfrm>
            <a:off x="6840155" y="4453534"/>
            <a:ext cx="910589" cy="34607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77611"/>
              </a:lnSpc>
              <a:tabLst/>
            </a:pPr>
            <a:endParaRPr lang="Arial" altLang="Arial" sz="100" dirty="0"/>
          </a:p>
          <a:p>
            <a:pPr marL="393700" indent="-278129" algn="l" rtl="0" eaLnBrk="0">
              <a:lnSpc>
                <a:spcPct val="101000"/>
              </a:lnSpc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供需关系级</a:t>
            </a:r>
            <a:r>
              <a:rPr sz="1000" kern="0" spc="1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  </a:t>
            </a:r>
            <a:r>
              <a:rPr sz="1000" kern="0" spc="5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联</a:t>
            </a:r>
            <a:endParaRPr lang="STXihei" altLang="STXihei" sz="1000" dirty="0"/>
          </a:p>
        </p:txBody>
      </p:sp>
      <p:sp>
        <p:nvSpPr>
          <p:cNvPr id="964" name="textbox 964"/>
          <p:cNvSpPr/>
          <p:nvPr/>
        </p:nvSpPr>
        <p:spPr>
          <a:xfrm>
            <a:off x="6835096" y="3775811"/>
            <a:ext cx="909955" cy="32639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600" dirty="0"/>
          </a:p>
          <a:p>
            <a:pPr marL="191770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目录级联</a:t>
            </a:r>
            <a:endParaRPr lang="STXihei" altLang="STXihei" sz="1000" dirty="0"/>
          </a:p>
        </p:txBody>
      </p:sp>
      <p:sp>
        <p:nvSpPr>
          <p:cNvPr id="966" name="textbox 966"/>
          <p:cNvSpPr/>
          <p:nvPr/>
        </p:nvSpPr>
        <p:spPr>
          <a:xfrm>
            <a:off x="6831146" y="4115282"/>
            <a:ext cx="910589" cy="32639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lang="Arial" altLang="Arial" sz="600" dirty="0"/>
          </a:p>
          <a:p>
            <a:pPr marL="189229" algn="l" rtl="0" eaLnBrk="0">
              <a:lnSpc>
                <a:spcPct val="92000"/>
              </a:lnSpc>
              <a:spcBef>
                <a:spcPts val="3"/>
              </a:spcBef>
              <a:tabLst/>
            </a:pP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资源级联</a:t>
            </a:r>
            <a:endParaRPr lang="STXihei" altLang="STXihei" sz="1000" dirty="0"/>
          </a:p>
        </p:txBody>
      </p:sp>
      <p:sp>
        <p:nvSpPr>
          <p:cNvPr id="968" name="textbox 968"/>
          <p:cNvSpPr/>
          <p:nvPr/>
        </p:nvSpPr>
        <p:spPr>
          <a:xfrm>
            <a:off x="9688524" y="2526334"/>
            <a:ext cx="1200785" cy="2463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400" dirty="0"/>
          </a:p>
          <a:p>
            <a:pPr marL="189229" algn="l" rtl="0" eaLnBrk="0">
              <a:lnSpc>
                <a:spcPct val="92000"/>
              </a:lnSpc>
              <a:spcBef>
                <a:spcPts val="1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数据质量监督</a:t>
            </a:r>
            <a:endParaRPr lang="STXihei" altLang="STXihei" sz="1000" dirty="0"/>
          </a:p>
        </p:txBody>
      </p:sp>
      <p:sp>
        <p:nvSpPr>
          <p:cNvPr id="970" name="textbox 970"/>
          <p:cNvSpPr/>
          <p:nvPr/>
        </p:nvSpPr>
        <p:spPr>
          <a:xfrm>
            <a:off x="9688524" y="2242400"/>
            <a:ext cx="1200785" cy="2463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400" dirty="0"/>
          </a:p>
          <a:p>
            <a:pPr marL="193039" algn="l" rtl="0" eaLnBrk="0">
              <a:lnSpc>
                <a:spcPct val="92000"/>
              </a:lnSpc>
              <a:spcBef>
                <a:spcPts val="2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资源占用监管</a:t>
            </a:r>
            <a:endParaRPr lang="STXihei" altLang="STXihei" sz="1000" dirty="0"/>
          </a:p>
        </p:txBody>
      </p:sp>
      <p:sp>
        <p:nvSpPr>
          <p:cNvPr id="972" name="textbox 972"/>
          <p:cNvSpPr/>
          <p:nvPr/>
        </p:nvSpPr>
        <p:spPr>
          <a:xfrm>
            <a:off x="8862859" y="4467745"/>
            <a:ext cx="900430" cy="30670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lang="Arial" altLang="Arial" sz="600" dirty="0"/>
          </a:p>
          <a:p>
            <a:pPr marL="105410" algn="l" rtl="0" eaLnBrk="0">
              <a:lnSpc>
                <a:spcPct val="92000"/>
              </a:lnSpc>
              <a:spcBef>
                <a:spcPts val="3"/>
              </a:spcBef>
              <a:tabLst/>
            </a:pPr>
            <a:r>
              <a:rPr sz="1000" kern="0" spc="9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全链路监控</a:t>
            </a:r>
            <a:endParaRPr lang="STXihei" altLang="STXihei" sz="1000" dirty="0"/>
          </a:p>
        </p:txBody>
      </p:sp>
      <p:sp>
        <p:nvSpPr>
          <p:cNvPr id="974" name="textbox 974"/>
          <p:cNvSpPr/>
          <p:nvPr/>
        </p:nvSpPr>
        <p:spPr>
          <a:xfrm>
            <a:off x="8862859" y="3781920"/>
            <a:ext cx="90043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500" dirty="0"/>
          </a:p>
          <a:p>
            <a:pPr marL="173989" algn="l" rtl="0" eaLnBrk="0">
              <a:lnSpc>
                <a:spcPct val="93000"/>
              </a:lnSpc>
              <a:spcBef>
                <a:spcPts val="3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运行环境</a:t>
            </a:r>
            <a:endParaRPr lang="STXihei" altLang="STXihei" sz="1000" dirty="0"/>
          </a:p>
        </p:txBody>
      </p:sp>
      <p:sp>
        <p:nvSpPr>
          <p:cNvPr id="976" name="textbox 976"/>
          <p:cNvSpPr/>
          <p:nvPr/>
        </p:nvSpPr>
        <p:spPr>
          <a:xfrm>
            <a:off x="8862859" y="4127575"/>
            <a:ext cx="90043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lang="Arial" altLang="Arial" sz="600" dirty="0"/>
          </a:p>
          <a:p>
            <a:pPr marL="179704" algn="l" rtl="0" eaLnBrk="0">
              <a:lnSpc>
                <a:spcPct val="92000"/>
              </a:lnSpc>
              <a:spcBef>
                <a:spcPts val="3"/>
              </a:spcBef>
              <a:tabLst/>
            </a:pP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资源监控</a:t>
            </a:r>
            <a:endParaRPr lang="STXihei" altLang="STXihei" sz="1000" dirty="0"/>
          </a:p>
        </p:txBody>
      </p:sp>
      <p:sp>
        <p:nvSpPr>
          <p:cNvPr id="978" name="textbox 978"/>
          <p:cNvSpPr/>
          <p:nvPr/>
        </p:nvSpPr>
        <p:spPr>
          <a:xfrm>
            <a:off x="1551965" y="2712186"/>
            <a:ext cx="995044" cy="25717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400" dirty="0"/>
          </a:p>
          <a:p>
            <a:pPr marL="152400" algn="l" rtl="0" eaLnBrk="0">
              <a:lnSpc>
                <a:spcPct val="92000"/>
              </a:lnSpc>
              <a:spcBef>
                <a:spcPts val="1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元数据管理</a:t>
            </a:r>
            <a:endParaRPr lang="STXihei" altLang="STXihei" sz="1000" dirty="0"/>
          </a:p>
        </p:txBody>
      </p:sp>
      <p:sp>
        <p:nvSpPr>
          <p:cNvPr id="980" name="textbox 980"/>
          <p:cNvSpPr/>
          <p:nvPr/>
        </p:nvSpPr>
        <p:spPr>
          <a:xfrm>
            <a:off x="4994986" y="2723121"/>
            <a:ext cx="995044" cy="2463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400" dirty="0"/>
          </a:p>
          <a:p>
            <a:pPr marL="222250" algn="l" rtl="0" eaLnBrk="0">
              <a:lnSpc>
                <a:spcPct val="92000"/>
              </a:lnSpc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价值评估</a:t>
            </a:r>
            <a:endParaRPr lang="STXihei" altLang="STXihei" sz="1000" dirty="0"/>
          </a:p>
        </p:txBody>
      </p:sp>
      <p:sp>
        <p:nvSpPr>
          <p:cNvPr id="982" name="textbox 982"/>
          <p:cNvSpPr/>
          <p:nvPr/>
        </p:nvSpPr>
        <p:spPr>
          <a:xfrm>
            <a:off x="4994986" y="2419108"/>
            <a:ext cx="995044" cy="2463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lang="Arial" altLang="Arial" sz="400" dirty="0"/>
          </a:p>
          <a:p>
            <a:pPr marL="224154" algn="l" rtl="0" eaLnBrk="0">
              <a:lnSpc>
                <a:spcPct val="93000"/>
              </a:lnSpc>
              <a:spcBef>
                <a:spcPts val="4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监控审计</a:t>
            </a:r>
            <a:endParaRPr lang="STXihei" altLang="STXihei" sz="1000" dirty="0"/>
          </a:p>
        </p:txBody>
      </p:sp>
      <p:sp>
        <p:nvSpPr>
          <p:cNvPr id="984" name="textbox 984"/>
          <p:cNvSpPr/>
          <p:nvPr/>
        </p:nvSpPr>
        <p:spPr>
          <a:xfrm>
            <a:off x="1551952" y="2419108"/>
            <a:ext cx="995044" cy="2463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lang="Arial" altLang="Arial" sz="400" dirty="0"/>
          </a:p>
          <a:p>
            <a:pPr marL="224790" algn="l" rtl="0" eaLnBrk="0">
              <a:lnSpc>
                <a:spcPct val="93000"/>
              </a:lnSpc>
              <a:spcBef>
                <a:spcPts val="3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数据标准</a:t>
            </a:r>
            <a:endParaRPr lang="STXihei" altLang="STXihei" sz="1000" dirty="0"/>
          </a:p>
        </p:txBody>
      </p:sp>
      <p:sp>
        <p:nvSpPr>
          <p:cNvPr id="986" name="textbox 986"/>
          <p:cNvSpPr/>
          <p:nvPr/>
        </p:nvSpPr>
        <p:spPr>
          <a:xfrm>
            <a:off x="3847312" y="2723121"/>
            <a:ext cx="995044" cy="2463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lang="Arial" altLang="Arial" sz="400" dirty="0"/>
          </a:p>
          <a:p>
            <a:pPr marL="224790" algn="l" rtl="0" eaLnBrk="0">
              <a:lnSpc>
                <a:spcPct val="91000"/>
              </a:lnSpc>
              <a:spcBef>
                <a:spcPts val="3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数据安全</a:t>
            </a:r>
            <a:endParaRPr lang="STXihei" altLang="STXihei" sz="1000" dirty="0"/>
          </a:p>
        </p:txBody>
      </p:sp>
      <p:sp>
        <p:nvSpPr>
          <p:cNvPr id="988" name="textbox 988"/>
          <p:cNvSpPr/>
          <p:nvPr/>
        </p:nvSpPr>
        <p:spPr>
          <a:xfrm>
            <a:off x="3847312" y="2419108"/>
            <a:ext cx="995044" cy="2463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400" dirty="0"/>
          </a:p>
          <a:p>
            <a:pPr marL="224790" algn="l" rtl="0" eaLnBrk="0">
              <a:lnSpc>
                <a:spcPct val="92000"/>
              </a:lnSpc>
              <a:spcBef>
                <a:spcPts val="1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数据质量</a:t>
            </a:r>
            <a:endParaRPr lang="STXihei" altLang="STXihei" sz="1000" dirty="0"/>
          </a:p>
        </p:txBody>
      </p:sp>
      <p:sp>
        <p:nvSpPr>
          <p:cNvPr id="990" name="textbox 990"/>
          <p:cNvSpPr/>
          <p:nvPr/>
        </p:nvSpPr>
        <p:spPr>
          <a:xfrm>
            <a:off x="2699639" y="2723121"/>
            <a:ext cx="995044" cy="2463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lang="Arial" altLang="Arial" sz="400" dirty="0"/>
          </a:p>
          <a:p>
            <a:pPr marL="295909" algn="l" rtl="0" eaLnBrk="0">
              <a:lnSpc>
                <a:spcPct val="93000"/>
              </a:lnSpc>
              <a:spcBef>
                <a:spcPts val="3"/>
              </a:spcBef>
              <a:tabLst/>
            </a:pP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主数据</a:t>
            </a:r>
            <a:endParaRPr lang="STXihei" altLang="STXihei" sz="1000" dirty="0"/>
          </a:p>
        </p:txBody>
      </p:sp>
      <p:sp>
        <p:nvSpPr>
          <p:cNvPr id="992" name="textbox 992"/>
          <p:cNvSpPr/>
          <p:nvPr/>
        </p:nvSpPr>
        <p:spPr>
          <a:xfrm>
            <a:off x="2699639" y="2419108"/>
            <a:ext cx="995044" cy="2463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lang="Arial" altLang="Arial" sz="400" dirty="0"/>
          </a:p>
          <a:p>
            <a:pPr marL="224790" algn="l" rtl="0" eaLnBrk="0">
              <a:lnSpc>
                <a:spcPct val="91000"/>
              </a:lnSpc>
              <a:spcBef>
                <a:spcPts val="4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数据模型</a:t>
            </a:r>
            <a:endParaRPr lang="STXihei" altLang="STXihei" sz="1000" dirty="0"/>
          </a:p>
        </p:txBody>
      </p:sp>
      <p:sp>
        <p:nvSpPr>
          <p:cNvPr id="994" name="textbox 994"/>
          <p:cNvSpPr/>
          <p:nvPr/>
        </p:nvSpPr>
        <p:spPr>
          <a:xfrm>
            <a:off x="7896593" y="4448492"/>
            <a:ext cx="779780" cy="30670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lang="Arial" altLang="Arial" sz="600" dirty="0"/>
          </a:p>
          <a:p>
            <a:pPr marL="115570" algn="l" rtl="0" eaLnBrk="0">
              <a:lnSpc>
                <a:spcPct val="92000"/>
              </a:lnSpc>
              <a:spcBef>
                <a:spcPts val="5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场景应用</a:t>
            </a:r>
            <a:endParaRPr lang="STXihei" altLang="STXihei" sz="1000" dirty="0"/>
          </a:p>
        </p:txBody>
      </p:sp>
      <p:sp>
        <p:nvSpPr>
          <p:cNvPr id="996" name="textbox 996"/>
          <p:cNvSpPr/>
          <p:nvPr/>
        </p:nvSpPr>
        <p:spPr>
          <a:xfrm>
            <a:off x="5066258" y="3769550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500" dirty="0"/>
          </a:p>
          <a:p>
            <a:pPr marL="119379" algn="l" rtl="0" eaLnBrk="0">
              <a:lnSpc>
                <a:spcPct val="93000"/>
              </a:lnSpc>
              <a:spcBef>
                <a:spcPts val="3"/>
              </a:spcBef>
              <a:tabLst/>
            </a:pP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交换管理</a:t>
            </a:r>
            <a:endParaRPr lang="STXihei" altLang="STXihei" sz="1000" dirty="0"/>
          </a:p>
        </p:txBody>
      </p:sp>
      <p:sp>
        <p:nvSpPr>
          <p:cNvPr id="998" name="textbox 998"/>
          <p:cNvSpPr/>
          <p:nvPr/>
        </p:nvSpPr>
        <p:spPr>
          <a:xfrm>
            <a:off x="5066258" y="4115219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500" dirty="0"/>
          </a:p>
          <a:p>
            <a:pPr marL="119379" algn="l" rtl="0" eaLnBrk="0">
              <a:lnSpc>
                <a:spcPct val="93000"/>
              </a:lnSpc>
              <a:spcBef>
                <a:spcPts val="4"/>
              </a:spcBef>
              <a:tabLst/>
            </a:pP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交换中心</a:t>
            </a:r>
            <a:endParaRPr lang="STXihei" altLang="STXihei" sz="1000" dirty="0"/>
          </a:p>
        </p:txBody>
      </p:sp>
      <p:sp>
        <p:nvSpPr>
          <p:cNvPr id="1000" name="textbox 1000"/>
          <p:cNvSpPr/>
          <p:nvPr/>
        </p:nvSpPr>
        <p:spPr>
          <a:xfrm>
            <a:off x="5066258" y="4464939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500" dirty="0"/>
          </a:p>
          <a:p>
            <a:pPr marL="119379" algn="l" rtl="0" eaLnBrk="0">
              <a:lnSpc>
                <a:spcPct val="93000"/>
              </a:lnSpc>
              <a:spcBef>
                <a:spcPts val="3"/>
              </a:spcBef>
              <a:tabLst/>
            </a:pP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交换监控</a:t>
            </a:r>
            <a:endParaRPr lang="STXihei" altLang="STXihei" sz="1000" dirty="0"/>
          </a:p>
        </p:txBody>
      </p:sp>
      <p:sp>
        <p:nvSpPr>
          <p:cNvPr id="1002" name="textbox 1002"/>
          <p:cNvSpPr/>
          <p:nvPr/>
        </p:nvSpPr>
        <p:spPr>
          <a:xfrm>
            <a:off x="5902833" y="3769550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500" dirty="0"/>
          </a:p>
          <a:p>
            <a:pPr marL="119379" algn="l" rtl="0" eaLnBrk="0">
              <a:lnSpc>
                <a:spcPct val="93000"/>
              </a:lnSpc>
              <a:spcBef>
                <a:spcPts val="4"/>
              </a:spcBef>
              <a:tabLst/>
            </a:pP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交换传输</a:t>
            </a:r>
            <a:endParaRPr lang="STXihei" altLang="STXihei" sz="1000" dirty="0"/>
          </a:p>
        </p:txBody>
      </p:sp>
      <p:sp>
        <p:nvSpPr>
          <p:cNvPr id="1004" name="textbox 1004"/>
          <p:cNvSpPr/>
          <p:nvPr/>
        </p:nvSpPr>
        <p:spPr>
          <a:xfrm>
            <a:off x="5902833" y="4115219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500" dirty="0"/>
          </a:p>
          <a:p>
            <a:pPr marL="116204" algn="l" rtl="0" eaLnBrk="0">
              <a:lnSpc>
                <a:spcPct val="93000"/>
              </a:lnSpc>
              <a:spcBef>
                <a:spcPts val="4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监管中心</a:t>
            </a:r>
            <a:endParaRPr lang="STXihei" altLang="STXihei" sz="1000" dirty="0"/>
          </a:p>
        </p:txBody>
      </p:sp>
      <p:sp>
        <p:nvSpPr>
          <p:cNvPr id="1006" name="textbox 1006"/>
          <p:cNvSpPr/>
          <p:nvPr/>
        </p:nvSpPr>
        <p:spPr>
          <a:xfrm>
            <a:off x="5902833" y="4458779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500" dirty="0"/>
          </a:p>
          <a:p>
            <a:pPr marL="116839" algn="l" rtl="0" eaLnBrk="0">
              <a:lnSpc>
                <a:spcPct val="93000"/>
              </a:lnSpc>
              <a:spcBef>
                <a:spcPts val="3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前置交换</a:t>
            </a:r>
            <a:endParaRPr lang="STXihei" altLang="STXihei" sz="1000" dirty="0"/>
          </a:p>
        </p:txBody>
      </p:sp>
      <p:sp>
        <p:nvSpPr>
          <p:cNvPr id="1008" name="textbox 1008"/>
          <p:cNvSpPr/>
          <p:nvPr/>
        </p:nvSpPr>
        <p:spPr>
          <a:xfrm>
            <a:off x="2370061" y="3780663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lang="Arial" altLang="Arial" sz="600" dirty="0"/>
          </a:p>
          <a:p>
            <a:pPr marL="134620" algn="l" rtl="0" eaLnBrk="0">
              <a:lnSpc>
                <a:spcPct val="92000"/>
              </a:lnSpc>
              <a:spcBef>
                <a:spcPts val="3"/>
              </a:spcBef>
              <a:tabLst/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目录管理</a:t>
            </a:r>
            <a:endParaRPr lang="STXihei" altLang="STXihei" sz="1000" dirty="0"/>
          </a:p>
        </p:txBody>
      </p:sp>
      <p:sp>
        <p:nvSpPr>
          <p:cNvPr id="1010" name="textbox 1010"/>
          <p:cNvSpPr/>
          <p:nvPr/>
        </p:nvSpPr>
        <p:spPr>
          <a:xfrm>
            <a:off x="2370061" y="4469879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500" dirty="0"/>
          </a:p>
          <a:p>
            <a:pPr marL="111760" algn="l" rtl="0" eaLnBrk="0">
              <a:lnSpc>
                <a:spcPct val="93000"/>
              </a:lnSpc>
              <a:spcBef>
                <a:spcPts val="3"/>
              </a:spcBef>
              <a:tabLst/>
            </a:pPr>
            <a:r>
              <a:rPr sz="1000" kern="0" spc="9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标准规范</a:t>
            </a:r>
            <a:endParaRPr lang="STXihei" altLang="STXihei" sz="1000" dirty="0"/>
          </a:p>
        </p:txBody>
      </p:sp>
      <p:sp>
        <p:nvSpPr>
          <p:cNvPr id="1012" name="textbox 1012"/>
          <p:cNvSpPr/>
          <p:nvPr/>
        </p:nvSpPr>
        <p:spPr>
          <a:xfrm>
            <a:off x="1533474" y="3780663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600" dirty="0"/>
          </a:p>
          <a:p>
            <a:pPr marL="134620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目录编目</a:t>
            </a:r>
            <a:endParaRPr lang="STXihei" altLang="STXihei" sz="1000" dirty="0"/>
          </a:p>
        </p:txBody>
      </p:sp>
      <p:sp>
        <p:nvSpPr>
          <p:cNvPr id="1014" name="textbox 1014"/>
          <p:cNvSpPr/>
          <p:nvPr/>
        </p:nvSpPr>
        <p:spPr>
          <a:xfrm>
            <a:off x="1533474" y="4126318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500" dirty="0"/>
          </a:p>
          <a:p>
            <a:pPr marL="134620" algn="l" rtl="0" eaLnBrk="0">
              <a:lnSpc>
                <a:spcPct val="93000"/>
              </a:lnSpc>
              <a:spcBef>
                <a:spcPts val="3"/>
              </a:spcBef>
              <a:tabLst/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目录服务</a:t>
            </a:r>
            <a:endParaRPr lang="STXihei" altLang="STXihei" sz="1000" dirty="0"/>
          </a:p>
        </p:txBody>
      </p:sp>
      <p:sp>
        <p:nvSpPr>
          <p:cNvPr id="1016" name="textbox 1016"/>
          <p:cNvSpPr/>
          <p:nvPr/>
        </p:nvSpPr>
        <p:spPr>
          <a:xfrm>
            <a:off x="1533474" y="4476038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lang="Arial" altLang="Arial" sz="600" dirty="0"/>
          </a:p>
          <a:p>
            <a:pPr marL="120650" algn="l" rtl="0" eaLnBrk="0">
              <a:lnSpc>
                <a:spcPct val="92000"/>
              </a:lnSpc>
              <a:spcBef>
                <a:spcPts val="3"/>
              </a:spcBef>
              <a:tabLst/>
            </a:pP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资源挂接</a:t>
            </a:r>
            <a:endParaRPr lang="STXihei" altLang="STXihei" sz="1000" dirty="0"/>
          </a:p>
        </p:txBody>
      </p:sp>
      <p:sp>
        <p:nvSpPr>
          <p:cNvPr id="1018" name="textbox 1018"/>
          <p:cNvSpPr/>
          <p:nvPr/>
        </p:nvSpPr>
        <p:spPr>
          <a:xfrm>
            <a:off x="7896593" y="3769550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600" dirty="0"/>
          </a:p>
          <a:p>
            <a:pPr marL="116839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数据桥接</a:t>
            </a:r>
            <a:endParaRPr lang="STXihei" altLang="STXihei" sz="1000" dirty="0"/>
          </a:p>
        </p:txBody>
      </p:sp>
      <p:sp>
        <p:nvSpPr>
          <p:cNvPr id="1020" name="textbox 1020"/>
          <p:cNvSpPr/>
          <p:nvPr/>
        </p:nvSpPr>
        <p:spPr>
          <a:xfrm>
            <a:off x="7896593" y="4109021"/>
            <a:ext cx="779780" cy="2971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600" dirty="0"/>
          </a:p>
          <a:p>
            <a:pPr marL="116839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数据接收</a:t>
            </a:r>
            <a:endParaRPr lang="STXihei" altLang="STXihei" sz="1000" dirty="0"/>
          </a:p>
        </p:txBody>
      </p:sp>
      <p:sp>
        <p:nvSpPr>
          <p:cNvPr id="1022" name="textbox 1022"/>
          <p:cNvSpPr/>
          <p:nvPr/>
        </p:nvSpPr>
        <p:spPr>
          <a:xfrm>
            <a:off x="2370061" y="4127575"/>
            <a:ext cx="779780" cy="2844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  <a:tabLst/>
            </a:pPr>
            <a:endParaRPr lang="Arial" altLang="Arial" sz="500" dirty="0"/>
          </a:p>
          <a:p>
            <a:pPr marL="134620" algn="l" rtl="0" eaLnBrk="0">
              <a:lnSpc>
                <a:spcPct val="93000"/>
              </a:lnSpc>
              <a:spcBef>
                <a:spcPts val="3"/>
              </a:spcBef>
              <a:tabLst/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目录维护</a:t>
            </a:r>
            <a:endParaRPr lang="STXihei" altLang="STXihei" sz="1000" dirty="0"/>
          </a:p>
        </p:txBody>
      </p:sp>
      <p:sp>
        <p:nvSpPr>
          <p:cNvPr id="1024" name="textbox 1024"/>
          <p:cNvSpPr/>
          <p:nvPr/>
        </p:nvSpPr>
        <p:spPr>
          <a:xfrm>
            <a:off x="7688592" y="2743974"/>
            <a:ext cx="807084" cy="2590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lang="Arial" altLang="Arial" sz="500" dirty="0"/>
          </a:p>
          <a:p>
            <a:pPr marL="7238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可视化建模</a:t>
            </a:r>
            <a:endParaRPr lang="STXihei" altLang="STXihei" sz="1000" dirty="0"/>
          </a:p>
        </p:txBody>
      </p:sp>
      <p:sp>
        <p:nvSpPr>
          <p:cNvPr id="1026" name="textbox 1026"/>
          <p:cNvSpPr/>
          <p:nvPr/>
        </p:nvSpPr>
        <p:spPr>
          <a:xfrm>
            <a:off x="6809956" y="2743974"/>
            <a:ext cx="807084" cy="2590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lang="Arial" altLang="Arial" sz="400" dirty="0"/>
          </a:p>
          <a:p>
            <a:pPr marL="130810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数据开发</a:t>
            </a:r>
            <a:endParaRPr lang="STXihei" altLang="STXihei" sz="1000" dirty="0"/>
          </a:p>
        </p:txBody>
      </p:sp>
      <p:sp>
        <p:nvSpPr>
          <p:cNvPr id="1028" name="textbox 1028"/>
          <p:cNvSpPr/>
          <p:nvPr/>
        </p:nvSpPr>
        <p:spPr>
          <a:xfrm>
            <a:off x="8575865" y="2743974"/>
            <a:ext cx="775334" cy="25907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lang="Arial" altLang="Arial" sz="400" dirty="0"/>
          </a:p>
          <a:p>
            <a:pPr marL="116204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数据加工</a:t>
            </a:r>
            <a:endParaRPr lang="STXihei" altLang="STXihei" sz="1000" dirty="0"/>
          </a:p>
        </p:txBody>
      </p:sp>
      <p:sp>
        <p:nvSpPr>
          <p:cNvPr id="1030" name="textbox 1030"/>
          <p:cNvSpPr/>
          <p:nvPr/>
        </p:nvSpPr>
        <p:spPr>
          <a:xfrm>
            <a:off x="8575865" y="2439276"/>
            <a:ext cx="775334" cy="25780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400" dirty="0"/>
          </a:p>
          <a:p>
            <a:pPr marL="116839" algn="l" rtl="0" eaLnBrk="0">
              <a:lnSpc>
                <a:spcPct val="92000"/>
              </a:lnSpc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分析报告</a:t>
            </a:r>
            <a:endParaRPr lang="STXihei" altLang="STXihei" sz="1000" dirty="0"/>
          </a:p>
        </p:txBody>
      </p:sp>
      <p:sp>
        <p:nvSpPr>
          <p:cNvPr id="1032" name="textbox 1032"/>
          <p:cNvSpPr/>
          <p:nvPr/>
        </p:nvSpPr>
        <p:spPr>
          <a:xfrm>
            <a:off x="7692352" y="2439276"/>
            <a:ext cx="807084" cy="24701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400" dirty="0"/>
          </a:p>
          <a:p>
            <a:pPr marL="130810" algn="l" rtl="0" eaLnBrk="0">
              <a:lnSpc>
                <a:spcPct val="92000"/>
              </a:lnSpc>
              <a:spcBef>
                <a:spcPts val="3"/>
              </a:spcBef>
              <a:tabLst/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分析大屏</a:t>
            </a:r>
            <a:endParaRPr lang="STXihei" altLang="STXihei" sz="1000" dirty="0"/>
          </a:p>
        </p:txBody>
      </p:sp>
      <p:sp>
        <p:nvSpPr>
          <p:cNvPr id="1034" name="textbox 1034"/>
          <p:cNvSpPr/>
          <p:nvPr/>
        </p:nvSpPr>
        <p:spPr>
          <a:xfrm>
            <a:off x="6809956" y="2439276"/>
            <a:ext cx="775334" cy="24701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  <a:tabLst/>
            </a:pPr>
            <a:endParaRPr lang="Arial" altLang="Arial" sz="400" dirty="0"/>
          </a:p>
          <a:p>
            <a:pPr marL="118745" algn="l" rtl="0" eaLnBrk="0">
              <a:lnSpc>
                <a:spcPct val="93000"/>
              </a:lnSpc>
              <a:spcBef>
                <a:spcPts val="1"/>
              </a:spcBef>
              <a:tabLst/>
            </a:pP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业务建模</a:t>
            </a:r>
            <a:endParaRPr lang="STXihei" altLang="STXihei" sz="1000" dirty="0"/>
          </a:p>
        </p:txBody>
      </p:sp>
      <p:sp>
        <p:nvSpPr>
          <p:cNvPr id="1036" name="textbox 1036"/>
          <p:cNvSpPr/>
          <p:nvPr/>
        </p:nvSpPr>
        <p:spPr>
          <a:xfrm>
            <a:off x="5751096" y="3236361"/>
            <a:ext cx="1094105" cy="2241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12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300" kern="0" spc="100" dirty="0">
                <a:ln w="5016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数据共享交换</a:t>
            </a:r>
            <a:endParaRPr lang="SimSun" altLang="SimSun" sz="1300" dirty="0"/>
          </a:p>
        </p:txBody>
      </p:sp>
      <p:sp>
        <p:nvSpPr>
          <p:cNvPr id="1038" name="textbox 1038"/>
          <p:cNvSpPr/>
          <p:nvPr/>
        </p:nvSpPr>
        <p:spPr>
          <a:xfrm>
            <a:off x="11393285" y="3155707"/>
            <a:ext cx="257175" cy="840739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46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500" kern="0" spc="100" dirty="0">
                <a:ln w="579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数据中台</a:t>
            </a:r>
            <a:endParaRPr lang="SimSun" altLang="SimSun" sz="1500" dirty="0"/>
          </a:p>
        </p:txBody>
      </p:sp>
      <p:sp>
        <p:nvSpPr>
          <p:cNvPr id="1040" name="path"/>
          <p:cNvSpPr/>
          <p:nvPr/>
        </p:nvSpPr>
        <p:spPr>
          <a:xfrm>
            <a:off x="1462963" y="1689658"/>
            <a:ext cx="3446716" cy="25400"/>
          </a:xfrm>
          <a:custGeom>
            <a:avLst/>
            <a:gdLst/>
            <a:ahLst/>
            <a:cxnLst/>
            <a:rect l="0" t="0" r="0" b="0"/>
            <a:pathLst>
              <a:path w="5427" h="40">
                <a:moveTo>
                  <a:pt x="5427" y="20"/>
                </a:moveTo>
                <a:lnTo>
                  <a:pt x="0" y="20"/>
                </a:lnTo>
              </a:path>
            </a:pathLst>
          </a:custGeom>
          <a:noFill/>
          <a:ln w="25400" cap="flat">
            <a:solidFill>
              <a:srgbClr val="FFA3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2" name="rect"/>
          <p:cNvSpPr/>
          <p:nvPr/>
        </p:nvSpPr>
        <p:spPr>
          <a:xfrm>
            <a:off x="4965915" y="1689468"/>
            <a:ext cx="3426561" cy="25400"/>
          </a:xfrm>
          <a:prstGeom prst="rect">
            <a:avLst/>
          </a:prstGeom>
          <a:solidFill>
            <a:srgbClr val="FFA3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4" name="path"/>
          <p:cNvSpPr/>
          <p:nvPr/>
        </p:nvSpPr>
        <p:spPr>
          <a:xfrm>
            <a:off x="8446058" y="1689836"/>
            <a:ext cx="2541727" cy="25400"/>
          </a:xfrm>
          <a:custGeom>
            <a:avLst/>
            <a:gdLst/>
            <a:ahLst/>
            <a:cxnLst/>
            <a:rect l="0" t="0" r="0" b="0"/>
            <a:pathLst>
              <a:path w="4002" h="40">
                <a:moveTo>
                  <a:pt x="4002" y="20"/>
                </a:moveTo>
                <a:lnTo>
                  <a:pt x="0" y="20"/>
                </a:lnTo>
              </a:path>
            </a:pathLst>
          </a:custGeom>
          <a:noFill/>
          <a:ln w="25400" cap="flat">
            <a:solidFill>
              <a:srgbClr val="FFA3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6" name="path"/>
          <p:cNvSpPr/>
          <p:nvPr/>
        </p:nvSpPr>
        <p:spPr>
          <a:xfrm>
            <a:off x="3472615" y="3122687"/>
            <a:ext cx="171780" cy="218566"/>
          </a:xfrm>
          <a:custGeom>
            <a:avLst/>
            <a:gdLst/>
            <a:ahLst/>
            <a:cxnLst/>
            <a:rect l="0" t="0" r="0" b="0"/>
            <a:pathLst>
              <a:path w="270" h="344">
                <a:moveTo>
                  <a:pt x="135" y="0"/>
                </a:moveTo>
                <a:lnTo>
                  <a:pt x="270" y="135"/>
                </a:lnTo>
                <a:lnTo>
                  <a:pt x="202" y="135"/>
                </a:lnTo>
                <a:lnTo>
                  <a:pt x="202" y="208"/>
                </a:lnTo>
                <a:lnTo>
                  <a:pt x="270" y="208"/>
                </a:lnTo>
                <a:lnTo>
                  <a:pt x="135" y="344"/>
                </a:lnTo>
                <a:lnTo>
                  <a:pt x="0" y="208"/>
                </a:lnTo>
                <a:lnTo>
                  <a:pt x="67" y="208"/>
                </a:lnTo>
                <a:lnTo>
                  <a:pt x="67" y="135"/>
                </a:lnTo>
                <a:lnTo>
                  <a:pt x="0" y="135"/>
                </a:lnTo>
                <a:lnTo>
                  <a:pt x="135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8" name="path"/>
          <p:cNvSpPr/>
          <p:nvPr/>
        </p:nvSpPr>
        <p:spPr>
          <a:xfrm>
            <a:off x="2241951" y="4795351"/>
            <a:ext cx="162814" cy="224650"/>
          </a:xfrm>
          <a:custGeom>
            <a:avLst/>
            <a:gdLst/>
            <a:ahLst/>
            <a:cxnLst/>
            <a:rect l="0" t="0" r="0" b="0"/>
            <a:pathLst>
              <a:path w="256" h="353">
                <a:moveTo>
                  <a:pt x="128" y="0"/>
                </a:moveTo>
                <a:lnTo>
                  <a:pt x="256" y="128"/>
                </a:lnTo>
                <a:lnTo>
                  <a:pt x="192" y="128"/>
                </a:lnTo>
                <a:lnTo>
                  <a:pt x="192" y="225"/>
                </a:lnTo>
                <a:lnTo>
                  <a:pt x="256" y="225"/>
                </a:lnTo>
                <a:lnTo>
                  <a:pt x="128" y="353"/>
                </a:lnTo>
                <a:lnTo>
                  <a:pt x="0" y="225"/>
                </a:lnTo>
                <a:lnTo>
                  <a:pt x="64" y="225"/>
                </a:lnTo>
                <a:lnTo>
                  <a:pt x="64" y="128"/>
                </a:lnTo>
                <a:lnTo>
                  <a:pt x="0" y="128"/>
                </a:lnTo>
                <a:lnTo>
                  <a:pt x="128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0" name="path"/>
          <p:cNvSpPr/>
          <p:nvPr/>
        </p:nvSpPr>
        <p:spPr>
          <a:xfrm>
            <a:off x="4014765" y="4795351"/>
            <a:ext cx="162814" cy="224650"/>
          </a:xfrm>
          <a:custGeom>
            <a:avLst/>
            <a:gdLst/>
            <a:ahLst/>
            <a:cxnLst/>
            <a:rect l="0" t="0" r="0" b="0"/>
            <a:pathLst>
              <a:path w="256" h="353">
                <a:moveTo>
                  <a:pt x="128" y="0"/>
                </a:moveTo>
                <a:lnTo>
                  <a:pt x="256" y="128"/>
                </a:lnTo>
                <a:lnTo>
                  <a:pt x="192" y="128"/>
                </a:lnTo>
                <a:lnTo>
                  <a:pt x="192" y="225"/>
                </a:lnTo>
                <a:lnTo>
                  <a:pt x="256" y="225"/>
                </a:lnTo>
                <a:lnTo>
                  <a:pt x="128" y="353"/>
                </a:lnTo>
                <a:lnTo>
                  <a:pt x="0" y="225"/>
                </a:lnTo>
                <a:lnTo>
                  <a:pt x="64" y="225"/>
                </a:lnTo>
                <a:lnTo>
                  <a:pt x="64" y="128"/>
                </a:lnTo>
                <a:lnTo>
                  <a:pt x="0" y="128"/>
                </a:lnTo>
                <a:lnTo>
                  <a:pt x="128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2" name="path"/>
          <p:cNvSpPr/>
          <p:nvPr/>
        </p:nvSpPr>
        <p:spPr>
          <a:xfrm>
            <a:off x="5759632" y="4795351"/>
            <a:ext cx="162814" cy="224650"/>
          </a:xfrm>
          <a:custGeom>
            <a:avLst/>
            <a:gdLst/>
            <a:ahLst/>
            <a:cxnLst/>
            <a:rect l="0" t="0" r="0" b="0"/>
            <a:pathLst>
              <a:path w="256" h="353">
                <a:moveTo>
                  <a:pt x="128" y="0"/>
                </a:moveTo>
                <a:lnTo>
                  <a:pt x="256" y="128"/>
                </a:lnTo>
                <a:lnTo>
                  <a:pt x="192" y="128"/>
                </a:lnTo>
                <a:lnTo>
                  <a:pt x="192" y="225"/>
                </a:lnTo>
                <a:lnTo>
                  <a:pt x="256" y="225"/>
                </a:lnTo>
                <a:lnTo>
                  <a:pt x="128" y="353"/>
                </a:lnTo>
                <a:lnTo>
                  <a:pt x="0" y="225"/>
                </a:lnTo>
                <a:lnTo>
                  <a:pt x="64" y="225"/>
                </a:lnTo>
                <a:lnTo>
                  <a:pt x="64" y="128"/>
                </a:lnTo>
                <a:lnTo>
                  <a:pt x="0" y="128"/>
                </a:lnTo>
                <a:lnTo>
                  <a:pt x="128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4" name="path"/>
          <p:cNvSpPr/>
          <p:nvPr/>
        </p:nvSpPr>
        <p:spPr>
          <a:xfrm>
            <a:off x="7228978" y="4795351"/>
            <a:ext cx="162813" cy="224650"/>
          </a:xfrm>
          <a:custGeom>
            <a:avLst/>
            <a:gdLst/>
            <a:ahLst/>
            <a:cxnLst/>
            <a:rect l="0" t="0" r="0" b="0"/>
            <a:pathLst>
              <a:path w="256" h="353">
                <a:moveTo>
                  <a:pt x="128" y="0"/>
                </a:moveTo>
                <a:lnTo>
                  <a:pt x="256" y="128"/>
                </a:lnTo>
                <a:lnTo>
                  <a:pt x="192" y="128"/>
                </a:lnTo>
                <a:lnTo>
                  <a:pt x="192" y="225"/>
                </a:lnTo>
                <a:lnTo>
                  <a:pt x="256" y="225"/>
                </a:lnTo>
                <a:lnTo>
                  <a:pt x="128" y="353"/>
                </a:lnTo>
                <a:lnTo>
                  <a:pt x="0" y="225"/>
                </a:lnTo>
                <a:lnTo>
                  <a:pt x="64" y="225"/>
                </a:lnTo>
                <a:lnTo>
                  <a:pt x="64" y="128"/>
                </a:lnTo>
                <a:lnTo>
                  <a:pt x="0" y="128"/>
                </a:lnTo>
                <a:lnTo>
                  <a:pt x="128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6" name="path"/>
          <p:cNvSpPr/>
          <p:nvPr/>
        </p:nvSpPr>
        <p:spPr>
          <a:xfrm>
            <a:off x="8199842" y="4795351"/>
            <a:ext cx="162813" cy="224650"/>
          </a:xfrm>
          <a:custGeom>
            <a:avLst/>
            <a:gdLst/>
            <a:ahLst/>
            <a:cxnLst/>
            <a:rect l="0" t="0" r="0" b="0"/>
            <a:pathLst>
              <a:path w="256" h="353">
                <a:moveTo>
                  <a:pt x="128" y="0"/>
                </a:moveTo>
                <a:lnTo>
                  <a:pt x="256" y="128"/>
                </a:lnTo>
                <a:lnTo>
                  <a:pt x="192" y="128"/>
                </a:lnTo>
                <a:lnTo>
                  <a:pt x="192" y="225"/>
                </a:lnTo>
                <a:lnTo>
                  <a:pt x="256" y="225"/>
                </a:lnTo>
                <a:lnTo>
                  <a:pt x="128" y="353"/>
                </a:lnTo>
                <a:lnTo>
                  <a:pt x="0" y="225"/>
                </a:lnTo>
                <a:lnTo>
                  <a:pt x="64" y="225"/>
                </a:lnTo>
                <a:lnTo>
                  <a:pt x="64" y="128"/>
                </a:lnTo>
                <a:lnTo>
                  <a:pt x="0" y="128"/>
                </a:lnTo>
                <a:lnTo>
                  <a:pt x="128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8" name="rect"/>
          <p:cNvSpPr/>
          <p:nvPr/>
        </p:nvSpPr>
        <p:spPr>
          <a:xfrm>
            <a:off x="1466570" y="3511308"/>
            <a:ext cx="25400" cy="1286560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0" name="textbox 1060"/>
          <p:cNvSpPr/>
          <p:nvPr/>
        </p:nvSpPr>
        <p:spPr>
          <a:xfrm>
            <a:off x="671540" y="6453299"/>
            <a:ext cx="244475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35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1500" kern="0" spc="20" dirty="0">
                <a:solidFill>
                  <a:srgbClr val="898989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21</a:t>
            </a:r>
            <a:endParaRPr lang="STXihei" altLang="STXihei" sz="1500" dirty="0"/>
          </a:p>
        </p:txBody>
      </p:sp>
      <p:sp>
        <p:nvSpPr>
          <p:cNvPr id="1062" name="rect"/>
          <p:cNvSpPr/>
          <p:nvPr/>
        </p:nvSpPr>
        <p:spPr>
          <a:xfrm>
            <a:off x="11072893" y="1125216"/>
            <a:ext cx="12700" cy="634923"/>
          </a:xfrm>
          <a:prstGeom prst="rect">
            <a:avLst/>
          </a:prstGeom>
          <a:solidFill>
            <a:srgbClr val="FFA3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10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066" name="rect"/>
          <p:cNvSpPr/>
          <p:nvPr/>
        </p:nvSpPr>
        <p:spPr>
          <a:xfrm>
            <a:off x="5398338" y="1082980"/>
            <a:ext cx="6793675" cy="3282124"/>
          </a:xfrm>
          <a:prstGeom prst="rect">
            <a:avLst/>
          </a:prstGeom>
          <a:solidFill>
            <a:srgbClr val="0066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68" name="picture 10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99194" y="2862237"/>
            <a:ext cx="6794304" cy="2727001"/>
          </a:xfrm>
          <a:prstGeom prst="rect">
            <a:avLst/>
          </a:prstGeom>
        </p:spPr>
      </p:pic>
      <p:pic>
        <p:nvPicPr>
          <p:cNvPr id="1070" name="picture 10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1551" y="3372967"/>
            <a:ext cx="4969597" cy="2861610"/>
          </a:xfrm>
          <a:prstGeom prst="rect">
            <a:avLst/>
          </a:prstGeom>
        </p:spPr>
      </p:pic>
      <p:sp>
        <p:nvSpPr>
          <p:cNvPr id="1072" name="rect"/>
          <p:cNvSpPr/>
          <p:nvPr/>
        </p:nvSpPr>
        <p:spPr>
          <a:xfrm>
            <a:off x="0" y="6114694"/>
            <a:ext cx="12192000" cy="721994"/>
          </a:xfrm>
          <a:prstGeom prst="rect">
            <a:avLst/>
          </a:prstGeom>
          <a:solidFill>
            <a:srgbClr val="0066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4" name="textbox 1074"/>
          <p:cNvSpPr/>
          <p:nvPr/>
        </p:nvSpPr>
        <p:spPr>
          <a:xfrm>
            <a:off x="1074972" y="5857057"/>
            <a:ext cx="9486265" cy="774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61"/>
              </a:lnSpc>
              <a:tabLst/>
            </a:pPr>
            <a:endParaRPr lang="Arial" altLang="Arial" sz="100" dirty="0"/>
          </a:p>
          <a:p>
            <a:pPr marL="234950" algn="l" rtl="0" eaLnBrk="0">
              <a:lnSpc>
                <a:spcPct val="91000"/>
              </a:lnSpc>
              <a:tabLst/>
            </a:pPr>
            <a:r>
              <a:rPr sz="1200" kern="0" spc="0" dirty="0">
                <a:solidFill>
                  <a:srgbClr val="006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手机二维码扫描</a:t>
            </a:r>
            <a:endParaRPr lang="Microsoft YaHei" altLang="Microsoft YaHei" sz="1200" dirty="0"/>
          </a:p>
          <a:p>
            <a:pPr algn="l" rtl="0" eaLnBrk="0">
              <a:lnSpc>
                <a:spcPct val="15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400" dirty="0"/>
          </a:p>
          <a:p>
            <a:pPr marL="12700" algn="l" rtl="0" eaLnBrk="0">
              <a:lnSpc>
                <a:spcPts val="2180"/>
              </a:lnSpc>
              <a:spcBef>
                <a:spcPts val="1"/>
              </a:spcBef>
              <a:tabLst/>
            </a:pP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</a:t>
            </a:r>
            <a:r>
              <a:rPr sz="1800" b="1" kern="0" spc="-20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产</a:t>
            </a:r>
            <a:r>
              <a:rPr sz="1800" b="1" kern="0" spc="-20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标</a:t>
            </a:r>
            <a:r>
              <a:rPr sz="1800" b="1" kern="0" spc="-2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准</a:t>
            </a:r>
            <a:r>
              <a:rPr sz="1800" b="1" kern="0" spc="-1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化          </a:t>
            </a:r>
            <a:r>
              <a:rPr sz="2700" b="1" kern="0" spc="0" baseline="-2864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采</a:t>
            </a:r>
            <a:r>
              <a:rPr sz="1700" b="1" kern="0" spc="-1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b="1" kern="0" spc="0" baseline="-2864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集</a:t>
            </a: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b="1" kern="0" spc="0" baseline="-2864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</a:t>
            </a:r>
            <a:r>
              <a:rPr sz="1700" b="1" kern="0" spc="-1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b="1" kern="0" spc="0" baseline="-2864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</a:t>
            </a:r>
            <a:r>
              <a:rPr sz="1700" b="1" kern="0" spc="-1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b="1" kern="0" spc="0" baseline="-2864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化</a:t>
            </a: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</a:t>
            </a:r>
            <a:r>
              <a:rPr sz="1800" b="1" kern="0" spc="-1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息</a:t>
            </a:r>
            <a:r>
              <a:rPr sz="1800" b="1" kern="0" spc="-1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透</a:t>
            </a:r>
            <a:r>
              <a:rPr sz="1800" b="1" kern="0" spc="-10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</a:t>
            </a:r>
            <a:r>
              <a:rPr sz="1800" b="1" kern="0" spc="-20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化   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过</a:t>
            </a:r>
            <a:r>
              <a:rPr sz="1800" b="1" kern="0" spc="-1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程</a:t>
            </a:r>
            <a:r>
              <a:rPr sz="1800" b="1" kern="0" spc="-1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</a:t>
            </a:r>
            <a:r>
              <a:rPr sz="1800" b="1" kern="0" spc="-1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视</a:t>
            </a:r>
            <a:r>
              <a:rPr sz="1800" b="1" kern="0" spc="-20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化            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</a:t>
            </a:r>
            <a:r>
              <a:rPr sz="1800" b="1" kern="0" spc="-1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据</a:t>
            </a:r>
            <a:r>
              <a:rPr sz="1800" b="1" kern="0" spc="-1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权</a:t>
            </a:r>
            <a:r>
              <a:rPr sz="1800" b="1" kern="0" spc="-2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威</a:t>
            </a:r>
            <a:r>
              <a:rPr sz="1800" b="1" kern="0" spc="-1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化</a:t>
            </a:r>
            <a:endParaRPr lang="Microsoft YaHei" altLang="Microsoft YaHei" sz="1800" dirty="0"/>
          </a:p>
        </p:txBody>
      </p:sp>
      <p:sp>
        <p:nvSpPr>
          <p:cNvPr id="1076" name="textbox 1076"/>
          <p:cNvSpPr/>
          <p:nvPr/>
        </p:nvSpPr>
        <p:spPr>
          <a:xfrm>
            <a:off x="1779314" y="1273298"/>
            <a:ext cx="3644265" cy="10953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352"/>
              </a:lnSpc>
              <a:tabLst/>
            </a:pPr>
            <a:endParaRPr lang="Arial" altLang="Arial" sz="100" dirty="0"/>
          </a:p>
          <a:p>
            <a:pPr marL="15875" algn="l" rtl="0" eaLnBrk="0">
              <a:lnSpc>
                <a:spcPct val="84000"/>
              </a:lnSpc>
              <a:tabLst/>
            </a:pP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实现了</a:t>
            </a:r>
            <a:r>
              <a:rPr sz="1800" b="1" kern="0" spc="-5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“质量可监控，过</a:t>
            </a:r>
            <a:r>
              <a:rPr sz="1800" b="1" kern="0" spc="-6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程可追溯，</a:t>
            </a:r>
            <a:endParaRPr lang="Microsoft YaHei" altLang="Microsoft YaHei" sz="1800" dirty="0"/>
          </a:p>
          <a:p>
            <a:pPr marL="12700" algn="l" rtl="0" eaLnBrk="0">
              <a:lnSpc>
                <a:spcPts val="3219"/>
              </a:lnSpc>
              <a:tabLst/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政府可监管”</a:t>
            </a:r>
            <a:r>
              <a:rPr sz="1800" b="1" kern="0" spc="-4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，让群众放心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食用，</a:t>
            </a:r>
            <a:endParaRPr lang="Microsoft YaHei" altLang="Microsoft YaHei" sz="18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100" dirty="0"/>
          </a:p>
          <a:p>
            <a:pPr algn="l" rtl="0" eaLnBrk="0">
              <a:lnSpc>
                <a:spcPct val="7018"/>
              </a:lnSpc>
              <a:tabLst/>
            </a:pPr>
            <a:endParaRPr lang="Arial" altLang="Arial" sz="100" dirty="0"/>
          </a:p>
          <a:p>
            <a:pPr marL="13970" algn="l" rtl="0" eaLnBrk="0">
              <a:lnSpc>
                <a:spcPct val="91000"/>
              </a:lnSpc>
              <a:tabLst/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让政府宽心管理</a:t>
            </a:r>
            <a:endParaRPr lang="Microsoft YaHei" altLang="Microsoft YaHei" sz="1800" dirty="0"/>
          </a:p>
        </p:txBody>
      </p:sp>
      <p:sp>
        <p:nvSpPr>
          <p:cNvPr id="1078" name="textbox 1078"/>
          <p:cNvSpPr/>
          <p:nvPr/>
        </p:nvSpPr>
        <p:spPr>
          <a:xfrm>
            <a:off x="8942832" y="1330818"/>
            <a:ext cx="1262380" cy="13442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536"/>
              </a:lnSpc>
              <a:tabLst/>
            </a:pPr>
            <a:endParaRPr lang="Arial" altLang="Arial" sz="100" dirty="0"/>
          </a:p>
          <a:p>
            <a:pPr marL="22225" algn="l" rtl="0" eaLnBrk="0">
              <a:lnSpc>
                <a:spcPct val="88000"/>
              </a:lnSpc>
              <a:tabLst/>
            </a:pPr>
            <a:r>
              <a:rPr sz="1500" b="1" kern="0" spc="10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品牌产品介绍</a:t>
            </a:r>
            <a:endParaRPr lang="Microsoft YaHei" altLang="Microsoft YaHei" sz="1500" dirty="0"/>
          </a:p>
          <a:p>
            <a:pPr marL="12700" indent="635" algn="l" rtl="0" eaLnBrk="0">
              <a:lnSpc>
                <a:spcPct val="162000"/>
              </a:lnSpc>
              <a:spcBef>
                <a:spcPts val="51"/>
              </a:spcBef>
              <a:tabLst/>
            </a:pPr>
            <a:r>
              <a:rPr sz="1500" b="1" kern="0" spc="1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农事全程记录</a:t>
            </a:r>
            <a:r>
              <a:rPr sz="1500" b="1" kern="0" spc="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实时视频记录</a:t>
            </a:r>
            <a:r>
              <a:rPr sz="15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行业资质认证</a:t>
            </a:r>
            <a:endParaRPr lang="Microsoft YaHei" altLang="Microsoft YaHei" sz="1500" dirty="0"/>
          </a:p>
        </p:txBody>
      </p:sp>
      <p:sp>
        <p:nvSpPr>
          <p:cNvPr id="1080" name="textbox 1080"/>
          <p:cNvSpPr/>
          <p:nvPr/>
        </p:nvSpPr>
        <p:spPr>
          <a:xfrm>
            <a:off x="10600104" y="1332643"/>
            <a:ext cx="1262380" cy="1343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235"/>
              </a:lnSpc>
              <a:tabLst/>
            </a:pPr>
            <a:endParaRPr lang="Arial" altLang="Arial" sz="100" dirty="0"/>
          </a:p>
          <a:p>
            <a:pPr marL="13334" algn="l" rtl="0" eaLnBrk="0">
              <a:lnSpc>
                <a:spcPct val="87000"/>
              </a:lnSpc>
              <a:tabLst/>
            </a:pPr>
            <a:r>
              <a:rPr sz="1500" b="1" kern="0" spc="1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全程图片展示</a:t>
            </a:r>
            <a:endParaRPr lang="Microsoft YaHei" altLang="Microsoft YaHei" sz="1500" dirty="0"/>
          </a:p>
          <a:p>
            <a:pPr marL="12700" indent="1905" algn="l" rtl="0" eaLnBrk="0">
              <a:lnSpc>
                <a:spcPct val="162000"/>
              </a:lnSpc>
              <a:spcBef>
                <a:spcPts val="53"/>
              </a:spcBef>
              <a:tabLst/>
            </a:pPr>
            <a:r>
              <a:rPr sz="1500" b="1" kern="0" spc="1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主要环境数据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产品品质检测</a:t>
            </a:r>
            <a:r>
              <a:rPr sz="15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销售渠道信息</a:t>
            </a:r>
            <a:endParaRPr lang="Microsoft YaHei" altLang="Microsoft YaHei" sz="1500" dirty="0"/>
          </a:p>
        </p:txBody>
      </p:sp>
      <p:sp>
        <p:nvSpPr>
          <p:cNvPr id="1082" name="textbox 1082"/>
          <p:cNvSpPr/>
          <p:nvPr/>
        </p:nvSpPr>
        <p:spPr>
          <a:xfrm>
            <a:off x="389103" y="395334"/>
            <a:ext cx="4419600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8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6. 5G+智慧农业—数据管</a:t>
            </a:r>
            <a:r>
              <a:rPr sz="2400" b="1" kern="0" spc="-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理平台</a:t>
            </a:r>
            <a:endParaRPr lang="Microsoft YaHei" altLang="Microsoft YaHei" sz="2400" dirty="0"/>
          </a:p>
        </p:txBody>
      </p:sp>
      <p:pic>
        <p:nvPicPr>
          <p:cNvPr id="1084" name="picture 10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39165" y="1337361"/>
            <a:ext cx="1086149" cy="947473"/>
          </a:xfrm>
          <a:prstGeom prst="rect">
            <a:avLst/>
          </a:prstGeom>
        </p:spPr>
      </p:pic>
      <p:pic>
        <p:nvPicPr>
          <p:cNvPr id="1086" name="picture 10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  <p:sp>
        <p:nvSpPr>
          <p:cNvPr id="1088" name="textbox 1088"/>
          <p:cNvSpPr/>
          <p:nvPr/>
        </p:nvSpPr>
        <p:spPr>
          <a:xfrm>
            <a:off x="5457835" y="1318449"/>
            <a:ext cx="2320289" cy="2755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40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质量安全溯源管理系统</a:t>
            </a:r>
            <a:endParaRPr lang="Microsoft YaHei" altLang="Microsoft YaHei" sz="1800" dirty="0"/>
          </a:p>
        </p:txBody>
      </p:sp>
      <p:sp>
        <p:nvSpPr>
          <p:cNvPr id="1090" name="textbox 1090"/>
          <p:cNvSpPr/>
          <p:nvPr/>
        </p:nvSpPr>
        <p:spPr>
          <a:xfrm>
            <a:off x="10372878" y="1334264"/>
            <a:ext cx="142875" cy="1333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ts val="1530"/>
              </a:lnSpc>
              <a:tabLst/>
            </a:pPr>
            <a:r>
              <a:rPr sz="1000" b="1" kern="0" spc="-10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丨</a:t>
            </a:r>
            <a:endParaRPr lang="Microsoft YaHei" altLang="Microsoft YaHei" sz="1000" dirty="0"/>
          </a:p>
          <a:p>
            <a:pPr marL="12700" algn="l" rtl="0" eaLnBrk="0">
              <a:lnSpc>
                <a:spcPct val="243000"/>
              </a:lnSpc>
              <a:spcBef>
                <a:spcPts val="22"/>
              </a:spcBef>
              <a:tabLst/>
            </a:pPr>
            <a:r>
              <a:rPr sz="1000" b="1" kern="0" spc="-10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丨</a:t>
            </a:r>
            <a:r>
              <a:rPr sz="10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丨</a:t>
            </a:r>
            <a:r>
              <a:rPr sz="10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" b="1" kern="0" spc="-10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丨</a:t>
            </a:r>
            <a:endParaRPr lang="Microsoft YaHei" altLang="Microsoft YaHei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10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6264" y="6551612"/>
            <a:ext cx="11039473" cy="88896"/>
          </a:xfrm>
          <a:prstGeom prst="rect">
            <a:avLst/>
          </a:prstGeom>
        </p:spPr>
      </p:pic>
      <p:grpSp>
        <p:nvGrpSpPr>
          <p:cNvPr id="60" name="group 60"/>
          <p:cNvGrpSpPr/>
          <p:nvPr/>
        </p:nvGrpSpPr>
        <p:grpSpPr>
          <a:xfrm rot="21600000">
            <a:off x="4762500" y="1185329"/>
            <a:ext cx="6161085" cy="5620283"/>
            <a:chOff x="0" y="0"/>
            <a:chExt cx="6161085" cy="5620283"/>
          </a:xfrm>
        </p:grpSpPr>
        <p:pic>
          <p:nvPicPr>
            <p:cNvPr id="1094" name="picture 10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6161085" cy="5620283"/>
            </a:xfrm>
            <a:prstGeom prst="rect">
              <a:avLst/>
            </a:prstGeom>
          </p:spPr>
        </p:pic>
        <p:sp>
          <p:nvSpPr>
            <p:cNvPr id="1096" name="textbox 1096"/>
            <p:cNvSpPr/>
            <p:nvPr/>
          </p:nvSpPr>
          <p:spPr>
            <a:xfrm>
              <a:off x="-12700" y="-12700"/>
              <a:ext cx="6186804" cy="56730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6168"/>
                </a:lnSpc>
                <a:tabLst/>
              </a:pPr>
              <a:endParaRPr lang="Arial" altLang="Arial" sz="100" dirty="0"/>
            </a:p>
            <a:p>
              <a:pPr marL="563244" algn="l" rtl="0" eaLnBrk="0">
                <a:lnSpc>
                  <a:spcPct val="92000"/>
                </a:lnSpc>
                <a:tabLst/>
              </a:pPr>
              <a:r>
                <a:rPr sz="2100" b="1" kern="0" spc="0" dirty="0">
                  <a:solidFill>
                    <a:srgbClr val="4F81B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赋  能  </a:t>
              </a:r>
              <a:r>
                <a:rPr sz="2100" b="1" kern="0" spc="0" dirty="0">
                  <a:solidFill>
                    <a:srgbClr val="FF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未</a:t>
              </a:r>
              <a:r>
                <a:rPr sz="2100" b="1" kern="0" spc="70" dirty="0">
                  <a:solidFill>
                    <a:srgbClr val="FF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</a:t>
              </a:r>
              <a:r>
                <a:rPr sz="2100" b="1" kern="0" spc="0" dirty="0">
                  <a:solidFill>
                    <a:srgbClr val="FF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来</a:t>
              </a:r>
              <a:endParaRPr lang="Microsoft YaHei" altLang="Microsoft YaHei" sz="2100" dirty="0"/>
            </a:p>
          </p:txBody>
        </p:sp>
      </p:grpSp>
      <p:sp>
        <p:nvSpPr>
          <p:cNvPr id="1098" name="textbox 1098"/>
          <p:cNvSpPr/>
          <p:nvPr/>
        </p:nvSpPr>
        <p:spPr>
          <a:xfrm>
            <a:off x="721940" y="1876075"/>
            <a:ext cx="3706495" cy="12128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47719"/>
              </a:lnSpc>
              <a:tabLst/>
            </a:pPr>
            <a:endParaRPr lang="Arial" altLang="Arial" sz="100" dirty="0"/>
          </a:p>
          <a:p>
            <a:pPr marL="12700" indent="49530" algn="l" rtl="0" eaLnBrk="0">
              <a:lnSpc>
                <a:spcPct val="103000"/>
              </a:lnSpc>
              <a:tabLst/>
            </a:pPr>
            <a:r>
              <a:rPr sz="1900" b="1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每年中央一号文件都强调要加快</a:t>
            </a:r>
            <a:r>
              <a:rPr sz="19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突破农业核心技术</a:t>
            </a:r>
            <a:r>
              <a:rPr sz="1900" b="1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900" b="1" kern="0" spc="-4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培育一批农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业战略科技创新力量</a:t>
            </a:r>
            <a:r>
              <a:rPr sz="1900" b="1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900" b="1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推动</a:t>
            </a:r>
            <a:r>
              <a:rPr sz="1900" b="1" kern="0" spc="13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智慧</a:t>
            </a:r>
            <a:r>
              <a:rPr sz="19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2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农业</a:t>
            </a:r>
            <a:r>
              <a:rPr sz="1900" b="1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自主创新。</a:t>
            </a:r>
            <a:endParaRPr lang="Microsoft YaHei" altLang="Microsoft YaHei" sz="1900" dirty="0"/>
          </a:p>
        </p:txBody>
      </p:sp>
      <p:pic>
        <p:nvPicPr>
          <p:cNvPr id="1100" name="picture 1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679450"/>
            <a:ext cx="12192000" cy="103184"/>
          </a:xfrm>
          <a:prstGeom prst="rect">
            <a:avLst/>
          </a:prstGeom>
        </p:spPr>
      </p:pic>
      <p:sp>
        <p:nvSpPr>
          <p:cNvPr id="1102" name="textbox 1102"/>
          <p:cNvSpPr/>
          <p:nvPr/>
        </p:nvSpPr>
        <p:spPr>
          <a:xfrm>
            <a:off x="370045" y="324119"/>
            <a:ext cx="3472179" cy="328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10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100" b="1" kern="0" spc="7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7. 5G+智慧农业—</a:t>
            </a:r>
            <a:r>
              <a:rPr sz="2100" b="1" kern="0" spc="6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市场分析</a:t>
            </a:r>
            <a:endParaRPr lang="Microsoft YaHei" altLang="Microsoft YaHei" sz="2100" dirty="0"/>
          </a:p>
        </p:txBody>
      </p:sp>
      <p:pic>
        <p:nvPicPr>
          <p:cNvPr id="1104" name="picture 1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252622" y="136970"/>
            <a:ext cx="702520" cy="510527"/>
          </a:xfrm>
          <a:prstGeom prst="rect">
            <a:avLst/>
          </a:prstGeom>
        </p:spPr>
      </p:pic>
      <p:pic>
        <p:nvPicPr>
          <p:cNvPr id="1106" name="picture 11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701" y="12700"/>
            <a:ext cx="228599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picture 1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87811" y="1130295"/>
            <a:ext cx="6904187" cy="4525433"/>
          </a:xfrm>
          <a:prstGeom prst="rect">
            <a:avLst/>
          </a:prstGeom>
        </p:spPr>
      </p:pic>
      <p:sp>
        <p:nvSpPr>
          <p:cNvPr id="1110" name="textbox 1110"/>
          <p:cNvSpPr/>
          <p:nvPr/>
        </p:nvSpPr>
        <p:spPr>
          <a:xfrm>
            <a:off x="720174" y="1680836"/>
            <a:ext cx="3714115" cy="3347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9000"/>
              </a:lnSpc>
              <a:tabLst/>
            </a:pPr>
            <a:endParaRPr lang="Arial" altLang="Arial" sz="100" dirty="0"/>
          </a:p>
          <a:p>
            <a:pPr marL="12700" indent="75564" algn="l" rtl="0" eaLnBrk="0">
              <a:lnSpc>
                <a:spcPct val="104000"/>
              </a:lnSpc>
              <a:tabLst/>
            </a:pP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目前提倡的现代农业精</a:t>
            </a:r>
            <a:r>
              <a:rPr sz="1900" b="1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细化生产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与物联网技术结合有着巨大的市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场需要空间</a:t>
            </a:r>
            <a:r>
              <a:rPr sz="1900" b="1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900" b="1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以感知</a:t>
            </a:r>
            <a:r>
              <a:rPr sz="1900" b="1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为前提，</a:t>
            </a:r>
            <a:r>
              <a:rPr sz="1900" b="1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与人、</a:t>
            </a:r>
            <a:r>
              <a:rPr sz="1900" b="1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人与物、</a:t>
            </a:r>
            <a:r>
              <a:rPr sz="1900" b="1" kern="0" spc="-4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物与物全面互联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的网络平台构筑成功</a:t>
            </a:r>
            <a:r>
              <a:rPr sz="1900" b="1" kern="0" spc="-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900" b="1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现代农业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悄然步入物联网时代</a:t>
            </a:r>
            <a:r>
              <a:rPr sz="1900" b="1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900" b="1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智慧农业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大局已定</a:t>
            </a:r>
            <a:r>
              <a:rPr sz="1900" b="1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900" b="1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中国智慧农</a:t>
            </a:r>
            <a:r>
              <a:rPr sz="1900" b="1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业市场由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2015 年 的 137 亿 美 元 增 长 至</a:t>
            </a:r>
            <a:r>
              <a:rPr sz="1900" b="1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2020年的268亿美</a:t>
            </a:r>
            <a:r>
              <a:rPr sz="19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</a:t>
            </a:r>
            <a:r>
              <a:rPr sz="1900" b="1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900" b="1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年复合增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长率达14.3%</a:t>
            </a:r>
            <a:r>
              <a:rPr sz="1900" b="1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900" b="1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有着广阔</a:t>
            </a:r>
            <a:r>
              <a:rPr sz="1900" b="1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的市场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前景。</a:t>
            </a:r>
            <a:endParaRPr lang="Microsoft YaHei" altLang="Microsoft YaHei" sz="1900" dirty="0"/>
          </a:p>
        </p:txBody>
      </p:sp>
      <p:sp>
        <p:nvSpPr>
          <p:cNvPr id="1112" name="rect"/>
          <p:cNvSpPr/>
          <p:nvPr/>
        </p:nvSpPr>
        <p:spPr>
          <a:xfrm>
            <a:off x="4762500" y="6386512"/>
            <a:ext cx="2667000" cy="419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14" name="textbox 1114"/>
          <p:cNvSpPr/>
          <p:nvPr/>
        </p:nvSpPr>
        <p:spPr>
          <a:xfrm>
            <a:off x="563564" y="6452472"/>
            <a:ext cx="11064875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862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9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7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endParaRPr lang="Microsoft YaHei" altLang="Microsoft YaHei" sz="2100" dirty="0"/>
          </a:p>
        </p:txBody>
      </p:sp>
      <p:pic>
        <p:nvPicPr>
          <p:cNvPr id="1116" name="picture 1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679450"/>
            <a:ext cx="12192000" cy="103184"/>
          </a:xfrm>
          <a:prstGeom prst="rect">
            <a:avLst/>
          </a:prstGeom>
        </p:spPr>
      </p:pic>
      <p:sp>
        <p:nvSpPr>
          <p:cNvPr id="1118" name="textbox 1118"/>
          <p:cNvSpPr/>
          <p:nvPr/>
        </p:nvSpPr>
        <p:spPr>
          <a:xfrm>
            <a:off x="370045" y="324119"/>
            <a:ext cx="3472179" cy="328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10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100" b="1" kern="0" spc="7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7. 5G+智慧农业—</a:t>
            </a:r>
            <a:r>
              <a:rPr sz="2100" b="1" kern="0" spc="6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市场分析</a:t>
            </a:r>
            <a:endParaRPr lang="Microsoft YaHei" altLang="Microsoft YaHei" sz="2100" dirty="0"/>
          </a:p>
        </p:txBody>
      </p:sp>
      <p:pic>
        <p:nvPicPr>
          <p:cNvPr id="1120" name="picture 1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2622" y="136970"/>
            <a:ext cx="702520" cy="510527"/>
          </a:xfrm>
          <a:prstGeom prst="rect">
            <a:avLst/>
          </a:prstGeom>
        </p:spPr>
      </p:pic>
      <p:pic>
        <p:nvPicPr>
          <p:cNvPr id="1122" name="picture 1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701" y="12700"/>
            <a:ext cx="228599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" name="picture 1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78952" y="2154763"/>
            <a:ext cx="6215221" cy="3687232"/>
          </a:xfrm>
          <a:prstGeom prst="rect">
            <a:avLst/>
          </a:prstGeom>
        </p:spPr>
      </p:pic>
      <p:sp>
        <p:nvSpPr>
          <p:cNvPr id="1126" name="textbox 1126"/>
          <p:cNvSpPr/>
          <p:nvPr/>
        </p:nvSpPr>
        <p:spPr>
          <a:xfrm>
            <a:off x="721940" y="2001057"/>
            <a:ext cx="3707129" cy="9137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730"/>
              </a:lnSpc>
              <a:tabLst/>
            </a:pPr>
            <a:endParaRPr lang="Arial" altLang="Arial" sz="100" dirty="0"/>
          </a:p>
          <a:p>
            <a:pPr marL="12700" indent="52705" algn="l" rtl="0" eaLnBrk="0">
              <a:lnSpc>
                <a:spcPct val="102000"/>
              </a:lnSpc>
              <a:tabLst/>
            </a:pP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而其中数据平台、</a:t>
            </a:r>
            <a:r>
              <a:rPr sz="1900" b="1" kern="0" spc="-4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无人机植保</a:t>
            </a:r>
            <a:r>
              <a:rPr sz="1900" b="1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农机自动驾驶以及精细化养殖</a:t>
            </a:r>
            <a:r>
              <a:rPr sz="1900" b="1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占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比较大。</a:t>
            </a:r>
            <a:endParaRPr lang="Microsoft YaHei" altLang="Microsoft YaHei" sz="1900" dirty="0"/>
          </a:p>
        </p:txBody>
      </p:sp>
      <p:sp>
        <p:nvSpPr>
          <p:cNvPr id="1128" name="rect"/>
          <p:cNvSpPr/>
          <p:nvPr/>
        </p:nvSpPr>
        <p:spPr>
          <a:xfrm>
            <a:off x="4762500" y="6386512"/>
            <a:ext cx="2667000" cy="419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30" name="textbox 1130"/>
          <p:cNvSpPr/>
          <p:nvPr/>
        </p:nvSpPr>
        <p:spPr>
          <a:xfrm>
            <a:off x="563564" y="6452472"/>
            <a:ext cx="11064875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862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9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7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endParaRPr lang="Microsoft YaHei" altLang="Microsoft YaHei" sz="2100" dirty="0"/>
          </a:p>
        </p:txBody>
      </p:sp>
      <p:pic>
        <p:nvPicPr>
          <p:cNvPr id="1132" name="picture 1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679450"/>
            <a:ext cx="12192000" cy="103184"/>
          </a:xfrm>
          <a:prstGeom prst="rect">
            <a:avLst/>
          </a:prstGeom>
        </p:spPr>
      </p:pic>
      <p:sp>
        <p:nvSpPr>
          <p:cNvPr id="1134" name="textbox 1134"/>
          <p:cNvSpPr/>
          <p:nvPr/>
        </p:nvSpPr>
        <p:spPr>
          <a:xfrm>
            <a:off x="370045" y="324119"/>
            <a:ext cx="3472179" cy="328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10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100" b="1" kern="0" spc="7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7. 5G+智慧农业—</a:t>
            </a:r>
            <a:r>
              <a:rPr sz="2100" b="1" kern="0" spc="6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市场分析</a:t>
            </a:r>
            <a:endParaRPr lang="Microsoft YaHei" altLang="Microsoft YaHei" sz="2100" dirty="0"/>
          </a:p>
        </p:txBody>
      </p:sp>
      <p:pic>
        <p:nvPicPr>
          <p:cNvPr id="1136" name="picture 1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2622" y="136970"/>
            <a:ext cx="702520" cy="510527"/>
          </a:xfrm>
          <a:prstGeom prst="rect">
            <a:avLst/>
          </a:prstGeom>
        </p:spPr>
      </p:pic>
      <p:pic>
        <p:nvPicPr>
          <p:cNvPr id="1138" name="picture 1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701" y="12700"/>
            <a:ext cx="228599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textbox 1140"/>
          <p:cNvSpPr/>
          <p:nvPr/>
        </p:nvSpPr>
        <p:spPr>
          <a:xfrm>
            <a:off x="721545" y="1184274"/>
            <a:ext cx="10386694" cy="6057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223"/>
              </a:lnSpc>
              <a:tabLst/>
            </a:pPr>
            <a:endParaRPr lang="Arial" altLang="Arial" sz="100" dirty="0"/>
          </a:p>
          <a:p>
            <a:pPr marL="12700" indent="476884" algn="l" rtl="0" eaLnBrk="0">
              <a:lnSpc>
                <a:spcPct val="100000"/>
              </a:lnSpc>
              <a:tabLst/>
            </a:pPr>
            <a:r>
              <a:rPr sz="1900" b="1" kern="0" spc="4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行业优势：  </a:t>
            </a:r>
            <a:r>
              <a:rPr sz="1900" b="1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公司拥有丰富的智慧</a:t>
            </a:r>
            <a:r>
              <a:rPr sz="1900" b="1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农业建设经验，  处于行业领先水平，占有苏南地区市场份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额的45%。累计销售收入3200万元，利税360万元，</a:t>
            </a:r>
            <a:r>
              <a:rPr sz="1900" b="1" kern="0" spc="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9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直接带动经济效益</a:t>
            </a:r>
            <a:r>
              <a:rPr sz="19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达到1.5亿以上。</a:t>
            </a:r>
            <a:endParaRPr lang="Microsoft YaHei" altLang="Microsoft YaHei" sz="1900" dirty="0"/>
          </a:p>
        </p:txBody>
      </p:sp>
      <p:sp>
        <p:nvSpPr>
          <p:cNvPr id="1142" name="rect"/>
          <p:cNvSpPr/>
          <p:nvPr/>
        </p:nvSpPr>
        <p:spPr>
          <a:xfrm>
            <a:off x="4762500" y="6386512"/>
            <a:ext cx="2667000" cy="419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4" name="textbox 1144"/>
          <p:cNvSpPr/>
          <p:nvPr/>
        </p:nvSpPr>
        <p:spPr>
          <a:xfrm>
            <a:off x="563564" y="6452472"/>
            <a:ext cx="11064875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862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9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7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endParaRPr lang="Microsoft YaHei" altLang="Microsoft YaHei" sz="2100" dirty="0"/>
          </a:p>
        </p:txBody>
      </p:sp>
      <p:pic>
        <p:nvPicPr>
          <p:cNvPr id="1146" name="picture 1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79450"/>
            <a:ext cx="12192000" cy="103184"/>
          </a:xfrm>
          <a:prstGeom prst="rect">
            <a:avLst/>
          </a:prstGeom>
        </p:spPr>
      </p:pic>
      <p:sp>
        <p:nvSpPr>
          <p:cNvPr id="1148" name="textbox 1148"/>
          <p:cNvSpPr/>
          <p:nvPr/>
        </p:nvSpPr>
        <p:spPr>
          <a:xfrm>
            <a:off x="368649" y="324677"/>
            <a:ext cx="3473450" cy="328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18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100" b="1" kern="0" spc="7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8. 5G+智慧农业—竞</a:t>
            </a:r>
            <a:r>
              <a:rPr sz="2100" b="1" kern="0" spc="6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争优势</a:t>
            </a:r>
            <a:endParaRPr lang="Microsoft YaHei" altLang="Microsoft YaHei" sz="2100" dirty="0"/>
          </a:p>
        </p:txBody>
      </p:sp>
      <p:pic>
        <p:nvPicPr>
          <p:cNvPr id="1150" name="picture 1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2622" y="136970"/>
            <a:ext cx="702520" cy="510527"/>
          </a:xfrm>
          <a:prstGeom prst="rect">
            <a:avLst/>
          </a:prstGeom>
        </p:spPr>
      </p:pic>
      <p:pic>
        <p:nvPicPr>
          <p:cNvPr id="1152" name="picture 1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701" y="12700"/>
            <a:ext cx="228599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picture 1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88825" cy="4148076"/>
          </a:xfrm>
          <a:prstGeom prst="rect">
            <a:avLst/>
          </a:prstGeom>
        </p:spPr>
      </p:pic>
      <p:sp>
        <p:nvSpPr>
          <p:cNvPr id="1156" name="rect"/>
          <p:cNvSpPr/>
          <p:nvPr/>
        </p:nvSpPr>
        <p:spPr>
          <a:xfrm>
            <a:off x="0" y="4261205"/>
            <a:ext cx="12188825" cy="2596794"/>
          </a:xfrm>
          <a:prstGeom prst="rect">
            <a:avLst/>
          </a:prstGeom>
          <a:solidFill>
            <a:srgbClr val="095F3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8" name="textbox 1158"/>
          <p:cNvSpPr/>
          <p:nvPr/>
        </p:nvSpPr>
        <p:spPr>
          <a:xfrm>
            <a:off x="-12700" y="5019010"/>
            <a:ext cx="12214225" cy="948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4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9000"/>
              </a:lnSpc>
              <a:tabLst>
                <a:tab pos="4549140" algn="l"/>
              </a:tabLst>
            </a:pPr>
            <a:r>
              <a:rPr sz="6800" kern="0" spc="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	</a:t>
            </a:r>
            <a:r>
              <a:rPr sz="6800" kern="0" spc="-61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谢</a:t>
            </a:r>
            <a:r>
              <a:rPr sz="6800" kern="0" spc="24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</a:t>
            </a:r>
            <a:r>
              <a:rPr sz="6800" kern="0" spc="-61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谢！</a:t>
            </a:r>
            <a:r>
              <a:rPr sz="6800" kern="0" spc="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                     </a:t>
            </a:r>
            <a:endParaRPr lang="STXihei" altLang="STXihei" sz="6800" dirty="0"/>
          </a:p>
        </p:txBody>
      </p:sp>
      <p:pic>
        <p:nvPicPr>
          <p:cNvPr id="1160" name="picture 1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148086"/>
            <a:ext cx="12188825" cy="113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4083" y="1177577"/>
            <a:ext cx="6086144" cy="435279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75768" y="1110100"/>
            <a:ext cx="5817729" cy="4464361"/>
          </a:xfrm>
          <a:prstGeom prst="rect">
            <a:avLst/>
          </a:prstGeom>
        </p:spPr>
      </p:pic>
      <p:sp>
        <p:nvSpPr>
          <p:cNvPr id="24" name="rect"/>
          <p:cNvSpPr/>
          <p:nvPr/>
        </p:nvSpPr>
        <p:spPr>
          <a:xfrm>
            <a:off x="4762500" y="6386512"/>
            <a:ext cx="2667000" cy="419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" name="textbox 26"/>
          <p:cNvSpPr/>
          <p:nvPr/>
        </p:nvSpPr>
        <p:spPr>
          <a:xfrm>
            <a:off x="563564" y="6452472"/>
            <a:ext cx="11064875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862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9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7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endParaRPr lang="Microsoft YaHei" altLang="Microsoft YaHei" sz="2100" dirty="0"/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679450"/>
            <a:ext cx="12192000" cy="103184"/>
          </a:xfrm>
          <a:prstGeom prst="rect">
            <a:avLst/>
          </a:prstGeom>
        </p:spPr>
      </p:pic>
      <p:sp>
        <p:nvSpPr>
          <p:cNvPr id="30" name="textbox 30"/>
          <p:cNvSpPr/>
          <p:nvPr/>
        </p:nvSpPr>
        <p:spPr>
          <a:xfrm>
            <a:off x="360090" y="324677"/>
            <a:ext cx="2900679" cy="3276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5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100" b="1" kern="0" spc="5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 5G+智慧农业—概述</a:t>
            </a:r>
            <a:endParaRPr lang="Microsoft YaHei" altLang="Microsoft YaHei" sz="2100" dirty="0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252622" y="136970"/>
            <a:ext cx="702520" cy="51052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701" y="12700"/>
            <a:ext cx="228599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4125672" y="1908944"/>
            <a:ext cx="3922558" cy="3949829"/>
            <a:chOff x="0" y="0"/>
            <a:chExt cx="3922558" cy="3949829"/>
          </a:xfrm>
        </p:grpSpPr>
        <p:sp>
          <p:nvSpPr>
            <p:cNvPr id="36" name="path"/>
            <p:cNvSpPr/>
            <p:nvPr/>
          </p:nvSpPr>
          <p:spPr>
            <a:xfrm>
              <a:off x="58446" y="0"/>
              <a:ext cx="2467673" cy="1685252"/>
            </a:xfrm>
            <a:custGeom>
              <a:avLst/>
              <a:gdLst/>
              <a:ahLst/>
              <a:cxnLst/>
              <a:rect l="0" t="0" r="0" b="0"/>
              <a:pathLst>
                <a:path w="3886" h="2653">
                  <a:moveTo>
                    <a:pt x="3874" y="789"/>
                  </a:moveTo>
                  <a:cubicBezTo>
                    <a:pt x="3865" y="679"/>
                    <a:pt x="3828" y="578"/>
                    <a:pt x="3777" y="484"/>
                  </a:cubicBezTo>
                  <a:cubicBezTo>
                    <a:pt x="3645" y="240"/>
                    <a:pt x="3444" y="88"/>
                    <a:pt x="3179" y="24"/>
                  </a:cubicBezTo>
                  <a:cubicBezTo>
                    <a:pt x="3131" y="15"/>
                    <a:pt x="3083" y="6"/>
                    <a:pt x="3032" y="6"/>
                  </a:cubicBezTo>
                  <a:cubicBezTo>
                    <a:pt x="2897" y="0"/>
                    <a:pt x="2762" y="9"/>
                    <a:pt x="2629" y="24"/>
                  </a:cubicBezTo>
                  <a:cubicBezTo>
                    <a:pt x="2494" y="42"/>
                    <a:pt x="2362" y="67"/>
                    <a:pt x="2230" y="100"/>
                  </a:cubicBezTo>
                  <a:cubicBezTo>
                    <a:pt x="2013" y="155"/>
                    <a:pt x="1809" y="234"/>
                    <a:pt x="1610" y="335"/>
                  </a:cubicBezTo>
                  <a:cubicBezTo>
                    <a:pt x="1412" y="435"/>
                    <a:pt x="1229" y="554"/>
                    <a:pt x="1057" y="694"/>
                  </a:cubicBezTo>
                  <a:cubicBezTo>
                    <a:pt x="862" y="856"/>
                    <a:pt x="685" y="1039"/>
                    <a:pt x="531" y="1243"/>
                  </a:cubicBezTo>
                  <a:cubicBezTo>
                    <a:pt x="390" y="1432"/>
                    <a:pt x="270" y="1636"/>
                    <a:pt x="174" y="1852"/>
                  </a:cubicBezTo>
                  <a:cubicBezTo>
                    <a:pt x="108" y="2004"/>
                    <a:pt x="54" y="2157"/>
                    <a:pt x="12" y="2315"/>
                  </a:cubicBezTo>
                  <a:cubicBezTo>
                    <a:pt x="5" y="2340"/>
                    <a:pt x="0" y="2364"/>
                    <a:pt x="0" y="2391"/>
                  </a:cubicBezTo>
                  <a:cubicBezTo>
                    <a:pt x="15" y="2376"/>
                    <a:pt x="30" y="2364"/>
                    <a:pt x="45" y="2352"/>
                  </a:cubicBezTo>
                  <a:cubicBezTo>
                    <a:pt x="123" y="2276"/>
                    <a:pt x="207" y="2212"/>
                    <a:pt x="303" y="2163"/>
                  </a:cubicBezTo>
                  <a:cubicBezTo>
                    <a:pt x="411" y="2108"/>
                    <a:pt x="525" y="2071"/>
                    <a:pt x="643" y="2053"/>
                  </a:cubicBezTo>
                  <a:cubicBezTo>
                    <a:pt x="727" y="2038"/>
                    <a:pt x="811" y="2038"/>
                    <a:pt x="892" y="2044"/>
                  </a:cubicBezTo>
                  <a:cubicBezTo>
                    <a:pt x="988" y="2053"/>
                    <a:pt x="1081" y="2078"/>
                    <a:pt x="1175" y="2111"/>
                  </a:cubicBezTo>
                  <a:cubicBezTo>
                    <a:pt x="1313" y="2166"/>
                    <a:pt x="1439" y="2245"/>
                    <a:pt x="1547" y="2352"/>
                  </a:cubicBezTo>
                  <a:cubicBezTo>
                    <a:pt x="1625" y="2428"/>
                    <a:pt x="1689" y="2519"/>
                    <a:pt x="1746" y="2614"/>
                  </a:cubicBezTo>
                  <a:cubicBezTo>
                    <a:pt x="1752" y="2626"/>
                    <a:pt x="1758" y="2638"/>
                    <a:pt x="1764" y="2647"/>
                  </a:cubicBezTo>
                  <a:cubicBezTo>
                    <a:pt x="1770" y="2653"/>
                    <a:pt x="1773" y="2653"/>
                    <a:pt x="1779" y="2647"/>
                  </a:cubicBezTo>
                  <a:cubicBezTo>
                    <a:pt x="1782" y="2641"/>
                    <a:pt x="1788" y="2635"/>
                    <a:pt x="1788" y="2626"/>
                  </a:cubicBezTo>
                  <a:cubicBezTo>
                    <a:pt x="1827" y="2525"/>
                    <a:pt x="1884" y="2434"/>
                    <a:pt x="1947" y="2346"/>
                  </a:cubicBezTo>
                  <a:cubicBezTo>
                    <a:pt x="2022" y="2239"/>
                    <a:pt x="2112" y="2151"/>
                    <a:pt x="2218" y="2071"/>
                  </a:cubicBezTo>
                  <a:cubicBezTo>
                    <a:pt x="2350" y="1971"/>
                    <a:pt x="2497" y="1901"/>
                    <a:pt x="2656" y="1858"/>
                  </a:cubicBezTo>
                  <a:cubicBezTo>
                    <a:pt x="2744" y="1834"/>
                    <a:pt x="2831" y="1819"/>
                    <a:pt x="2918" y="1819"/>
                  </a:cubicBezTo>
                  <a:cubicBezTo>
                    <a:pt x="2939" y="1819"/>
                    <a:pt x="2960" y="1816"/>
                    <a:pt x="2981" y="1816"/>
                  </a:cubicBezTo>
                  <a:cubicBezTo>
                    <a:pt x="3056" y="1816"/>
                    <a:pt x="3131" y="1806"/>
                    <a:pt x="3203" y="1788"/>
                  </a:cubicBezTo>
                  <a:cubicBezTo>
                    <a:pt x="3306" y="1764"/>
                    <a:pt x="3399" y="1721"/>
                    <a:pt x="3483" y="1663"/>
                  </a:cubicBezTo>
                  <a:cubicBezTo>
                    <a:pt x="3633" y="1560"/>
                    <a:pt x="3744" y="1426"/>
                    <a:pt x="3816" y="1255"/>
                  </a:cubicBezTo>
                  <a:cubicBezTo>
                    <a:pt x="3859" y="1151"/>
                    <a:pt x="3877" y="1042"/>
                    <a:pt x="3883" y="932"/>
                  </a:cubicBezTo>
                  <a:cubicBezTo>
                    <a:pt x="3886" y="883"/>
                    <a:pt x="3880" y="837"/>
                    <a:pt x="3874" y="789"/>
                  </a:cubicBezTo>
                </a:path>
              </a:pathLst>
            </a:custGeom>
            <a:solidFill>
              <a:srgbClr val="69A35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path"/>
            <p:cNvSpPr/>
            <p:nvPr/>
          </p:nvSpPr>
          <p:spPr>
            <a:xfrm>
              <a:off x="2253651" y="52727"/>
              <a:ext cx="1668907" cy="2501506"/>
            </a:xfrm>
            <a:custGeom>
              <a:avLst/>
              <a:gdLst/>
              <a:ahLst/>
              <a:cxnLst/>
              <a:rect l="0" t="0" r="0" b="0"/>
              <a:pathLst>
                <a:path w="2628" h="3939">
                  <a:moveTo>
                    <a:pt x="1844" y="3924"/>
                  </a:moveTo>
                  <a:cubicBezTo>
                    <a:pt x="1953" y="3915"/>
                    <a:pt x="2055" y="3881"/>
                    <a:pt x="2148" y="3826"/>
                  </a:cubicBezTo>
                  <a:cubicBezTo>
                    <a:pt x="2390" y="3695"/>
                    <a:pt x="2537" y="3491"/>
                    <a:pt x="2601" y="3223"/>
                  </a:cubicBezTo>
                  <a:cubicBezTo>
                    <a:pt x="2613" y="3175"/>
                    <a:pt x="2622" y="3123"/>
                    <a:pt x="2622" y="3074"/>
                  </a:cubicBezTo>
                  <a:cubicBezTo>
                    <a:pt x="2628" y="2937"/>
                    <a:pt x="2619" y="2800"/>
                    <a:pt x="2601" y="2663"/>
                  </a:cubicBezTo>
                  <a:cubicBezTo>
                    <a:pt x="2586" y="2526"/>
                    <a:pt x="2561" y="2392"/>
                    <a:pt x="2528" y="2258"/>
                  </a:cubicBezTo>
                  <a:cubicBezTo>
                    <a:pt x="2474" y="2042"/>
                    <a:pt x="2396" y="1832"/>
                    <a:pt x="2296" y="1631"/>
                  </a:cubicBezTo>
                  <a:cubicBezTo>
                    <a:pt x="2197" y="1433"/>
                    <a:pt x="2079" y="1248"/>
                    <a:pt x="1941" y="1074"/>
                  </a:cubicBezTo>
                  <a:cubicBezTo>
                    <a:pt x="1781" y="873"/>
                    <a:pt x="1600" y="694"/>
                    <a:pt x="1398" y="538"/>
                  </a:cubicBezTo>
                  <a:cubicBezTo>
                    <a:pt x="1208" y="395"/>
                    <a:pt x="1009" y="273"/>
                    <a:pt x="792" y="176"/>
                  </a:cubicBezTo>
                  <a:cubicBezTo>
                    <a:pt x="644" y="109"/>
                    <a:pt x="494" y="54"/>
                    <a:pt x="337" y="12"/>
                  </a:cubicBezTo>
                  <a:cubicBezTo>
                    <a:pt x="310" y="6"/>
                    <a:pt x="286" y="0"/>
                    <a:pt x="262" y="0"/>
                  </a:cubicBezTo>
                  <a:cubicBezTo>
                    <a:pt x="274" y="15"/>
                    <a:pt x="286" y="30"/>
                    <a:pt x="301" y="45"/>
                  </a:cubicBezTo>
                  <a:cubicBezTo>
                    <a:pt x="376" y="124"/>
                    <a:pt x="440" y="213"/>
                    <a:pt x="488" y="310"/>
                  </a:cubicBezTo>
                  <a:cubicBezTo>
                    <a:pt x="542" y="417"/>
                    <a:pt x="578" y="532"/>
                    <a:pt x="596" y="654"/>
                  </a:cubicBezTo>
                  <a:cubicBezTo>
                    <a:pt x="608" y="739"/>
                    <a:pt x="611" y="821"/>
                    <a:pt x="602" y="907"/>
                  </a:cubicBezTo>
                  <a:cubicBezTo>
                    <a:pt x="596" y="1004"/>
                    <a:pt x="572" y="1099"/>
                    <a:pt x="539" y="1190"/>
                  </a:cubicBezTo>
                  <a:cubicBezTo>
                    <a:pt x="485" y="1333"/>
                    <a:pt x="403" y="1458"/>
                    <a:pt x="301" y="1567"/>
                  </a:cubicBezTo>
                  <a:cubicBezTo>
                    <a:pt x="223" y="1650"/>
                    <a:pt x="135" y="1713"/>
                    <a:pt x="39" y="1768"/>
                  </a:cubicBezTo>
                  <a:cubicBezTo>
                    <a:pt x="30" y="1774"/>
                    <a:pt x="18" y="1780"/>
                    <a:pt x="6" y="1790"/>
                  </a:cubicBezTo>
                  <a:cubicBezTo>
                    <a:pt x="0" y="1793"/>
                    <a:pt x="3" y="1799"/>
                    <a:pt x="9" y="1802"/>
                  </a:cubicBezTo>
                  <a:cubicBezTo>
                    <a:pt x="15" y="1805"/>
                    <a:pt x="21" y="1811"/>
                    <a:pt x="27" y="1814"/>
                  </a:cubicBezTo>
                  <a:cubicBezTo>
                    <a:pt x="129" y="1854"/>
                    <a:pt x="220" y="1911"/>
                    <a:pt x="307" y="1972"/>
                  </a:cubicBezTo>
                  <a:cubicBezTo>
                    <a:pt x="409" y="2048"/>
                    <a:pt x="500" y="2143"/>
                    <a:pt x="575" y="2246"/>
                  </a:cubicBezTo>
                  <a:cubicBezTo>
                    <a:pt x="675" y="2380"/>
                    <a:pt x="744" y="2529"/>
                    <a:pt x="789" y="2694"/>
                  </a:cubicBezTo>
                  <a:cubicBezTo>
                    <a:pt x="810" y="2779"/>
                    <a:pt x="828" y="2867"/>
                    <a:pt x="828" y="2959"/>
                  </a:cubicBezTo>
                  <a:lnTo>
                    <a:pt x="828" y="3019"/>
                  </a:lnTo>
                  <a:cubicBezTo>
                    <a:pt x="831" y="3099"/>
                    <a:pt x="840" y="3172"/>
                    <a:pt x="858" y="3248"/>
                  </a:cubicBezTo>
                  <a:cubicBezTo>
                    <a:pt x="883" y="3348"/>
                    <a:pt x="922" y="3443"/>
                    <a:pt x="979" y="3528"/>
                  </a:cubicBezTo>
                  <a:cubicBezTo>
                    <a:pt x="1082" y="3680"/>
                    <a:pt x="1214" y="3796"/>
                    <a:pt x="1386" y="3866"/>
                  </a:cubicBezTo>
                  <a:cubicBezTo>
                    <a:pt x="1488" y="3908"/>
                    <a:pt x="1594" y="3930"/>
                    <a:pt x="1705" y="3936"/>
                  </a:cubicBezTo>
                  <a:cubicBezTo>
                    <a:pt x="1751" y="3939"/>
                    <a:pt x="1799" y="3930"/>
                    <a:pt x="1844" y="3924"/>
                  </a:cubicBezTo>
                </a:path>
              </a:pathLst>
            </a:custGeom>
            <a:solidFill>
              <a:srgbClr val="1F74A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path"/>
            <p:cNvSpPr/>
            <p:nvPr/>
          </p:nvSpPr>
          <p:spPr>
            <a:xfrm>
              <a:off x="1389842" y="2264577"/>
              <a:ext cx="2474264" cy="1685251"/>
            </a:xfrm>
            <a:custGeom>
              <a:avLst/>
              <a:gdLst/>
              <a:ahLst/>
              <a:cxnLst/>
              <a:rect l="0" t="0" r="0" b="0"/>
              <a:pathLst>
                <a:path w="3896" h="2653">
                  <a:moveTo>
                    <a:pt x="12" y="1864"/>
                  </a:moveTo>
                  <a:cubicBezTo>
                    <a:pt x="24" y="1974"/>
                    <a:pt x="57" y="2074"/>
                    <a:pt x="108" y="2169"/>
                  </a:cubicBezTo>
                  <a:cubicBezTo>
                    <a:pt x="240" y="2413"/>
                    <a:pt x="442" y="2565"/>
                    <a:pt x="707" y="2629"/>
                  </a:cubicBezTo>
                  <a:cubicBezTo>
                    <a:pt x="755" y="2638"/>
                    <a:pt x="803" y="2647"/>
                    <a:pt x="855" y="2650"/>
                  </a:cubicBezTo>
                  <a:cubicBezTo>
                    <a:pt x="990" y="2653"/>
                    <a:pt x="1126" y="2644"/>
                    <a:pt x="1261" y="2629"/>
                  </a:cubicBezTo>
                  <a:cubicBezTo>
                    <a:pt x="1397" y="2611"/>
                    <a:pt x="1529" y="2586"/>
                    <a:pt x="1659" y="2553"/>
                  </a:cubicBezTo>
                  <a:cubicBezTo>
                    <a:pt x="1875" y="2498"/>
                    <a:pt x="2083" y="2419"/>
                    <a:pt x="2282" y="2318"/>
                  </a:cubicBezTo>
                  <a:cubicBezTo>
                    <a:pt x="2478" y="2218"/>
                    <a:pt x="2661" y="2099"/>
                    <a:pt x="2833" y="1959"/>
                  </a:cubicBezTo>
                  <a:cubicBezTo>
                    <a:pt x="3032" y="1797"/>
                    <a:pt x="3206" y="1614"/>
                    <a:pt x="3360" y="1410"/>
                  </a:cubicBezTo>
                  <a:cubicBezTo>
                    <a:pt x="3505" y="1221"/>
                    <a:pt x="3625" y="1017"/>
                    <a:pt x="3721" y="801"/>
                  </a:cubicBezTo>
                  <a:cubicBezTo>
                    <a:pt x="3785" y="648"/>
                    <a:pt x="3842" y="496"/>
                    <a:pt x="3884" y="338"/>
                  </a:cubicBezTo>
                  <a:cubicBezTo>
                    <a:pt x="3890" y="313"/>
                    <a:pt x="3896" y="289"/>
                    <a:pt x="3896" y="262"/>
                  </a:cubicBezTo>
                  <a:cubicBezTo>
                    <a:pt x="3881" y="277"/>
                    <a:pt x="3863" y="289"/>
                    <a:pt x="3848" y="301"/>
                  </a:cubicBezTo>
                  <a:cubicBezTo>
                    <a:pt x="3773" y="377"/>
                    <a:pt x="3685" y="441"/>
                    <a:pt x="3589" y="490"/>
                  </a:cubicBezTo>
                  <a:cubicBezTo>
                    <a:pt x="3480" y="545"/>
                    <a:pt x="3369" y="581"/>
                    <a:pt x="3249" y="600"/>
                  </a:cubicBezTo>
                  <a:cubicBezTo>
                    <a:pt x="3164" y="615"/>
                    <a:pt x="3083" y="615"/>
                    <a:pt x="2999" y="609"/>
                  </a:cubicBezTo>
                  <a:cubicBezTo>
                    <a:pt x="2902" y="600"/>
                    <a:pt x="2809" y="575"/>
                    <a:pt x="2719" y="542"/>
                  </a:cubicBezTo>
                  <a:cubicBezTo>
                    <a:pt x="2577" y="487"/>
                    <a:pt x="2454" y="408"/>
                    <a:pt x="2345" y="301"/>
                  </a:cubicBezTo>
                  <a:cubicBezTo>
                    <a:pt x="2264" y="225"/>
                    <a:pt x="2201" y="134"/>
                    <a:pt x="2146" y="39"/>
                  </a:cubicBezTo>
                  <a:cubicBezTo>
                    <a:pt x="2140" y="27"/>
                    <a:pt x="2131" y="15"/>
                    <a:pt x="2125" y="6"/>
                  </a:cubicBezTo>
                  <a:cubicBezTo>
                    <a:pt x="2122" y="0"/>
                    <a:pt x="2116" y="0"/>
                    <a:pt x="2113" y="6"/>
                  </a:cubicBezTo>
                  <a:cubicBezTo>
                    <a:pt x="2110" y="12"/>
                    <a:pt x="2104" y="18"/>
                    <a:pt x="2101" y="27"/>
                  </a:cubicBezTo>
                  <a:cubicBezTo>
                    <a:pt x="2062" y="127"/>
                    <a:pt x="2005" y="219"/>
                    <a:pt x="1945" y="307"/>
                  </a:cubicBezTo>
                  <a:cubicBezTo>
                    <a:pt x="1869" y="414"/>
                    <a:pt x="1776" y="502"/>
                    <a:pt x="1674" y="581"/>
                  </a:cubicBezTo>
                  <a:cubicBezTo>
                    <a:pt x="1541" y="682"/>
                    <a:pt x="1391" y="752"/>
                    <a:pt x="1231" y="795"/>
                  </a:cubicBezTo>
                  <a:cubicBezTo>
                    <a:pt x="1147" y="819"/>
                    <a:pt x="1059" y="834"/>
                    <a:pt x="969" y="834"/>
                  </a:cubicBezTo>
                  <a:cubicBezTo>
                    <a:pt x="948" y="837"/>
                    <a:pt x="927" y="837"/>
                    <a:pt x="906" y="837"/>
                  </a:cubicBezTo>
                  <a:cubicBezTo>
                    <a:pt x="831" y="837"/>
                    <a:pt x="755" y="850"/>
                    <a:pt x="683" y="865"/>
                  </a:cubicBezTo>
                  <a:cubicBezTo>
                    <a:pt x="584" y="889"/>
                    <a:pt x="490" y="932"/>
                    <a:pt x="406" y="990"/>
                  </a:cubicBezTo>
                  <a:cubicBezTo>
                    <a:pt x="255" y="1093"/>
                    <a:pt x="141" y="1227"/>
                    <a:pt x="72" y="1398"/>
                  </a:cubicBezTo>
                  <a:cubicBezTo>
                    <a:pt x="30" y="1502"/>
                    <a:pt x="9" y="1611"/>
                    <a:pt x="2" y="1721"/>
                  </a:cubicBezTo>
                  <a:cubicBezTo>
                    <a:pt x="0" y="1770"/>
                    <a:pt x="9" y="1815"/>
                    <a:pt x="12" y="1864"/>
                  </a:cubicBezTo>
                </a:path>
              </a:pathLst>
            </a:custGeom>
            <a:solidFill>
              <a:srgbClr val="3498D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1395592"/>
              <a:ext cx="1662595" cy="2501506"/>
            </a:xfrm>
            <a:custGeom>
              <a:avLst/>
              <a:gdLst/>
              <a:ahLst/>
              <a:cxnLst/>
              <a:rect l="0" t="0" r="0" b="0"/>
              <a:pathLst>
                <a:path w="2618" h="3939">
                  <a:moveTo>
                    <a:pt x="778" y="15"/>
                  </a:moveTo>
                  <a:cubicBezTo>
                    <a:pt x="670" y="24"/>
                    <a:pt x="571" y="57"/>
                    <a:pt x="474" y="112"/>
                  </a:cubicBezTo>
                  <a:cubicBezTo>
                    <a:pt x="237" y="243"/>
                    <a:pt x="87" y="447"/>
                    <a:pt x="24" y="715"/>
                  </a:cubicBezTo>
                  <a:cubicBezTo>
                    <a:pt x="12" y="764"/>
                    <a:pt x="6" y="815"/>
                    <a:pt x="3" y="864"/>
                  </a:cubicBezTo>
                  <a:cubicBezTo>
                    <a:pt x="0" y="1001"/>
                    <a:pt x="9" y="1138"/>
                    <a:pt x="24" y="1275"/>
                  </a:cubicBezTo>
                  <a:cubicBezTo>
                    <a:pt x="39" y="1412"/>
                    <a:pt x="66" y="1546"/>
                    <a:pt x="99" y="1680"/>
                  </a:cubicBezTo>
                  <a:cubicBezTo>
                    <a:pt x="153" y="1896"/>
                    <a:pt x="231" y="2106"/>
                    <a:pt x="330" y="2307"/>
                  </a:cubicBezTo>
                  <a:cubicBezTo>
                    <a:pt x="429" y="2505"/>
                    <a:pt x="547" y="2691"/>
                    <a:pt x="685" y="2864"/>
                  </a:cubicBezTo>
                  <a:cubicBezTo>
                    <a:pt x="844" y="3065"/>
                    <a:pt x="1022" y="3245"/>
                    <a:pt x="1226" y="3400"/>
                  </a:cubicBezTo>
                  <a:cubicBezTo>
                    <a:pt x="1412" y="3543"/>
                    <a:pt x="1614" y="3665"/>
                    <a:pt x="1827" y="3762"/>
                  </a:cubicBezTo>
                  <a:cubicBezTo>
                    <a:pt x="1974" y="3829"/>
                    <a:pt x="2128" y="3884"/>
                    <a:pt x="2284" y="3927"/>
                  </a:cubicBezTo>
                  <a:cubicBezTo>
                    <a:pt x="2308" y="3933"/>
                    <a:pt x="2332" y="3939"/>
                    <a:pt x="2359" y="3939"/>
                  </a:cubicBezTo>
                  <a:cubicBezTo>
                    <a:pt x="2344" y="3924"/>
                    <a:pt x="2332" y="3908"/>
                    <a:pt x="2317" y="3893"/>
                  </a:cubicBezTo>
                  <a:cubicBezTo>
                    <a:pt x="2245" y="3814"/>
                    <a:pt x="2182" y="3726"/>
                    <a:pt x="2134" y="3628"/>
                  </a:cubicBezTo>
                  <a:cubicBezTo>
                    <a:pt x="2077" y="3522"/>
                    <a:pt x="2044" y="3406"/>
                    <a:pt x="2026" y="3284"/>
                  </a:cubicBezTo>
                  <a:cubicBezTo>
                    <a:pt x="2011" y="3199"/>
                    <a:pt x="2011" y="3117"/>
                    <a:pt x="2017" y="3032"/>
                  </a:cubicBezTo>
                  <a:cubicBezTo>
                    <a:pt x="2026" y="2934"/>
                    <a:pt x="2050" y="2840"/>
                    <a:pt x="2083" y="2749"/>
                  </a:cubicBezTo>
                  <a:cubicBezTo>
                    <a:pt x="2137" y="2605"/>
                    <a:pt x="2215" y="2481"/>
                    <a:pt x="2320" y="2371"/>
                  </a:cubicBezTo>
                  <a:cubicBezTo>
                    <a:pt x="2395" y="2289"/>
                    <a:pt x="2482" y="2225"/>
                    <a:pt x="2579" y="2170"/>
                  </a:cubicBezTo>
                  <a:cubicBezTo>
                    <a:pt x="2591" y="2164"/>
                    <a:pt x="2603" y="2158"/>
                    <a:pt x="2612" y="2149"/>
                  </a:cubicBezTo>
                  <a:cubicBezTo>
                    <a:pt x="2618" y="2146"/>
                    <a:pt x="2618" y="2140"/>
                    <a:pt x="2612" y="2137"/>
                  </a:cubicBezTo>
                  <a:cubicBezTo>
                    <a:pt x="2606" y="2134"/>
                    <a:pt x="2600" y="2127"/>
                    <a:pt x="2591" y="2124"/>
                  </a:cubicBezTo>
                  <a:cubicBezTo>
                    <a:pt x="2492" y="2088"/>
                    <a:pt x="2401" y="2030"/>
                    <a:pt x="2314" y="1966"/>
                  </a:cubicBezTo>
                  <a:cubicBezTo>
                    <a:pt x="2209" y="1890"/>
                    <a:pt x="2122" y="1796"/>
                    <a:pt x="2044" y="1692"/>
                  </a:cubicBezTo>
                  <a:cubicBezTo>
                    <a:pt x="1944" y="1558"/>
                    <a:pt x="1875" y="1409"/>
                    <a:pt x="1833" y="1245"/>
                  </a:cubicBezTo>
                  <a:cubicBezTo>
                    <a:pt x="1809" y="1159"/>
                    <a:pt x="1794" y="1071"/>
                    <a:pt x="1791" y="980"/>
                  </a:cubicBezTo>
                  <a:lnTo>
                    <a:pt x="1791" y="919"/>
                  </a:lnTo>
                  <a:cubicBezTo>
                    <a:pt x="1788" y="843"/>
                    <a:pt x="1779" y="767"/>
                    <a:pt x="1761" y="691"/>
                  </a:cubicBezTo>
                  <a:cubicBezTo>
                    <a:pt x="1737" y="590"/>
                    <a:pt x="1698" y="496"/>
                    <a:pt x="1641" y="410"/>
                  </a:cubicBezTo>
                  <a:cubicBezTo>
                    <a:pt x="1539" y="258"/>
                    <a:pt x="1406" y="143"/>
                    <a:pt x="1238" y="73"/>
                  </a:cubicBezTo>
                  <a:cubicBezTo>
                    <a:pt x="1136" y="30"/>
                    <a:pt x="1028" y="9"/>
                    <a:pt x="919" y="3"/>
                  </a:cubicBezTo>
                  <a:cubicBezTo>
                    <a:pt x="871" y="0"/>
                    <a:pt x="826" y="9"/>
                    <a:pt x="778" y="15"/>
                  </a:cubicBezTo>
                </a:path>
              </a:pathLst>
            </a:custGeom>
            <a:solidFill>
              <a:srgbClr val="1AA3A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44"/>
          <p:cNvSpPr/>
          <p:nvPr/>
        </p:nvSpPr>
        <p:spPr>
          <a:xfrm>
            <a:off x="4112972" y="1896244"/>
            <a:ext cx="3948429" cy="399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marL="553084" algn="l" rtl="0" eaLnBrk="0">
              <a:lnSpc>
                <a:spcPct val="91000"/>
              </a:lnSpc>
              <a:spcBef>
                <a:spcPts val="5"/>
              </a:spcBef>
              <a:tabLst/>
            </a:pP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政策鼓励</a:t>
            </a:r>
            <a:endParaRPr lang="Microsoft YaHei" altLang="Microsoft YaHei" sz="18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3060064" algn="l" rtl="0" eaLnBrk="0">
              <a:lnSpc>
                <a:spcPct val="86000"/>
              </a:lnSpc>
              <a:spcBef>
                <a:spcPts val="791"/>
              </a:spcBef>
              <a:tabLst/>
            </a:pPr>
            <a:r>
              <a:rPr sz="26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5G</a:t>
            </a:r>
            <a:endParaRPr lang="Microsoft YaHei" altLang="Microsoft YaHei" sz="26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marL="329565" algn="l" rtl="0" eaLnBrk="0">
              <a:lnSpc>
                <a:spcPct val="91000"/>
              </a:lnSpc>
              <a:spcBef>
                <a:spcPts val="546"/>
              </a:spcBef>
              <a:tabLst/>
            </a:pP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技术支持</a:t>
            </a:r>
            <a:endParaRPr lang="Microsoft YaHei" altLang="Microsoft YaHei" sz="1800" dirty="0"/>
          </a:p>
          <a:p>
            <a:pPr algn="l" rtl="0" eaLnBrk="0">
              <a:lnSpc>
                <a:spcPct val="12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300" dirty="0"/>
          </a:p>
          <a:p>
            <a:pPr marL="2044064" algn="l" rtl="0" eaLnBrk="0">
              <a:lnSpc>
                <a:spcPct val="96000"/>
              </a:lnSpc>
              <a:tabLst/>
            </a:pPr>
            <a:r>
              <a:rPr sz="1500" b="1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江苏特色</a:t>
            </a:r>
            <a:endParaRPr lang="Microsoft YaHei" altLang="Microsoft YaHei" sz="1500" dirty="0"/>
          </a:p>
        </p:txBody>
      </p:sp>
      <p:sp>
        <p:nvSpPr>
          <p:cNvPr id="46" name="textbox 46"/>
          <p:cNvSpPr/>
          <p:nvPr/>
        </p:nvSpPr>
        <p:spPr>
          <a:xfrm>
            <a:off x="8212279" y="4552252"/>
            <a:ext cx="3009264" cy="1104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69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6000"/>
              </a:lnSpc>
              <a:tabLst>
                <a:tab pos="2977514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形成具有江苏特色的智慧农业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发展体系，为江苏率先基本实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现农业农村现代化提供科技支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u="sng" kern="0" spc="-4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1AA3AA"/>
                  </a:solidFill>
                </a:uFill>
                <a:latin typeface="Microsoft YaHei"/>
                <a:ea typeface="Microsoft YaHei"/>
                <a:cs typeface="Microsoft YaHei"/>
              </a:rPr>
              <a:t>撑。</a:t>
            </a:r>
            <a:r>
              <a:rPr sz="12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1AA3AA"/>
                  </a:solidFill>
                </a:uFill>
                <a:latin typeface="Microsoft YaHei"/>
                <a:ea typeface="Microsoft YaHei"/>
                <a:cs typeface="Microsoft YaHei"/>
              </a:rPr>
              <a:t>	</a:t>
            </a:r>
            <a:endParaRPr lang="Microsoft YaHei" altLang="Microsoft YaHei" sz="1200" dirty="0"/>
          </a:p>
        </p:txBody>
      </p:sp>
      <p:sp>
        <p:nvSpPr>
          <p:cNvPr id="48" name="rect"/>
          <p:cNvSpPr/>
          <p:nvPr/>
        </p:nvSpPr>
        <p:spPr>
          <a:xfrm>
            <a:off x="4762500" y="6386512"/>
            <a:ext cx="2667000" cy="419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" name="textbox 50"/>
          <p:cNvSpPr/>
          <p:nvPr/>
        </p:nvSpPr>
        <p:spPr>
          <a:xfrm>
            <a:off x="563564" y="6452472"/>
            <a:ext cx="11064875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862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9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7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endParaRPr lang="Microsoft YaHei" altLang="Microsoft YaHei" sz="2100" dirty="0"/>
          </a:p>
        </p:txBody>
      </p:sp>
      <p:sp>
        <p:nvSpPr>
          <p:cNvPr id="52" name="textbox 52"/>
          <p:cNvSpPr/>
          <p:nvPr/>
        </p:nvSpPr>
        <p:spPr>
          <a:xfrm>
            <a:off x="1461505" y="4877051"/>
            <a:ext cx="2771775" cy="8242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18"/>
              </a:lnSpc>
              <a:tabLst/>
            </a:pPr>
            <a:endParaRPr lang="Arial" altLang="Arial" sz="100" dirty="0"/>
          </a:p>
          <a:p>
            <a:pPr marL="12700" indent="6985" algn="l" rtl="0" eaLnBrk="0">
              <a:lnSpc>
                <a:spcPct val="97000"/>
              </a:lnSpc>
              <a:tabLst/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互联网技术、大数据技术    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“</a:t>
            </a:r>
            <a:r>
              <a:rPr sz="1800" kern="0" spc="-4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3S”技术、物联网技</a:t>
            </a: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术、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虚拟现实技术等</a:t>
            </a:r>
            <a:endParaRPr lang="Microsoft YaHei" altLang="Microsoft YaHei" sz="1800" dirty="0"/>
          </a:p>
        </p:txBody>
      </p:sp>
      <p:sp>
        <p:nvSpPr>
          <p:cNvPr id="54" name="textbox 54"/>
          <p:cNvSpPr/>
          <p:nvPr/>
        </p:nvSpPr>
        <p:spPr>
          <a:xfrm>
            <a:off x="1619658" y="1212419"/>
            <a:ext cx="2763520" cy="618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30"/>
              </a:lnSpc>
              <a:tabLst/>
            </a:pPr>
            <a:endParaRPr lang="Arial" altLang="Arial" sz="100" dirty="0"/>
          </a:p>
          <a:p>
            <a:pPr marL="12700" indent="16509" algn="l" rtl="0" eaLnBrk="0">
              <a:lnSpc>
                <a:spcPct val="108000"/>
              </a:lnSpc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中央办公厅国务院办公厅《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数字乡村发展战略纲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要》</a:t>
            </a:r>
            <a:endParaRPr lang="Microsoft YaHei" altLang="Microsoft YaHei" sz="1800" dirty="0"/>
          </a:p>
        </p:txBody>
      </p:sp>
      <p:sp>
        <p:nvSpPr>
          <p:cNvPr id="56" name="textbox 56"/>
          <p:cNvSpPr/>
          <p:nvPr/>
        </p:nvSpPr>
        <p:spPr>
          <a:xfrm>
            <a:off x="8083239" y="1417226"/>
            <a:ext cx="2832100" cy="5505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60"/>
              </a:lnSpc>
              <a:tabLst/>
            </a:pPr>
            <a:endParaRPr lang="Arial" altLang="Arial" sz="100" dirty="0"/>
          </a:p>
          <a:p>
            <a:pPr marL="12700" indent="9525" algn="l" rtl="0" eaLnBrk="0">
              <a:lnSpc>
                <a:spcPct val="96000"/>
              </a:lnSpc>
              <a:tabLst/>
            </a:pP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随着5g时代的到来，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智慧农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业创新迎来了新一轮的机遇</a:t>
            </a:r>
            <a:endParaRPr lang="Microsoft YaHei" altLang="Microsoft YaHei" sz="1800" dirty="0"/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79450"/>
            <a:ext cx="12192000" cy="103184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360090" y="324677"/>
            <a:ext cx="2900679" cy="3276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5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100" b="1" kern="0" spc="5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 5G+智慧农业—概述</a:t>
            </a:r>
            <a:endParaRPr lang="Microsoft YaHei" altLang="Microsoft YaHei" sz="2100" dirty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2622" y="136970"/>
            <a:ext cx="702520" cy="510527"/>
          </a:xfrm>
          <a:prstGeom prst="rect">
            <a:avLst/>
          </a:prstGeom>
        </p:spPr>
      </p:pic>
      <p:sp>
        <p:nvSpPr>
          <p:cNvPr id="64" name="path"/>
          <p:cNvSpPr/>
          <p:nvPr/>
        </p:nvSpPr>
        <p:spPr>
          <a:xfrm>
            <a:off x="4595828" y="3907061"/>
            <a:ext cx="485909" cy="487075"/>
          </a:xfrm>
          <a:custGeom>
            <a:avLst/>
            <a:gdLst/>
            <a:ahLst/>
            <a:cxnLst/>
            <a:rect l="0" t="0" r="0" b="0"/>
            <a:pathLst>
              <a:path w="765" h="767">
                <a:moveTo>
                  <a:pt x="645" y="325"/>
                </a:moveTo>
                <a:lnTo>
                  <a:pt x="611" y="359"/>
                </a:lnTo>
                <a:lnTo>
                  <a:pt x="611" y="359"/>
                </a:lnTo>
                <a:lnTo>
                  <a:pt x="610" y="360"/>
                </a:lnTo>
                <a:lnTo>
                  <a:pt x="610" y="360"/>
                </a:lnTo>
                <a:lnTo>
                  <a:pt x="609" y="361"/>
                </a:lnTo>
                <a:lnTo>
                  <a:pt x="609" y="361"/>
                </a:lnTo>
                <a:lnTo>
                  <a:pt x="608" y="361"/>
                </a:lnTo>
                <a:lnTo>
                  <a:pt x="608" y="361"/>
                </a:lnTo>
                <a:lnTo>
                  <a:pt x="607" y="362"/>
                </a:lnTo>
                <a:lnTo>
                  <a:pt x="606" y="362"/>
                </a:lnTo>
                <a:lnTo>
                  <a:pt x="606" y="362"/>
                </a:lnTo>
                <a:lnTo>
                  <a:pt x="605" y="362"/>
                </a:lnTo>
                <a:lnTo>
                  <a:pt x="605" y="362"/>
                </a:lnTo>
                <a:lnTo>
                  <a:pt x="604" y="362"/>
                </a:lnTo>
                <a:lnTo>
                  <a:pt x="604" y="362"/>
                </a:lnTo>
                <a:lnTo>
                  <a:pt x="603" y="363"/>
                </a:lnTo>
                <a:lnTo>
                  <a:pt x="603" y="363"/>
                </a:lnTo>
                <a:lnTo>
                  <a:pt x="602" y="363"/>
                </a:lnTo>
                <a:lnTo>
                  <a:pt x="601" y="362"/>
                </a:lnTo>
                <a:lnTo>
                  <a:pt x="601" y="362"/>
                </a:lnTo>
                <a:lnTo>
                  <a:pt x="600" y="362"/>
                </a:lnTo>
                <a:lnTo>
                  <a:pt x="600" y="362"/>
                </a:lnTo>
                <a:lnTo>
                  <a:pt x="599" y="362"/>
                </a:lnTo>
                <a:lnTo>
                  <a:pt x="599" y="362"/>
                </a:lnTo>
                <a:lnTo>
                  <a:pt x="598" y="362"/>
                </a:lnTo>
                <a:lnTo>
                  <a:pt x="597" y="361"/>
                </a:lnTo>
                <a:lnTo>
                  <a:pt x="597" y="361"/>
                </a:lnTo>
                <a:lnTo>
                  <a:pt x="596" y="361"/>
                </a:lnTo>
                <a:lnTo>
                  <a:pt x="596" y="361"/>
                </a:lnTo>
                <a:lnTo>
                  <a:pt x="596" y="360"/>
                </a:lnTo>
                <a:lnTo>
                  <a:pt x="595" y="360"/>
                </a:lnTo>
                <a:lnTo>
                  <a:pt x="595" y="359"/>
                </a:lnTo>
                <a:lnTo>
                  <a:pt x="594" y="359"/>
                </a:lnTo>
                <a:lnTo>
                  <a:pt x="552" y="317"/>
                </a:lnTo>
                <a:lnTo>
                  <a:pt x="518" y="403"/>
                </a:lnTo>
                <a:lnTo>
                  <a:pt x="520" y="395"/>
                </a:lnTo>
                <a:lnTo>
                  <a:pt x="514" y="389"/>
                </a:lnTo>
                <a:lnTo>
                  <a:pt x="507" y="383"/>
                </a:lnTo>
                <a:lnTo>
                  <a:pt x="500" y="377"/>
                </a:lnTo>
                <a:lnTo>
                  <a:pt x="493" y="371"/>
                </a:lnTo>
                <a:lnTo>
                  <a:pt x="487" y="366"/>
                </a:lnTo>
                <a:lnTo>
                  <a:pt x="480" y="361"/>
                </a:lnTo>
                <a:lnTo>
                  <a:pt x="473" y="357"/>
                </a:lnTo>
                <a:lnTo>
                  <a:pt x="466" y="352"/>
                </a:lnTo>
                <a:lnTo>
                  <a:pt x="460" y="348"/>
                </a:lnTo>
                <a:lnTo>
                  <a:pt x="453" y="344"/>
                </a:lnTo>
                <a:lnTo>
                  <a:pt x="446" y="341"/>
                </a:lnTo>
                <a:lnTo>
                  <a:pt x="440" y="338"/>
                </a:lnTo>
                <a:lnTo>
                  <a:pt x="433" y="335"/>
                </a:lnTo>
                <a:lnTo>
                  <a:pt x="426" y="332"/>
                </a:lnTo>
                <a:lnTo>
                  <a:pt x="419" y="329"/>
                </a:lnTo>
                <a:lnTo>
                  <a:pt x="413" y="327"/>
                </a:lnTo>
                <a:lnTo>
                  <a:pt x="406" y="325"/>
                </a:lnTo>
                <a:lnTo>
                  <a:pt x="399" y="323"/>
                </a:lnTo>
                <a:lnTo>
                  <a:pt x="393" y="321"/>
                </a:lnTo>
                <a:lnTo>
                  <a:pt x="386" y="319"/>
                </a:lnTo>
                <a:lnTo>
                  <a:pt x="380" y="317"/>
                </a:lnTo>
                <a:lnTo>
                  <a:pt x="373" y="316"/>
                </a:lnTo>
                <a:lnTo>
                  <a:pt x="367" y="315"/>
                </a:lnTo>
                <a:lnTo>
                  <a:pt x="360" y="313"/>
                </a:lnTo>
                <a:lnTo>
                  <a:pt x="354" y="312"/>
                </a:lnTo>
                <a:lnTo>
                  <a:pt x="347" y="311"/>
                </a:lnTo>
                <a:lnTo>
                  <a:pt x="341" y="310"/>
                </a:lnTo>
                <a:lnTo>
                  <a:pt x="334" y="309"/>
                </a:lnTo>
                <a:lnTo>
                  <a:pt x="322" y="308"/>
                </a:lnTo>
                <a:lnTo>
                  <a:pt x="309" y="306"/>
                </a:lnTo>
                <a:lnTo>
                  <a:pt x="305" y="306"/>
                </a:lnTo>
                <a:lnTo>
                  <a:pt x="302" y="305"/>
                </a:lnTo>
                <a:lnTo>
                  <a:pt x="298" y="305"/>
                </a:lnTo>
                <a:lnTo>
                  <a:pt x="294" y="304"/>
                </a:lnTo>
                <a:lnTo>
                  <a:pt x="290" y="304"/>
                </a:lnTo>
                <a:lnTo>
                  <a:pt x="286" y="303"/>
                </a:lnTo>
                <a:lnTo>
                  <a:pt x="282" y="303"/>
                </a:lnTo>
                <a:lnTo>
                  <a:pt x="278" y="302"/>
                </a:lnTo>
                <a:lnTo>
                  <a:pt x="274" y="301"/>
                </a:lnTo>
                <a:lnTo>
                  <a:pt x="270" y="301"/>
                </a:lnTo>
                <a:lnTo>
                  <a:pt x="266" y="300"/>
                </a:lnTo>
                <a:lnTo>
                  <a:pt x="263" y="300"/>
                </a:lnTo>
                <a:lnTo>
                  <a:pt x="259" y="299"/>
                </a:lnTo>
                <a:lnTo>
                  <a:pt x="255" y="298"/>
                </a:lnTo>
                <a:lnTo>
                  <a:pt x="251" y="297"/>
                </a:lnTo>
                <a:lnTo>
                  <a:pt x="247" y="297"/>
                </a:lnTo>
                <a:lnTo>
                  <a:pt x="450" y="215"/>
                </a:lnTo>
                <a:lnTo>
                  <a:pt x="409" y="174"/>
                </a:lnTo>
                <a:lnTo>
                  <a:pt x="409" y="173"/>
                </a:lnTo>
                <a:lnTo>
                  <a:pt x="409" y="173"/>
                </a:lnTo>
                <a:lnTo>
                  <a:pt x="408" y="173"/>
                </a:lnTo>
                <a:lnTo>
                  <a:pt x="408" y="172"/>
                </a:lnTo>
                <a:lnTo>
                  <a:pt x="408" y="172"/>
                </a:lnTo>
                <a:lnTo>
                  <a:pt x="407" y="171"/>
                </a:lnTo>
                <a:lnTo>
                  <a:pt x="407" y="171"/>
                </a:lnTo>
                <a:lnTo>
                  <a:pt x="407" y="170"/>
                </a:lnTo>
                <a:lnTo>
                  <a:pt x="407" y="169"/>
                </a:lnTo>
                <a:lnTo>
                  <a:pt x="406" y="169"/>
                </a:lnTo>
                <a:lnTo>
                  <a:pt x="406" y="168"/>
                </a:lnTo>
                <a:lnTo>
                  <a:pt x="406" y="168"/>
                </a:lnTo>
                <a:lnTo>
                  <a:pt x="406" y="167"/>
                </a:lnTo>
                <a:lnTo>
                  <a:pt x="406" y="167"/>
                </a:lnTo>
                <a:lnTo>
                  <a:pt x="406" y="166"/>
                </a:lnTo>
                <a:lnTo>
                  <a:pt x="406" y="165"/>
                </a:lnTo>
                <a:lnTo>
                  <a:pt x="406" y="165"/>
                </a:lnTo>
                <a:lnTo>
                  <a:pt x="406" y="164"/>
                </a:lnTo>
                <a:lnTo>
                  <a:pt x="406" y="164"/>
                </a:lnTo>
                <a:lnTo>
                  <a:pt x="406" y="163"/>
                </a:lnTo>
                <a:lnTo>
                  <a:pt x="406" y="163"/>
                </a:lnTo>
                <a:lnTo>
                  <a:pt x="406" y="162"/>
                </a:lnTo>
                <a:lnTo>
                  <a:pt x="407" y="162"/>
                </a:lnTo>
                <a:lnTo>
                  <a:pt x="407" y="161"/>
                </a:lnTo>
                <a:lnTo>
                  <a:pt x="407" y="160"/>
                </a:lnTo>
                <a:lnTo>
                  <a:pt x="407" y="160"/>
                </a:lnTo>
                <a:lnTo>
                  <a:pt x="408" y="159"/>
                </a:lnTo>
                <a:lnTo>
                  <a:pt x="408" y="159"/>
                </a:lnTo>
                <a:lnTo>
                  <a:pt x="408" y="158"/>
                </a:lnTo>
                <a:lnTo>
                  <a:pt x="409" y="158"/>
                </a:lnTo>
                <a:lnTo>
                  <a:pt x="409" y="157"/>
                </a:lnTo>
                <a:lnTo>
                  <a:pt x="409" y="157"/>
                </a:lnTo>
                <a:lnTo>
                  <a:pt x="443" y="123"/>
                </a:lnTo>
                <a:lnTo>
                  <a:pt x="444" y="123"/>
                </a:lnTo>
                <a:lnTo>
                  <a:pt x="444" y="122"/>
                </a:lnTo>
                <a:lnTo>
                  <a:pt x="445" y="122"/>
                </a:lnTo>
                <a:lnTo>
                  <a:pt x="445" y="122"/>
                </a:lnTo>
                <a:lnTo>
                  <a:pt x="446" y="121"/>
                </a:lnTo>
                <a:lnTo>
                  <a:pt x="446" y="121"/>
                </a:lnTo>
                <a:lnTo>
                  <a:pt x="447" y="121"/>
                </a:lnTo>
                <a:lnTo>
                  <a:pt x="447" y="120"/>
                </a:lnTo>
                <a:lnTo>
                  <a:pt x="448" y="120"/>
                </a:lnTo>
                <a:lnTo>
                  <a:pt x="448" y="120"/>
                </a:lnTo>
                <a:lnTo>
                  <a:pt x="449" y="120"/>
                </a:lnTo>
                <a:lnTo>
                  <a:pt x="449" y="120"/>
                </a:lnTo>
                <a:lnTo>
                  <a:pt x="450" y="120"/>
                </a:lnTo>
                <a:lnTo>
                  <a:pt x="451" y="120"/>
                </a:lnTo>
                <a:lnTo>
                  <a:pt x="451" y="120"/>
                </a:lnTo>
                <a:lnTo>
                  <a:pt x="452" y="120"/>
                </a:lnTo>
                <a:lnTo>
                  <a:pt x="452" y="120"/>
                </a:lnTo>
                <a:lnTo>
                  <a:pt x="453" y="120"/>
                </a:lnTo>
                <a:lnTo>
                  <a:pt x="453" y="120"/>
                </a:lnTo>
                <a:lnTo>
                  <a:pt x="454" y="120"/>
                </a:lnTo>
                <a:lnTo>
                  <a:pt x="455" y="120"/>
                </a:lnTo>
                <a:lnTo>
                  <a:pt x="455" y="120"/>
                </a:lnTo>
                <a:lnTo>
                  <a:pt x="456" y="120"/>
                </a:lnTo>
                <a:lnTo>
                  <a:pt x="456" y="120"/>
                </a:lnTo>
                <a:lnTo>
                  <a:pt x="457" y="121"/>
                </a:lnTo>
                <a:lnTo>
                  <a:pt x="457" y="121"/>
                </a:lnTo>
                <a:lnTo>
                  <a:pt x="458" y="121"/>
                </a:lnTo>
                <a:lnTo>
                  <a:pt x="458" y="122"/>
                </a:lnTo>
                <a:lnTo>
                  <a:pt x="459" y="122"/>
                </a:lnTo>
                <a:lnTo>
                  <a:pt x="459" y="122"/>
                </a:lnTo>
                <a:lnTo>
                  <a:pt x="460" y="123"/>
                </a:lnTo>
                <a:lnTo>
                  <a:pt x="460" y="123"/>
                </a:lnTo>
                <a:lnTo>
                  <a:pt x="645" y="308"/>
                </a:lnTo>
                <a:lnTo>
                  <a:pt x="645" y="309"/>
                </a:lnTo>
                <a:lnTo>
                  <a:pt x="646" y="309"/>
                </a:lnTo>
                <a:lnTo>
                  <a:pt x="646" y="310"/>
                </a:lnTo>
                <a:lnTo>
                  <a:pt x="646" y="310"/>
                </a:lnTo>
                <a:lnTo>
                  <a:pt x="647" y="311"/>
                </a:lnTo>
                <a:lnTo>
                  <a:pt x="647" y="311"/>
                </a:lnTo>
                <a:lnTo>
                  <a:pt x="647" y="312"/>
                </a:lnTo>
                <a:lnTo>
                  <a:pt x="647" y="312"/>
                </a:lnTo>
                <a:lnTo>
                  <a:pt x="648" y="313"/>
                </a:lnTo>
                <a:lnTo>
                  <a:pt x="648" y="313"/>
                </a:lnTo>
                <a:lnTo>
                  <a:pt x="648" y="314"/>
                </a:lnTo>
                <a:lnTo>
                  <a:pt x="648" y="314"/>
                </a:lnTo>
                <a:lnTo>
                  <a:pt x="648" y="315"/>
                </a:lnTo>
                <a:lnTo>
                  <a:pt x="648" y="316"/>
                </a:lnTo>
                <a:lnTo>
                  <a:pt x="648" y="316"/>
                </a:lnTo>
                <a:lnTo>
                  <a:pt x="648" y="317"/>
                </a:lnTo>
                <a:lnTo>
                  <a:pt x="648" y="317"/>
                </a:lnTo>
                <a:lnTo>
                  <a:pt x="648" y="318"/>
                </a:lnTo>
                <a:lnTo>
                  <a:pt x="648" y="318"/>
                </a:lnTo>
                <a:lnTo>
                  <a:pt x="648" y="319"/>
                </a:lnTo>
                <a:lnTo>
                  <a:pt x="648" y="320"/>
                </a:lnTo>
                <a:lnTo>
                  <a:pt x="648" y="320"/>
                </a:lnTo>
                <a:lnTo>
                  <a:pt x="648" y="321"/>
                </a:lnTo>
                <a:lnTo>
                  <a:pt x="647" y="321"/>
                </a:lnTo>
                <a:lnTo>
                  <a:pt x="647" y="322"/>
                </a:lnTo>
                <a:lnTo>
                  <a:pt x="647" y="322"/>
                </a:lnTo>
                <a:lnTo>
                  <a:pt x="647" y="323"/>
                </a:lnTo>
                <a:lnTo>
                  <a:pt x="646" y="323"/>
                </a:lnTo>
                <a:lnTo>
                  <a:pt x="646" y="324"/>
                </a:lnTo>
                <a:lnTo>
                  <a:pt x="646" y="324"/>
                </a:lnTo>
                <a:lnTo>
                  <a:pt x="645" y="325"/>
                </a:lnTo>
                <a:lnTo>
                  <a:pt x="645" y="325"/>
                </a:lnTo>
                <a:close/>
                <a:moveTo>
                  <a:pt x="398" y="703"/>
                </a:moveTo>
                <a:lnTo>
                  <a:pt x="397" y="705"/>
                </a:lnTo>
                <a:lnTo>
                  <a:pt x="396" y="706"/>
                </a:lnTo>
                <a:lnTo>
                  <a:pt x="396" y="707"/>
                </a:lnTo>
                <a:lnTo>
                  <a:pt x="395" y="709"/>
                </a:lnTo>
                <a:lnTo>
                  <a:pt x="394" y="710"/>
                </a:lnTo>
                <a:lnTo>
                  <a:pt x="393" y="711"/>
                </a:lnTo>
                <a:lnTo>
                  <a:pt x="392" y="712"/>
                </a:lnTo>
                <a:lnTo>
                  <a:pt x="391" y="713"/>
                </a:lnTo>
                <a:lnTo>
                  <a:pt x="390" y="714"/>
                </a:lnTo>
                <a:lnTo>
                  <a:pt x="389" y="715"/>
                </a:lnTo>
                <a:lnTo>
                  <a:pt x="387" y="715"/>
                </a:lnTo>
                <a:lnTo>
                  <a:pt x="386" y="716"/>
                </a:lnTo>
                <a:lnTo>
                  <a:pt x="385" y="717"/>
                </a:lnTo>
                <a:lnTo>
                  <a:pt x="383" y="717"/>
                </a:lnTo>
                <a:lnTo>
                  <a:pt x="382" y="718"/>
                </a:lnTo>
                <a:lnTo>
                  <a:pt x="380" y="718"/>
                </a:lnTo>
                <a:lnTo>
                  <a:pt x="379" y="718"/>
                </a:lnTo>
                <a:lnTo>
                  <a:pt x="378" y="719"/>
                </a:lnTo>
                <a:lnTo>
                  <a:pt x="376" y="719"/>
                </a:lnTo>
                <a:lnTo>
                  <a:pt x="375" y="719"/>
                </a:lnTo>
                <a:lnTo>
                  <a:pt x="374" y="719"/>
                </a:lnTo>
                <a:lnTo>
                  <a:pt x="373" y="718"/>
                </a:lnTo>
                <a:lnTo>
                  <a:pt x="372" y="718"/>
                </a:lnTo>
                <a:lnTo>
                  <a:pt x="370" y="718"/>
                </a:lnTo>
                <a:lnTo>
                  <a:pt x="369" y="718"/>
                </a:lnTo>
                <a:lnTo>
                  <a:pt x="368" y="718"/>
                </a:lnTo>
                <a:lnTo>
                  <a:pt x="367" y="717"/>
                </a:lnTo>
                <a:lnTo>
                  <a:pt x="366" y="717"/>
                </a:lnTo>
                <a:lnTo>
                  <a:pt x="365" y="716"/>
                </a:lnTo>
                <a:lnTo>
                  <a:pt x="364" y="716"/>
                </a:lnTo>
                <a:lnTo>
                  <a:pt x="363" y="715"/>
                </a:lnTo>
                <a:lnTo>
                  <a:pt x="362" y="715"/>
                </a:lnTo>
                <a:lnTo>
                  <a:pt x="361" y="714"/>
                </a:lnTo>
                <a:lnTo>
                  <a:pt x="360" y="713"/>
                </a:lnTo>
                <a:lnTo>
                  <a:pt x="359" y="712"/>
                </a:lnTo>
                <a:lnTo>
                  <a:pt x="359" y="712"/>
                </a:lnTo>
                <a:lnTo>
                  <a:pt x="54" y="410"/>
                </a:lnTo>
                <a:lnTo>
                  <a:pt x="53" y="409"/>
                </a:lnTo>
                <a:lnTo>
                  <a:pt x="52" y="408"/>
                </a:lnTo>
                <a:lnTo>
                  <a:pt x="52" y="407"/>
                </a:lnTo>
                <a:lnTo>
                  <a:pt x="51" y="405"/>
                </a:lnTo>
                <a:lnTo>
                  <a:pt x="50" y="404"/>
                </a:lnTo>
                <a:lnTo>
                  <a:pt x="49" y="403"/>
                </a:lnTo>
                <a:lnTo>
                  <a:pt x="49" y="402"/>
                </a:lnTo>
                <a:lnTo>
                  <a:pt x="48" y="400"/>
                </a:lnTo>
                <a:lnTo>
                  <a:pt x="48" y="399"/>
                </a:lnTo>
                <a:lnTo>
                  <a:pt x="48" y="397"/>
                </a:lnTo>
                <a:lnTo>
                  <a:pt x="48" y="396"/>
                </a:lnTo>
                <a:lnTo>
                  <a:pt x="47" y="394"/>
                </a:lnTo>
                <a:lnTo>
                  <a:pt x="47" y="393"/>
                </a:lnTo>
                <a:lnTo>
                  <a:pt x="47" y="392"/>
                </a:lnTo>
                <a:lnTo>
                  <a:pt x="48" y="390"/>
                </a:lnTo>
                <a:lnTo>
                  <a:pt x="48" y="389"/>
                </a:lnTo>
                <a:lnTo>
                  <a:pt x="48" y="387"/>
                </a:lnTo>
                <a:lnTo>
                  <a:pt x="48" y="386"/>
                </a:lnTo>
                <a:lnTo>
                  <a:pt x="49" y="384"/>
                </a:lnTo>
                <a:lnTo>
                  <a:pt x="50" y="383"/>
                </a:lnTo>
                <a:lnTo>
                  <a:pt x="50" y="382"/>
                </a:lnTo>
                <a:lnTo>
                  <a:pt x="51" y="380"/>
                </a:lnTo>
                <a:lnTo>
                  <a:pt x="52" y="379"/>
                </a:lnTo>
                <a:lnTo>
                  <a:pt x="53" y="378"/>
                </a:lnTo>
                <a:lnTo>
                  <a:pt x="54" y="377"/>
                </a:lnTo>
                <a:lnTo>
                  <a:pt x="54" y="376"/>
                </a:lnTo>
                <a:lnTo>
                  <a:pt x="56" y="375"/>
                </a:lnTo>
                <a:lnTo>
                  <a:pt x="57" y="374"/>
                </a:lnTo>
                <a:lnTo>
                  <a:pt x="58" y="373"/>
                </a:lnTo>
                <a:lnTo>
                  <a:pt x="59" y="372"/>
                </a:lnTo>
                <a:lnTo>
                  <a:pt x="60" y="372"/>
                </a:lnTo>
                <a:lnTo>
                  <a:pt x="62" y="371"/>
                </a:lnTo>
                <a:lnTo>
                  <a:pt x="210" y="311"/>
                </a:lnTo>
                <a:lnTo>
                  <a:pt x="220" y="314"/>
                </a:lnTo>
                <a:lnTo>
                  <a:pt x="229" y="317"/>
                </a:lnTo>
                <a:lnTo>
                  <a:pt x="238" y="319"/>
                </a:lnTo>
                <a:lnTo>
                  <a:pt x="248" y="321"/>
                </a:lnTo>
                <a:lnTo>
                  <a:pt x="257" y="323"/>
                </a:lnTo>
                <a:lnTo>
                  <a:pt x="267" y="325"/>
                </a:lnTo>
                <a:lnTo>
                  <a:pt x="276" y="326"/>
                </a:lnTo>
                <a:lnTo>
                  <a:pt x="285" y="327"/>
                </a:lnTo>
                <a:lnTo>
                  <a:pt x="304" y="330"/>
                </a:lnTo>
                <a:lnTo>
                  <a:pt x="323" y="332"/>
                </a:lnTo>
                <a:lnTo>
                  <a:pt x="332" y="333"/>
                </a:lnTo>
                <a:lnTo>
                  <a:pt x="342" y="335"/>
                </a:lnTo>
                <a:lnTo>
                  <a:pt x="351" y="336"/>
                </a:lnTo>
                <a:lnTo>
                  <a:pt x="361" y="338"/>
                </a:lnTo>
                <a:lnTo>
                  <a:pt x="370" y="340"/>
                </a:lnTo>
                <a:lnTo>
                  <a:pt x="379" y="342"/>
                </a:lnTo>
                <a:lnTo>
                  <a:pt x="389" y="344"/>
                </a:lnTo>
                <a:lnTo>
                  <a:pt x="398" y="347"/>
                </a:lnTo>
                <a:lnTo>
                  <a:pt x="407" y="350"/>
                </a:lnTo>
                <a:lnTo>
                  <a:pt x="417" y="354"/>
                </a:lnTo>
                <a:lnTo>
                  <a:pt x="426" y="358"/>
                </a:lnTo>
                <a:lnTo>
                  <a:pt x="436" y="362"/>
                </a:lnTo>
                <a:lnTo>
                  <a:pt x="445" y="367"/>
                </a:lnTo>
                <a:lnTo>
                  <a:pt x="454" y="373"/>
                </a:lnTo>
                <a:lnTo>
                  <a:pt x="464" y="379"/>
                </a:lnTo>
                <a:lnTo>
                  <a:pt x="473" y="386"/>
                </a:lnTo>
                <a:lnTo>
                  <a:pt x="483" y="393"/>
                </a:lnTo>
                <a:lnTo>
                  <a:pt x="492" y="401"/>
                </a:lnTo>
                <a:lnTo>
                  <a:pt x="501" y="410"/>
                </a:lnTo>
                <a:lnTo>
                  <a:pt x="511" y="420"/>
                </a:lnTo>
                <a:lnTo>
                  <a:pt x="398" y="703"/>
                </a:lnTo>
                <a:close/>
                <a:moveTo>
                  <a:pt x="494" y="89"/>
                </a:moveTo>
                <a:lnTo>
                  <a:pt x="493" y="88"/>
                </a:lnTo>
                <a:lnTo>
                  <a:pt x="492" y="87"/>
                </a:lnTo>
                <a:lnTo>
                  <a:pt x="491" y="86"/>
                </a:lnTo>
                <a:lnTo>
                  <a:pt x="490" y="85"/>
                </a:lnTo>
                <a:lnTo>
                  <a:pt x="488" y="84"/>
                </a:lnTo>
                <a:lnTo>
                  <a:pt x="487" y="83"/>
                </a:lnTo>
                <a:lnTo>
                  <a:pt x="486" y="83"/>
                </a:lnTo>
                <a:lnTo>
                  <a:pt x="485" y="82"/>
                </a:lnTo>
                <a:lnTo>
                  <a:pt x="484" y="81"/>
                </a:lnTo>
                <a:lnTo>
                  <a:pt x="482" y="80"/>
                </a:lnTo>
                <a:lnTo>
                  <a:pt x="481" y="79"/>
                </a:lnTo>
                <a:lnTo>
                  <a:pt x="480" y="79"/>
                </a:lnTo>
                <a:lnTo>
                  <a:pt x="478" y="78"/>
                </a:lnTo>
                <a:lnTo>
                  <a:pt x="477" y="77"/>
                </a:lnTo>
                <a:lnTo>
                  <a:pt x="476" y="77"/>
                </a:lnTo>
                <a:lnTo>
                  <a:pt x="475" y="76"/>
                </a:lnTo>
                <a:lnTo>
                  <a:pt x="473" y="76"/>
                </a:lnTo>
                <a:lnTo>
                  <a:pt x="472" y="75"/>
                </a:lnTo>
                <a:lnTo>
                  <a:pt x="470" y="75"/>
                </a:lnTo>
                <a:lnTo>
                  <a:pt x="469" y="74"/>
                </a:lnTo>
                <a:lnTo>
                  <a:pt x="468" y="74"/>
                </a:lnTo>
                <a:lnTo>
                  <a:pt x="466" y="73"/>
                </a:lnTo>
                <a:lnTo>
                  <a:pt x="465" y="73"/>
                </a:lnTo>
                <a:lnTo>
                  <a:pt x="463" y="73"/>
                </a:lnTo>
                <a:lnTo>
                  <a:pt x="462" y="73"/>
                </a:lnTo>
                <a:lnTo>
                  <a:pt x="461" y="72"/>
                </a:lnTo>
                <a:lnTo>
                  <a:pt x="459" y="72"/>
                </a:lnTo>
                <a:lnTo>
                  <a:pt x="458" y="72"/>
                </a:lnTo>
                <a:lnTo>
                  <a:pt x="456" y="72"/>
                </a:lnTo>
                <a:lnTo>
                  <a:pt x="455" y="72"/>
                </a:lnTo>
                <a:lnTo>
                  <a:pt x="453" y="72"/>
                </a:lnTo>
                <a:lnTo>
                  <a:pt x="452" y="72"/>
                </a:lnTo>
                <a:lnTo>
                  <a:pt x="450" y="72"/>
                </a:lnTo>
                <a:lnTo>
                  <a:pt x="449" y="72"/>
                </a:lnTo>
                <a:lnTo>
                  <a:pt x="447" y="72"/>
                </a:lnTo>
                <a:lnTo>
                  <a:pt x="446" y="72"/>
                </a:lnTo>
                <a:lnTo>
                  <a:pt x="444" y="72"/>
                </a:lnTo>
                <a:lnTo>
                  <a:pt x="443" y="72"/>
                </a:lnTo>
                <a:lnTo>
                  <a:pt x="441" y="73"/>
                </a:lnTo>
                <a:lnTo>
                  <a:pt x="440" y="73"/>
                </a:lnTo>
                <a:lnTo>
                  <a:pt x="439" y="73"/>
                </a:lnTo>
                <a:lnTo>
                  <a:pt x="437" y="73"/>
                </a:lnTo>
                <a:lnTo>
                  <a:pt x="436" y="74"/>
                </a:lnTo>
                <a:lnTo>
                  <a:pt x="434" y="74"/>
                </a:lnTo>
                <a:lnTo>
                  <a:pt x="433" y="75"/>
                </a:lnTo>
                <a:lnTo>
                  <a:pt x="432" y="75"/>
                </a:lnTo>
                <a:lnTo>
                  <a:pt x="430" y="76"/>
                </a:lnTo>
                <a:lnTo>
                  <a:pt x="429" y="76"/>
                </a:lnTo>
                <a:lnTo>
                  <a:pt x="427" y="77"/>
                </a:lnTo>
                <a:lnTo>
                  <a:pt x="426" y="77"/>
                </a:lnTo>
                <a:lnTo>
                  <a:pt x="425" y="78"/>
                </a:lnTo>
                <a:lnTo>
                  <a:pt x="424" y="79"/>
                </a:lnTo>
                <a:lnTo>
                  <a:pt x="422" y="79"/>
                </a:lnTo>
                <a:lnTo>
                  <a:pt x="421" y="80"/>
                </a:lnTo>
                <a:lnTo>
                  <a:pt x="420" y="81"/>
                </a:lnTo>
                <a:lnTo>
                  <a:pt x="419" y="82"/>
                </a:lnTo>
                <a:lnTo>
                  <a:pt x="417" y="83"/>
                </a:lnTo>
                <a:lnTo>
                  <a:pt x="416" y="83"/>
                </a:lnTo>
                <a:lnTo>
                  <a:pt x="415" y="84"/>
                </a:lnTo>
                <a:lnTo>
                  <a:pt x="414" y="85"/>
                </a:lnTo>
                <a:lnTo>
                  <a:pt x="413" y="86"/>
                </a:lnTo>
                <a:lnTo>
                  <a:pt x="412" y="87"/>
                </a:lnTo>
                <a:lnTo>
                  <a:pt x="410" y="88"/>
                </a:lnTo>
                <a:lnTo>
                  <a:pt x="409" y="89"/>
                </a:lnTo>
                <a:lnTo>
                  <a:pt x="376" y="123"/>
                </a:lnTo>
                <a:lnTo>
                  <a:pt x="375" y="124"/>
                </a:lnTo>
                <a:lnTo>
                  <a:pt x="374" y="125"/>
                </a:lnTo>
                <a:lnTo>
                  <a:pt x="373" y="126"/>
                </a:lnTo>
                <a:lnTo>
                  <a:pt x="372" y="127"/>
                </a:lnTo>
                <a:lnTo>
                  <a:pt x="371" y="129"/>
                </a:lnTo>
                <a:lnTo>
                  <a:pt x="370" y="130"/>
                </a:lnTo>
                <a:lnTo>
                  <a:pt x="369" y="131"/>
                </a:lnTo>
                <a:lnTo>
                  <a:pt x="368" y="132"/>
                </a:lnTo>
                <a:lnTo>
                  <a:pt x="367" y="133"/>
                </a:lnTo>
                <a:lnTo>
                  <a:pt x="367" y="135"/>
                </a:lnTo>
                <a:lnTo>
                  <a:pt x="366" y="136"/>
                </a:lnTo>
                <a:lnTo>
                  <a:pt x="365" y="137"/>
                </a:lnTo>
                <a:lnTo>
                  <a:pt x="364" y="139"/>
                </a:lnTo>
                <a:lnTo>
                  <a:pt x="364" y="140"/>
                </a:lnTo>
                <a:lnTo>
                  <a:pt x="363" y="141"/>
                </a:lnTo>
                <a:lnTo>
                  <a:pt x="363" y="143"/>
                </a:lnTo>
                <a:lnTo>
                  <a:pt x="362" y="144"/>
                </a:lnTo>
                <a:lnTo>
                  <a:pt x="362" y="145"/>
                </a:lnTo>
                <a:lnTo>
                  <a:pt x="361" y="147"/>
                </a:lnTo>
                <a:lnTo>
                  <a:pt x="361" y="148"/>
                </a:lnTo>
                <a:lnTo>
                  <a:pt x="360" y="149"/>
                </a:lnTo>
                <a:lnTo>
                  <a:pt x="360" y="151"/>
                </a:lnTo>
                <a:lnTo>
                  <a:pt x="360" y="152"/>
                </a:lnTo>
                <a:lnTo>
                  <a:pt x="359" y="154"/>
                </a:lnTo>
                <a:lnTo>
                  <a:pt x="359" y="155"/>
                </a:lnTo>
                <a:lnTo>
                  <a:pt x="359" y="157"/>
                </a:lnTo>
                <a:lnTo>
                  <a:pt x="359" y="158"/>
                </a:lnTo>
                <a:lnTo>
                  <a:pt x="358" y="159"/>
                </a:lnTo>
                <a:lnTo>
                  <a:pt x="358" y="161"/>
                </a:lnTo>
                <a:lnTo>
                  <a:pt x="358" y="162"/>
                </a:lnTo>
                <a:lnTo>
                  <a:pt x="358" y="164"/>
                </a:lnTo>
                <a:lnTo>
                  <a:pt x="358" y="165"/>
                </a:lnTo>
                <a:lnTo>
                  <a:pt x="358" y="168"/>
                </a:lnTo>
                <a:lnTo>
                  <a:pt x="358" y="170"/>
                </a:lnTo>
                <a:lnTo>
                  <a:pt x="358" y="172"/>
                </a:lnTo>
                <a:lnTo>
                  <a:pt x="359" y="174"/>
                </a:lnTo>
                <a:lnTo>
                  <a:pt x="359" y="176"/>
                </a:lnTo>
                <a:lnTo>
                  <a:pt x="359" y="178"/>
                </a:lnTo>
                <a:lnTo>
                  <a:pt x="360" y="180"/>
                </a:lnTo>
                <a:lnTo>
                  <a:pt x="360" y="182"/>
                </a:lnTo>
                <a:lnTo>
                  <a:pt x="361" y="184"/>
                </a:lnTo>
                <a:lnTo>
                  <a:pt x="362" y="186"/>
                </a:lnTo>
                <a:lnTo>
                  <a:pt x="362" y="188"/>
                </a:lnTo>
                <a:lnTo>
                  <a:pt x="363" y="190"/>
                </a:lnTo>
                <a:lnTo>
                  <a:pt x="364" y="192"/>
                </a:lnTo>
                <a:lnTo>
                  <a:pt x="365" y="193"/>
                </a:lnTo>
                <a:lnTo>
                  <a:pt x="366" y="195"/>
                </a:lnTo>
                <a:lnTo>
                  <a:pt x="367" y="197"/>
                </a:lnTo>
                <a:lnTo>
                  <a:pt x="42" y="327"/>
                </a:lnTo>
                <a:lnTo>
                  <a:pt x="40" y="328"/>
                </a:lnTo>
                <a:lnTo>
                  <a:pt x="38" y="329"/>
                </a:lnTo>
                <a:lnTo>
                  <a:pt x="36" y="330"/>
                </a:lnTo>
                <a:lnTo>
                  <a:pt x="35" y="331"/>
                </a:lnTo>
                <a:lnTo>
                  <a:pt x="33" y="332"/>
                </a:lnTo>
                <a:lnTo>
                  <a:pt x="31" y="334"/>
                </a:lnTo>
                <a:lnTo>
                  <a:pt x="29" y="335"/>
                </a:lnTo>
                <a:lnTo>
                  <a:pt x="27" y="336"/>
                </a:lnTo>
                <a:lnTo>
                  <a:pt x="26" y="338"/>
                </a:lnTo>
                <a:lnTo>
                  <a:pt x="24" y="339"/>
                </a:lnTo>
                <a:lnTo>
                  <a:pt x="22" y="340"/>
                </a:lnTo>
                <a:lnTo>
                  <a:pt x="21" y="342"/>
                </a:lnTo>
                <a:lnTo>
                  <a:pt x="19" y="343"/>
                </a:lnTo>
                <a:lnTo>
                  <a:pt x="18" y="345"/>
                </a:lnTo>
                <a:lnTo>
                  <a:pt x="16" y="347"/>
                </a:lnTo>
                <a:lnTo>
                  <a:pt x="15" y="348"/>
                </a:lnTo>
                <a:lnTo>
                  <a:pt x="14" y="350"/>
                </a:lnTo>
                <a:lnTo>
                  <a:pt x="13" y="352"/>
                </a:lnTo>
                <a:lnTo>
                  <a:pt x="11" y="354"/>
                </a:lnTo>
                <a:lnTo>
                  <a:pt x="10" y="355"/>
                </a:lnTo>
                <a:lnTo>
                  <a:pt x="9" y="357"/>
                </a:lnTo>
                <a:lnTo>
                  <a:pt x="8" y="359"/>
                </a:lnTo>
                <a:lnTo>
                  <a:pt x="7" y="361"/>
                </a:lnTo>
                <a:lnTo>
                  <a:pt x="6" y="363"/>
                </a:lnTo>
                <a:lnTo>
                  <a:pt x="5" y="365"/>
                </a:lnTo>
                <a:lnTo>
                  <a:pt x="4" y="367"/>
                </a:lnTo>
                <a:lnTo>
                  <a:pt x="4" y="369"/>
                </a:lnTo>
                <a:lnTo>
                  <a:pt x="3" y="371"/>
                </a:lnTo>
                <a:lnTo>
                  <a:pt x="2" y="373"/>
                </a:lnTo>
                <a:lnTo>
                  <a:pt x="2" y="375"/>
                </a:lnTo>
                <a:lnTo>
                  <a:pt x="1" y="378"/>
                </a:lnTo>
                <a:lnTo>
                  <a:pt x="1" y="380"/>
                </a:lnTo>
                <a:lnTo>
                  <a:pt x="0" y="382"/>
                </a:lnTo>
                <a:lnTo>
                  <a:pt x="0" y="384"/>
                </a:lnTo>
                <a:lnTo>
                  <a:pt x="0" y="386"/>
                </a:lnTo>
                <a:lnTo>
                  <a:pt x="0" y="388"/>
                </a:lnTo>
                <a:lnTo>
                  <a:pt x="0" y="391"/>
                </a:lnTo>
                <a:lnTo>
                  <a:pt x="0" y="393"/>
                </a:lnTo>
                <a:lnTo>
                  <a:pt x="0" y="395"/>
                </a:lnTo>
                <a:lnTo>
                  <a:pt x="0" y="397"/>
                </a:lnTo>
                <a:lnTo>
                  <a:pt x="0" y="399"/>
                </a:lnTo>
                <a:lnTo>
                  <a:pt x="0" y="402"/>
                </a:lnTo>
                <a:lnTo>
                  <a:pt x="0" y="404"/>
                </a:lnTo>
                <a:lnTo>
                  <a:pt x="1" y="406"/>
                </a:lnTo>
                <a:lnTo>
                  <a:pt x="1" y="408"/>
                </a:lnTo>
                <a:lnTo>
                  <a:pt x="2" y="410"/>
                </a:lnTo>
                <a:lnTo>
                  <a:pt x="2" y="412"/>
                </a:lnTo>
                <a:lnTo>
                  <a:pt x="3" y="414"/>
                </a:lnTo>
                <a:lnTo>
                  <a:pt x="3" y="416"/>
                </a:lnTo>
                <a:lnTo>
                  <a:pt x="4" y="418"/>
                </a:lnTo>
                <a:lnTo>
                  <a:pt x="5" y="420"/>
                </a:lnTo>
                <a:lnTo>
                  <a:pt x="6" y="422"/>
                </a:lnTo>
                <a:lnTo>
                  <a:pt x="7" y="424"/>
                </a:lnTo>
                <a:lnTo>
                  <a:pt x="8" y="426"/>
                </a:lnTo>
                <a:lnTo>
                  <a:pt x="9" y="428"/>
                </a:lnTo>
                <a:lnTo>
                  <a:pt x="10" y="430"/>
                </a:lnTo>
                <a:lnTo>
                  <a:pt x="11" y="432"/>
                </a:lnTo>
                <a:lnTo>
                  <a:pt x="12" y="434"/>
                </a:lnTo>
                <a:lnTo>
                  <a:pt x="13" y="436"/>
                </a:lnTo>
                <a:lnTo>
                  <a:pt x="15" y="437"/>
                </a:lnTo>
                <a:lnTo>
                  <a:pt x="16" y="439"/>
                </a:lnTo>
                <a:lnTo>
                  <a:pt x="18" y="441"/>
                </a:lnTo>
                <a:lnTo>
                  <a:pt x="19" y="442"/>
                </a:lnTo>
                <a:lnTo>
                  <a:pt x="21" y="444"/>
                </a:lnTo>
                <a:lnTo>
                  <a:pt x="325" y="745"/>
                </a:lnTo>
                <a:lnTo>
                  <a:pt x="326" y="747"/>
                </a:lnTo>
                <a:lnTo>
                  <a:pt x="327" y="748"/>
                </a:lnTo>
                <a:lnTo>
                  <a:pt x="329" y="749"/>
                </a:lnTo>
                <a:lnTo>
                  <a:pt x="330" y="750"/>
                </a:lnTo>
                <a:lnTo>
                  <a:pt x="331" y="751"/>
                </a:lnTo>
                <a:lnTo>
                  <a:pt x="333" y="752"/>
                </a:lnTo>
                <a:lnTo>
                  <a:pt x="334" y="753"/>
                </a:lnTo>
                <a:lnTo>
                  <a:pt x="335" y="754"/>
                </a:lnTo>
                <a:lnTo>
                  <a:pt x="337" y="755"/>
                </a:lnTo>
                <a:lnTo>
                  <a:pt x="338" y="756"/>
                </a:lnTo>
                <a:lnTo>
                  <a:pt x="340" y="757"/>
                </a:lnTo>
                <a:lnTo>
                  <a:pt x="341" y="758"/>
                </a:lnTo>
                <a:lnTo>
                  <a:pt x="343" y="759"/>
                </a:lnTo>
                <a:lnTo>
                  <a:pt x="344" y="759"/>
                </a:lnTo>
                <a:lnTo>
                  <a:pt x="346" y="760"/>
                </a:lnTo>
                <a:lnTo>
                  <a:pt x="347" y="761"/>
                </a:lnTo>
                <a:lnTo>
                  <a:pt x="349" y="761"/>
                </a:lnTo>
                <a:lnTo>
                  <a:pt x="350" y="762"/>
                </a:lnTo>
                <a:lnTo>
                  <a:pt x="352" y="763"/>
                </a:lnTo>
                <a:lnTo>
                  <a:pt x="354" y="763"/>
                </a:lnTo>
                <a:lnTo>
                  <a:pt x="355" y="764"/>
                </a:lnTo>
                <a:lnTo>
                  <a:pt x="357" y="764"/>
                </a:lnTo>
                <a:lnTo>
                  <a:pt x="359" y="765"/>
                </a:lnTo>
                <a:lnTo>
                  <a:pt x="360" y="765"/>
                </a:lnTo>
                <a:lnTo>
                  <a:pt x="362" y="765"/>
                </a:lnTo>
                <a:lnTo>
                  <a:pt x="363" y="766"/>
                </a:lnTo>
                <a:lnTo>
                  <a:pt x="365" y="766"/>
                </a:lnTo>
                <a:lnTo>
                  <a:pt x="367" y="766"/>
                </a:lnTo>
                <a:lnTo>
                  <a:pt x="369" y="766"/>
                </a:lnTo>
                <a:lnTo>
                  <a:pt x="370" y="766"/>
                </a:lnTo>
                <a:lnTo>
                  <a:pt x="372" y="766"/>
                </a:lnTo>
                <a:lnTo>
                  <a:pt x="374" y="766"/>
                </a:lnTo>
                <a:lnTo>
                  <a:pt x="374" y="767"/>
                </a:lnTo>
                <a:lnTo>
                  <a:pt x="375" y="767"/>
                </a:lnTo>
                <a:lnTo>
                  <a:pt x="375" y="767"/>
                </a:lnTo>
                <a:lnTo>
                  <a:pt x="376" y="767"/>
                </a:lnTo>
                <a:lnTo>
                  <a:pt x="377" y="766"/>
                </a:lnTo>
                <a:lnTo>
                  <a:pt x="379" y="766"/>
                </a:lnTo>
                <a:lnTo>
                  <a:pt x="381" y="766"/>
                </a:lnTo>
                <a:lnTo>
                  <a:pt x="383" y="766"/>
                </a:lnTo>
                <a:lnTo>
                  <a:pt x="385" y="766"/>
                </a:lnTo>
                <a:lnTo>
                  <a:pt x="386" y="766"/>
                </a:lnTo>
                <a:lnTo>
                  <a:pt x="388" y="765"/>
                </a:lnTo>
                <a:lnTo>
                  <a:pt x="390" y="765"/>
                </a:lnTo>
                <a:lnTo>
                  <a:pt x="392" y="765"/>
                </a:lnTo>
                <a:lnTo>
                  <a:pt x="395" y="764"/>
                </a:lnTo>
                <a:lnTo>
                  <a:pt x="397" y="763"/>
                </a:lnTo>
                <a:lnTo>
                  <a:pt x="399" y="763"/>
                </a:lnTo>
                <a:lnTo>
                  <a:pt x="401" y="762"/>
                </a:lnTo>
                <a:lnTo>
                  <a:pt x="403" y="761"/>
                </a:lnTo>
                <a:lnTo>
                  <a:pt x="405" y="760"/>
                </a:lnTo>
                <a:lnTo>
                  <a:pt x="407" y="759"/>
                </a:lnTo>
                <a:lnTo>
                  <a:pt x="409" y="758"/>
                </a:lnTo>
                <a:lnTo>
                  <a:pt x="411" y="757"/>
                </a:lnTo>
                <a:lnTo>
                  <a:pt x="413" y="756"/>
                </a:lnTo>
                <a:lnTo>
                  <a:pt x="415" y="755"/>
                </a:lnTo>
                <a:lnTo>
                  <a:pt x="417" y="754"/>
                </a:lnTo>
                <a:lnTo>
                  <a:pt x="418" y="752"/>
                </a:lnTo>
                <a:lnTo>
                  <a:pt x="420" y="751"/>
                </a:lnTo>
                <a:lnTo>
                  <a:pt x="422" y="750"/>
                </a:lnTo>
                <a:lnTo>
                  <a:pt x="423" y="748"/>
                </a:lnTo>
                <a:lnTo>
                  <a:pt x="425" y="747"/>
                </a:lnTo>
                <a:lnTo>
                  <a:pt x="427" y="745"/>
                </a:lnTo>
                <a:lnTo>
                  <a:pt x="428" y="744"/>
                </a:lnTo>
                <a:lnTo>
                  <a:pt x="430" y="742"/>
                </a:lnTo>
                <a:lnTo>
                  <a:pt x="431" y="740"/>
                </a:lnTo>
                <a:lnTo>
                  <a:pt x="432" y="739"/>
                </a:lnTo>
                <a:lnTo>
                  <a:pt x="434" y="737"/>
                </a:lnTo>
                <a:lnTo>
                  <a:pt x="435" y="735"/>
                </a:lnTo>
                <a:lnTo>
                  <a:pt x="436" y="733"/>
                </a:lnTo>
                <a:lnTo>
                  <a:pt x="437" y="731"/>
                </a:lnTo>
                <a:lnTo>
                  <a:pt x="438" y="729"/>
                </a:lnTo>
                <a:lnTo>
                  <a:pt x="439" y="727"/>
                </a:lnTo>
                <a:lnTo>
                  <a:pt x="440" y="725"/>
                </a:lnTo>
                <a:lnTo>
                  <a:pt x="441" y="723"/>
                </a:lnTo>
                <a:lnTo>
                  <a:pt x="442" y="721"/>
                </a:lnTo>
                <a:lnTo>
                  <a:pt x="570" y="401"/>
                </a:lnTo>
                <a:lnTo>
                  <a:pt x="572" y="402"/>
                </a:lnTo>
                <a:lnTo>
                  <a:pt x="574" y="403"/>
                </a:lnTo>
                <a:lnTo>
                  <a:pt x="575" y="404"/>
                </a:lnTo>
                <a:lnTo>
                  <a:pt x="577" y="405"/>
                </a:lnTo>
                <a:lnTo>
                  <a:pt x="579" y="406"/>
                </a:lnTo>
                <a:lnTo>
                  <a:pt x="581" y="407"/>
                </a:lnTo>
                <a:lnTo>
                  <a:pt x="583" y="407"/>
                </a:lnTo>
                <a:lnTo>
                  <a:pt x="585" y="408"/>
                </a:lnTo>
                <a:lnTo>
                  <a:pt x="587" y="409"/>
                </a:lnTo>
                <a:lnTo>
                  <a:pt x="590" y="409"/>
                </a:lnTo>
                <a:lnTo>
                  <a:pt x="592" y="410"/>
                </a:lnTo>
                <a:lnTo>
                  <a:pt x="594" y="410"/>
                </a:lnTo>
                <a:lnTo>
                  <a:pt x="596" y="410"/>
                </a:lnTo>
                <a:lnTo>
                  <a:pt x="598" y="410"/>
                </a:lnTo>
                <a:lnTo>
                  <a:pt x="600" y="410"/>
                </a:lnTo>
                <a:lnTo>
                  <a:pt x="603" y="411"/>
                </a:lnTo>
                <a:lnTo>
                  <a:pt x="604" y="410"/>
                </a:lnTo>
                <a:lnTo>
                  <a:pt x="606" y="410"/>
                </a:lnTo>
                <a:lnTo>
                  <a:pt x="607" y="410"/>
                </a:lnTo>
                <a:lnTo>
                  <a:pt x="609" y="410"/>
                </a:lnTo>
                <a:lnTo>
                  <a:pt x="610" y="410"/>
                </a:lnTo>
                <a:lnTo>
                  <a:pt x="611" y="410"/>
                </a:lnTo>
                <a:lnTo>
                  <a:pt x="613" y="410"/>
                </a:lnTo>
                <a:lnTo>
                  <a:pt x="614" y="409"/>
                </a:lnTo>
                <a:lnTo>
                  <a:pt x="616" y="409"/>
                </a:lnTo>
                <a:lnTo>
                  <a:pt x="617" y="409"/>
                </a:lnTo>
                <a:lnTo>
                  <a:pt x="619" y="408"/>
                </a:lnTo>
                <a:lnTo>
                  <a:pt x="620" y="408"/>
                </a:lnTo>
                <a:lnTo>
                  <a:pt x="621" y="407"/>
                </a:lnTo>
                <a:lnTo>
                  <a:pt x="623" y="407"/>
                </a:lnTo>
                <a:lnTo>
                  <a:pt x="624" y="406"/>
                </a:lnTo>
                <a:lnTo>
                  <a:pt x="625" y="406"/>
                </a:lnTo>
                <a:lnTo>
                  <a:pt x="627" y="405"/>
                </a:lnTo>
                <a:lnTo>
                  <a:pt x="628" y="405"/>
                </a:lnTo>
                <a:lnTo>
                  <a:pt x="629" y="404"/>
                </a:lnTo>
                <a:lnTo>
                  <a:pt x="631" y="403"/>
                </a:lnTo>
                <a:lnTo>
                  <a:pt x="632" y="403"/>
                </a:lnTo>
                <a:lnTo>
                  <a:pt x="633" y="402"/>
                </a:lnTo>
                <a:lnTo>
                  <a:pt x="635" y="401"/>
                </a:lnTo>
                <a:lnTo>
                  <a:pt x="636" y="400"/>
                </a:lnTo>
                <a:lnTo>
                  <a:pt x="637" y="400"/>
                </a:lnTo>
                <a:lnTo>
                  <a:pt x="638" y="399"/>
                </a:lnTo>
                <a:lnTo>
                  <a:pt x="639" y="398"/>
                </a:lnTo>
                <a:lnTo>
                  <a:pt x="640" y="397"/>
                </a:lnTo>
                <a:lnTo>
                  <a:pt x="642" y="396"/>
                </a:lnTo>
                <a:lnTo>
                  <a:pt x="643" y="395"/>
                </a:lnTo>
                <a:lnTo>
                  <a:pt x="644" y="394"/>
                </a:lnTo>
                <a:lnTo>
                  <a:pt x="645" y="393"/>
                </a:lnTo>
                <a:lnTo>
                  <a:pt x="678" y="359"/>
                </a:lnTo>
                <a:lnTo>
                  <a:pt x="680" y="358"/>
                </a:lnTo>
                <a:lnTo>
                  <a:pt x="681" y="357"/>
                </a:lnTo>
                <a:lnTo>
                  <a:pt x="682" y="356"/>
                </a:lnTo>
                <a:lnTo>
                  <a:pt x="683" y="355"/>
                </a:lnTo>
                <a:lnTo>
                  <a:pt x="683" y="354"/>
                </a:lnTo>
                <a:lnTo>
                  <a:pt x="684" y="352"/>
                </a:lnTo>
                <a:lnTo>
                  <a:pt x="685" y="351"/>
                </a:lnTo>
                <a:lnTo>
                  <a:pt x="686" y="350"/>
                </a:lnTo>
                <a:lnTo>
                  <a:pt x="687" y="349"/>
                </a:lnTo>
                <a:lnTo>
                  <a:pt x="688" y="348"/>
                </a:lnTo>
                <a:lnTo>
                  <a:pt x="688" y="346"/>
                </a:lnTo>
                <a:lnTo>
                  <a:pt x="689" y="345"/>
                </a:lnTo>
                <a:lnTo>
                  <a:pt x="690" y="344"/>
                </a:lnTo>
                <a:lnTo>
                  <a:pt x="690" y="342"/>
                </a:lnTo>
                <a:lnTo>
                  <a:pt x="691" y="341"/>
                </a:lnTo>
                <a:lnTo>
                  <a:pt x="692" y="340"/>
                </a:lnTo>
                <a:lnTo>
                  <a:pt x="692" y="338"/>
                </a:lnTo>
                <a:lnTo>
                  <a:pt x="693" y="337"/>
                </a:lnTo>
                <a:lnTo>
                  <a:pt x="693" y="336"/>
                </a:lnTo>
                <a:lnTo>
                  <a:pt x="694" y="334"/>
                </a:lnTo>
                <a:lnTo>
                  <a:pt x="694" y="333"/>
                </a:lnTo>
                <a:lnTo>
                  <a:pt x="694" y="331"/>
                </a:lnTo>
                <a:lnTo>
                  <a:pt x="695" y="330"/>
                </a:lnTo>
                <a:lnTo>
                  <a:pt x="695" y="329"/>
                </a:lnTo>
                <a:lnTo>
                  <a:pt x="695" y="327"/>
                </a:lnTo>
                <a:lnTo>
                  <a:pt x="695" y="326"/>
                </a:lnTo>
                <a:lnTo>
                  <a:pt x="696" y="324"/>
                </a:lnTo>
                <a:lnTo>
                  <a:pt x="696" y="323"/>
                </a:lnTo>
                <a:lnTo>
                  <a:pt x="696" y="321"/>
                </a:lnTo>
                <a:lnTo>
                  <a:pt x="696" y="320"/>
                </a:lnTo>
                <a:lnTo>
                  <a:pt x="696" y="318"/>
                </a:lnTo>
                <a:lnTo>
                  <a:pt x="696" y="317"/>
                </a:lnTo>
                <a:lnTo>
                  <a:pt x="696" y="315"/>
                </a:lnTo>
                <a:lnTo>
                  <a:pt x="696" y="314"/>
                </a:lnTo>
                <a:lnTo>
                  <a:pt x="696" y="312"/>
                </a:lnTo>
                <a:lnTo>
                  <a:pt x="696" y="311"/>
                </a:lnTo>
                <a:lnTo>
                  <a:pt x="696" y="309"/>
                </a:lnTo>
                <a:lnTo>
                  <a:pt x="695" y="308"/>
                </a:lnTo>
                <a:lnTo>
                  <a:pt x="695" y="306"/>
                </a:lnTo>
                <a:lnTo>
                  <a:pt x="695" y="305"/>
                </a:lnTo>
                <a:lnTo>
                  <a:pt x="695" y="303"/>
                </a:lnTo>
                <a:lnTo>
                  <a:pt x="694" y="302"/>
                </a:lnTo>
                <a:lnTo>
                  <a:pt x="694" y="301"/>
                </a:lnTo>
                <a:lnTo>
                  <a:pt x="694" y="299"/>
                </a:lnTo>
                <a:lnTo>
                  <a:pt x="693" y="298"/>
                </a:lnTo>
                <a:lnTo>
                  <a:pt x="693" y="296"/>
                </a:lnTo>
                <a:lnTo>
                  <a:pt x="692" y="295"/>
                </a:lnTo>
                <a:lnTo>
                  <a:pt x="692" y="294"/>
                </a:lnTo>
                <a:lnTo>
                  <a:pt x="691" y="292"/>
                </a:lnTo>
                <a:lnTo>
                  <a:pt x="690" y="291"/>
                </a:lnTo>
                <a:lnTo>
                  <a:pt x="690" y="290"/>
                </a:lnTo>
                <a:lnTo>
                  <a:pt x="689" y="288"/>
                </a:lnTo>
                <a:lnTo>
                  <a:pt x="688" y="287"/>
                </a:lnTo>
                <a:lnTo>
                  <a:pt x="688" y="286"/>
                </a:lnTo>
                <a:lnTo>
                  <a:pt x="687" y="285"/>
                </a:lnTo>
                <a:lnTo>
                  <a:pt x="686" y="283"/>
                </a:lnTo>
                <a:lnTo>
                  <a:pt x="685" y="282"/>
                </a:lnTo>
                <a:lnTo>
                  <a:pt x="684" y="281"/>
                </a:lnTo>
                <a:lnTo>
                  <a:pt x="684" y="280"/>
                </a:lnTo>
                <a:lnTo>
                  <a:pt x="683" y="279"/>
                </a:lnTo>
                <a:lnTo>
                  <a:pt x="682" y="278"/>
                </a:lnTo>
                <a:lnTo>
                  <a:pt x="681" y="276"/>
                </a:lnTo>
                <a:lnTo>
                  <a:pt x="680" y="275"/>
                </a:lnTo>
                <a:lnTo>
                  <a:pt x="679" y="274"/>
                </a:lnTo>
                <a:lnTo>
                  <a:pt x="494" y="89"/>
                </a:lnTo>
                <a:close/>
              </a:path>
              <a:path w="765" h="767">
                <a:moveTo>
                  <a:pt x="394" y="407"/>
                </a:moveTo>
                <a:lnTo>
                  <a:pt x="395" y="407"/>
                </a:lnTo>
                <a:lnTo>
                  <a:pt x="397" y="407"/>
                </a:lnTo>
                <a:lnTo>
                  <a:pt x="399" y="407"/>
                </a:lnTo>
                <a:lnTo>
                  <a:pt x="401" y="408"/>
                </a:lnTo>
                <a:lnTo>
                  <a:pt x="403" y="408"/>
                </a:lnTo>
                <a:lnTo>
                  <a:pt x="404" y="409"/>
                </a:lnTo>
                <a:lnTo>
                  <a:pt x="406" y="409"/>
                </a:lnTo>
                <a:lnTo>
                  <a:pt x="408" y="410"/>
                </a:lnTo>
                <a:lnTo>
                  <a:pt x="409" y="410"/>
                </a:lnTo>
                <a:lnTo>
                  <a:pt x="411" y="411"/>
                </a:lnTo>
                <a:lnTo>
                  <a:pt x="412" y="412"/>
                </a:lnTo>
                <a:lnTo>
                  <a:pt x="414" y="413"/>
                </a:lnTo>
                <a:lnTo>
                  <a:pt x="415" y="414"/>
                </a:lnTo>
                <a:lnTo>
                  <a:pt x="416" y="415"/>
                </a:lnTo>
                <a:lnTo>
                  <a:pt x="418" y="416"/>
                </a:lnTo>
                <a:lnTo>
                  <a:pt x="419" y="417"/>
                </a:lnTo>
                <a:lnTo>
                  <a:pt x="420" y="419"/>
                </a:lnTo>
                <a:lnTo>
                  <a:pt x="421" y="420"/>
                </a:lnTo>
                <a:lnTo>
                  <a:pt x="422" y="421"/>
                </a:lnTo>
                <a:lnTo>
                  <a:pt x="423" y="423"/>
                </a:lnTo>
                <a:lnTo>
                  <a:pt x="424" y="424"/>
                </a:lnTo>
                <a:lnTo>
                  <a:pt x="425" y="426"/>
                </a:lnTo>
                <a:lnTo>
                  <a:pt x="426" y="427"/>
                </a:lnTo>
                <a:lnTo>
                  <a:pt x="427" y="429"/>
                </a:lnTo>
                <a:lnTo>
                  <a:pt x="427" y="430"/>
                </a:lnTo>
                <a:lnTo>
                  <a:pt x="428" y="432"/>
                </a:lnTo>
                <a:lnTo>
                  <a:pt x="428" y="434"/>
                </a:lnTo>
                <a:lnTo>
                  <a:pt x="429" y="436"/>
                </a:lnTo>
                <a:lnTo>
                  <a:pt x="429" y="437"/>
                </a:lnTo>
                <a:lnTo>
                  <a:pt x="429" y="439"/>
                </a:lnTo>
                <a:lnTo>
                  <a:pt x="429" y="441"/>
                </a:lnTo>
                <a:lnTo>
                  <a:pt x="429" y="443"/>
                </a:lnTo>
                <a:lnTo>
                  <a:pt x="429" y="445"/>
                </a:lnTo>
                <a:lnTo>
                  <a:pt x="429" y="447"/>
                </a:lnTo>
                <a:lnTo>
                  <a:pt x="429" y="448"/>
                </a:lnTo>
                <a:lnTo>
                  <a:pt x="429" y="450"/>
                </a:lnTo>
                <a:lnTo>
                  <a:pt x="428" y="452"/>
                </a:lnTo>
                <a:lnTo>
                  <a:pt x="428" y="453"/>
                </a:lnTo>
                <a:lnTo>
                  <a:pt x="427" y="455"/>
                </a:lnTo>
                <a:lnTo>
                  <a:pt x="427" y="457"/>
                </a:lnTo>
                <a:lnTo>
                  <a:pt x="426" y="458"/>
                </a:lnTo>
                <a:lnTo>
                  <a:pt x="425" y="460"/>
                </a:lnTo>
                <a:lnTo>
                  <a:pt x="424" y="461"/>
                </a:lnTo>
                <a:lnTo>
                  <a:pt x="423" y="463"/>
                </a:lnTo>
                <a:lnTo>
                  <a:pt x="422" y="464"/>
                </a:lnTo>
                <a:lnTo>
                  <a:pt x="421" y="466"/>
                </a:lnTo>
                <a:lnTo>
                  <a:pt x="420" y="467"/>
                </a:lnTo>
                <a:lnTo>
                  <a:pt x="419" y="468"/>
                </a:lnTo>
                <a:lnTo>
                  <a:pt x="418" y="469"/>
                </a:lnTo>
                <a:lnTo>
                  <a:pt x="416" y="471"/>
                </a:lnTo>
                <a:lnTo>
                  <a:pt x="415" y="472"/>
                </a:lnTo>
                <a:lnTo>
                  <a:pt x="414" y="473"/>
                </a:lnTo>
                <a:lnTo>
                  <a:pt x="412" y="474"/>
                </a:lnTo>
                <a:lnTo>
                  <a:pt x="411" y="474"/>
                </a:lnTo>
                <a:lnTo>
                  <a:pt x="409" y="475"/>
                </a:lnTo>
                <a:lnTo>
                  <a:pt x="408" y="476"/>
                </a:lnTo>
                <a:lnTo>
                  <a:pt x="406" y="476"/>
                </a:lnTo>
                <a:lnTo>
                  <a:pt x="404" y="477"/>
                </a:lnTo>
                <a:lnTo>
                  <a:pt x="403" y="478"/>
                </a:lnTo>
                <a:lnTo>
                  <a:pt x="401" y="478"/>
                </a:lnTo>
                <a:lnTo>
                  <a:pt x="399" y="478"/>
                </a:lnTo>
                <a:lnTo>
                  <a:pt x="397" y="478"/>
                </a:lnTo>
                <a:lnTo>
                  <a:pt x="395" y="479"/>
                </a:lnTo>
                <a:lnTo>
                  <a:pt x="394" y="479"/>
                </a:lnTo>
                <a:lnTo>
                  <a:pt x="392" y="479"/>
                </a:lnTo>
                <a:lnTo>
                  <a:pt x="390" y="478"/>
                </a:lnTo>
                <a:lnTo>
                  <a:pt x="388" y="478"/>
                </a:lnTo>
                <a:lnTo>
                  <a:pt x="386" y="478"/>
                </a:lnTo>
                <a:lnTo>
                  <a:pt x="385" y="478"/>
                </a:lnTo>
                <a:lnTo>
                  <a:pt x="383" y="477"/>
                </a:lnTo>
                <a:lnTo>
                  <a:pt x="381" y="476"/>
                </a:lnTo>
                <a:lnTo>
                  <a:pt x="380" y="476"/>
                </a:lnTo>
                <a:lnTo>
                  <a:pt x="378" y="475"/>
                </a:lnTo>
                <a:lnTo>
                  <a:pt x="376" y="474"/>
                </a:lnTo>
                <a:lnTo>
                  <a:pt x="375" y="474"/>
                </a:lnTo>
                <a:lnTo>
                  <a:pt x="373" y="473"/>
                </a:lnTo>
                <a:lnTo>
                  <a:pt x="372" y="472"/>
                </a:lnTo>
                <a:lnTo>
                  <a:pt x="371" y="471"/>
                </a:lnTo>
                <a:lnTo>
                  <a:pt x="369" y="469"/>
                </a:lnTo>
                <a:lnTo>
                  <a:pt x="368" y="468"/>
                </a:lnTo>
                <a:lnTo>
                  <a:pt x="367" y="467"/>
                </a:lnTo>
                <a:lnTo>
                  <a:pt x="366" y="466"/>
                </a:lnTo>
                <a:lnTo>
                  <a:pt x="365" y="464"/>
                </a:lnTo>
                <a:lnTo>
                  <a:pt x="364" y="463"/>
                </a:lnTo>
                <a:lnTo>
                  <a:pt x="363" y="461"/>
                </a:lnTo>
                <a:lnTo>
                  <a:pt x="362" y="460"/>
                </a:lnTo>
                <a:lnTo>
                  <a:pt x="361" y="458"/>
                </a:lnTo>
                <a:lnTo>
                  <a:pt x="360" y="457"/>
                </a:lnTo>
                <a:lnTo>
                  <a:pt x="360" y="455"/>
                </a:lnTo>
                <a:lnTo>
                  <a:pt x="359" y="453"/>
                </a:lnTo>
                <a:lnTo>
                  <a:pt x="359" y="452"/>
                </a:lnTo>
                <a:lnTo>
                  <a:pt x="358" y="450"/>
                </a:lnTo>
                <a:lnTo>
                  <a:pt x="358" y="448"/>
                </a:lnTo>
                <a:lnTo>
                  <a:pt x="358" y="447"/>
                </a:lnTo>
                <a:lnTo>
                  <a:pt x="358" y="445"/>
                </a:lnTo>
                <a:lnTo>
                  <a:pt x="358" y="443"/>
                </a:lnTo>
                <a:lnTo>
                  <a:pt x="358" y="441"/>
                </a:lnTo>
                <a:lnTo>
                  <a:pt x="358" y="439"/>
                </a:lnTo>
                <a:lnTo>
                  <a:pt x="358" y="437"/>
                </a:lnTo>
                <a:lnTo>
                  <a:pt x="358" y="436"/>
                </a:lnTo>
                <a:lnTo>
                  <a:pt x="359" y="434"/>
                </a:lnTo>
                <a:lnTo>
                  <a:pt x="359" y="432"/>
                </a:lnTo>
                <a:lnTo>
                  <a:pt x="360" y="430"/>
                </a:lnTo>
                <a:lnTo>
                  <a:pt x="360" y="429"/>
                </a:lnTo>
                <a:lnTo>
                  <a:pt x="361" y="427"/>
                </a:lnTo>
                <a:lnTo>
                  <a:pt x="362" y="426"/>
                </a:lnTo>
                <a:lnTo>
                  <a:pt x="363" y="424"/>
                </a:lnTo>
                <a:lnTo>
                  <a:pt x="364" y="423"/>
                </a:lnTo>
                <a:lnTo>
                  <a:pt x="365" y="421"/>
                </a:lnTo>
                <a:lnTo>
                  <a:pt x="366" y="420"/>
                </a:lnTo>
                <a:lnTo>
                  <a:pt x="367" y="419"/>
                </a:lnTo>
                <a:lnTo>
                  <a:pt x="368" y="417"/>
                </a:lnTo>
                <a:lnTo>
                  <a:pt x="369" y="416"/>
                </a:lnTo>
                <a:lnTo>
                  <a:pt x="371" y="415"/>
                </a:lnTo>
                <a:lnTo>
                  <a:pt x="372" y="414"/>
                </a:lnTo>
                <a:lnTo>
                  <a:pt x="373" y="413"/>
                </a:lnTo>
                <a:lnTo>
                  <a:pt x="375" y="412"/>
                </a:lnTo>
                <a:lnTo>
                  <a:pt x="376" y="411"/>
                </a:lnTo>
                <a:lnTo>
                  <a:pt x="378" y="410"/>
                </a:lnTo>
                <a:lnTo>
                  <a:pt x="380" y="410"/>
                </a:lnTo>
                <a:lnTo>
                  <a:pt x="381" y="409"/>
                </a:lnTo>
                <a:lnTo>
                  <a:pt x="383" y="409"/>
                </a:lnTo>
                <a:lnTo>
                  <a:pt x="385" y="408"/>
                </a:lnTo>
                <a:lnTo>
                  <a:pt x="386" y="408"/>
                </a:lnTo>
                <a:lnTo>
                  <a:pt x="388" y="407"/>
                </a:lnTo>
                <a:lnTo>
                  <a:pt x="390" y="407"/>
                </a:lnTo>
                <a:lnTo>
                  <a:pt x="392" y="407"/>
                </a:lnTo>
                <a:lnTo>
                  <a:pt x="394" y="407"/>
                </a:lnTo>
                <a:close/>
                <a:moveTo>
                  <a:pt x="394" y="503"/>
                </a:moveTo>
                <a:lnTo>
                  <a:pt x="397" y="503"/>
                </a:lnTo>
                <a:lnTo>
                  <a:pt x="400" y="502"/>
                </a:lnTo>
                <a:lnTo>
                  <a:pt x="403" y="502"/>
                </a:lnTo>
                <a:lnTo>
                  <a:pt x="406" y="501"/>
                </a:lnTo>
                <a:lnTo>
                  <a:pt x="408" y="501"/>
                </a:lnTo>
                <a:lnTo>
                  <a:pt x="411" y="500"/>
                </a:lnTo>
                <a:lnTo>
                  <a:pt x="414" y="499"/>
                </a:lnTo>
                <a:lnTo>
                  <a:pt x="417" y="498"/>
                </a:lnTo>
                <a:lnTo>
                  <a:pt x="419" y="497"/>
                </a:lnTo>
                <a:lnTo>
                  <a:pt x="422" y="495"/>
                </a:lnTo>
                <a:lnTo>
                  <a:pt x="425" y="494"/>
                </a:lnTo>
                <a:lnTo>
                  <a:pt x="427" y="492"/>
                </a:lnTo>
                <a:lnTo>
                  <a:pt x="429" y="491"/>
                </a:lnTo>
                <a:lnTo>
                  <a:pt x="432" y="489"/>
                </a:lnTo>
                <a:lnTo>
                  <a:pt x="434" y="487"/>
                </a:lnTo>
                <a:lnTo>
                  <a:pt x="436" y="485"/>
                </a:lnTo>
                <a:lnTo>
                  <a:pt x="438" y="483"/>
                </a:lnTo>
                <a:lnTo>
                  <a:pt x="440" y="481"/>
                </a:lnTo>
                <a:lnTo>
                  <a:pt x="441" y="479"/>
                </a:lnTo>
                <a:lnTo>
                  <a:pt x="443" y="476"/>
                </a:lnTo>
                <a:lnTo>
                  <a:pt x="445" y="474"/>
                </a:lnTo>
                <a:lnTo>
                  <a:pt x="446" y="471"/>
                </a:lnTo>
                <a:lnTo>
                  <a:pt x="448" y="469"/>
                </a:lnTo>
                <a:lnTo>
                  <a:pt x="449" y="466"/>
                </a:lnTo>
                <a:lnTo>
                  <a:pt x="450" y="463"/>
                </a:lnTo>
                <a:lnTo>
                  <a:pt x="451" y="461"/>
                </a:lnTo>
                <a:lnTo>
                  <a:pt x="452" y="458"/>
                </a:lnTo>
                <a:lnTo>
                  <a:pt x="452" y="455"/>
                </a:lnTo>
                <a:lnTo>
                  <a:pt x="453" y="452"/>
                </a:lnTo>
                <a:lnTo>
                  <a:pt x="453" y="449"/>
                </a:lnTo>
                <a:lnTo>
                  <a:pt x="453" y="446"/>
                </a:lnTo>
                <a:lnTo>
                  <a:pt x="453" y="443"/>
                </a:lnTo>
                <a:lnTo>
                  <a:pt x="453" y="440"/>
                </a:lnTo>
                <a:lnTo>
                  <a:pt x="453" y="437"/>
                </a:lnTo>
                <a:lnTo>
                  <a:pt x="453" y="434"/>
                </a:lnTo>
                <a:lnTo>
                  <a:pt x="452" y="431"/>
                </a:lnTo>
                <a:lnTo>
                  <a:pt x="452" y="428"/>
                </a:lnTo>
                <a:lnTo>
                  <a:pt x="451" y="425"/>
                </a:lnTo>
                <a:lnTo>
                  <a:pt x="450" y="422"/>
                </a:lnTo>
                <a:lnTo>
                  <a:pt x="449" y="420"/>
                </a:lnTo>
                <a:lnTo>
                  <a:pt x="448" y="417"/>
                </a:lnTo>
                <a:lnTo>
                  <a:pt x="446" y="414"/>
                </a:lnTo>
                <a:lnTo>
                  <a:pt x="445" y="412"/>
                </a:lnTo>
                <a:lnTo>
                  <a:pt x="443" y="409"/>
                </a:lnTo>
                <a:lnTo>
                  <a:pt x="441" y="407"/>
                </a:lnTo>
                <a:lnTo>
                  <a:pt x="440" y="405"/>
                </a:lnTo>
                <a:lnTo>
                  <a:pt x="438" y="403"/>
                </a:lnTo>
                <a:lnTo>
                  <a:pt x="436" y="401"/>
                </a:lnTo>
                <a:lnTo>
                  <a:pt x="434" y="399"/>
                </a:lnTo>
                <a:lnTo>
                  <a:pt x="432" y="397"/>
                </a:lnTo>
                <a:lnTo>
                  <a:pt x="429" y="395"/>
                </a:lnTo>
                <a:lnTo>
                  <a:pt x="427" y="393"/>
                </a:lnTo>
                <a:lnTo>
                  <a:pt x="425" y="392"/>
                </a:lnTo>
                <a:lnTo>
                  <a:pt x="422" y="390"/>
                </a:lnTo>
                <a:lnTo>
                  <a:pt x="419" y="389"/>
                </a:lnTo>
                <a:lnTo>
                  <a:pt x="417" y="388"/>
                </a:lnTo>
                <a:lnTo>
                  <a:pt x="414" y="387"/>
                </a:lnTo>
                <a:lnTo>
                  <a:pt x="411" y="386"/>
                </a:lnTo>
                <a:lnTo>
                  <a:pt x="408" y="385"/>
                </a:lnTo>
                <a:lnTo>
                  <a:pt x="406" y="384"/>
                </a:lnTo>
                <a:lnTo>
                  <a:pt x="403" y="384"/>
                </a:lnTo>
                <a:lnTo>
                  <a:pt x="400" y="383"/>
                </a:lnTo>
                <a:lnTo>
                  <a:pt x="397" y="383"/>
                </a:lnTo>
                <a:lnTo>
                  <a:pt x="394" y="383"/>
                </a:lnTo>
                <a:lnTo>
                  <a:pt x="391" y="383"/>
                </a:lnTo>
                <a:lnTo>
                  <a:pt x="387" y="383"/>
                </a:lnTo>
                <a:lnTo>
                  <a:pt x="384" y="384"/>
                </a:lnTo>
                <a:lnTo>
                  <a:pt x="382" y="384"/>
                </a:lnTo>
                <a:lnTo>
                  <a:pt x="379" y="385"/>
                </a:lnTo>
                <a:lnTo>
                  <a:pt x="376" y="386"/>
                </a:lnTo>
                <a:lnTo>
                  <a:pt x="373" y="387"/>
                </a:lnTo>
                <a:lnTo>
                  <a:pt x="370" y="388"/>
                </a:lnTo>
                <a:lnTo>
                  <a:pt x="368" y="389"/>
                </a:lnTo>
                <a:lnTo>
                  <a:pt x="365" y="390"/>
                </a:lnTo>
                <a:lnTo>
                  <a:pt x="363" y="392"/>
                </a:lnTo>
                <a:lnTo>
                  <a:pt x="360" y="393"/>
                </a:lnTo>
                <a:lnTo>
                  <a:pt x="358" y="395"/>
                </a:lnTo>
                <a:lnTo>
                  <a:pt x="356" y="397"/>
                </a:lnTo>
                <a:lnTo>
                  <a:pt x="353" y="399"/>
                </a:lnTo>
                <a:lnTo>
                  <a:pt x="351" y="401"/>
                </a:lnTo>
                <a:lnTo>
                  <a:pt x="349" y="403"/>
                </a:lnTo>
                <a:lnTo>
                  <a:pt x="347" y="405"/>
                </a:lnTo>
                <a:lnTo>
                  <a:pt x="346" y="407"/>
                </a:lnTo>
                <a:lnTo>
                  <a:pt x="344" y="409"/>
                </a:lnTo>
                <a:lnTo>
                  <a:pt x="342" y="412"/>
                </a:lnTo>
                <a:lnTo>
                  <a:pt x="341" y="414"/>
                </a:lnTo>
                <a:lnTo>
                  <a:pt x="340" y="417"/>
                </a:lnTo>
                <a:lnTo>
                  <a:pt x="338" y="420"/>
                </a:lnTo>
                <a:lnTo>
                  <a:pt x="337" y="422"/>
                </a:lnTo>
                <a:lnTo>
                  <a:pt x="336" y="425"/>
                </a:lnTo>
                <a:lnTo>
                  <a:pt x="336" y="428"/>
                </a:lnTo>
                <a:lnTo>
                  <a:pt x="335" y="431"/>
                </a:lnTo>
                <a:lnTo>
                  <a:pt x="334" y="434"/>
                </a:lnTo>
                <a:lnTo>
                  <a:pt x="334" y="437"/>
                </a:lnTo>
                <a:lnTo>
                  <a:pt x="334" y="440"/>
                </a:lnTo>
                <a:lnTo>
                  <a:pt x="334" y="443"/>
                </a:lnTo>
                <a:lnTo>
                  <a:pt x="334" y="446"/>
                </a:lnTo>
                <a:lnTo>
                  <a:pt x="334" y="449"/>
                </a:lnTo>
                <a:lnTo>
                  <a:pt x="334" y="452"/>
                </a:lnTo>
                <a:lnTo>
                  <a:pt x="335" y="455"/>
                </a:lnTo>
                <a:lnTo>
                  <a:pt x="336" y="458"/>
                </a:lnTo>
                <a:lnTo>
                  <a:pt x="336" y="461"/>
                </a:lnTo>
                <a:lnTo>
                  <a:pt x="337" y="463"/>
                </a:lnTo>
                <a:lnTo>
                  <a:pt x="338" y="466"/>
                </a:lnTo>
                <a:lnTo>
                  <a:pt x="340" y="469"/>
                </a:lnTo>
                <a:lnTo>
                  <a:pt x="341" y="471"/>
                </a:lnTo>
                <a:lnTo>
                  <a:pt x="342" y="474"/>
                </a:lnTo>
                <a:lnTo>
                  <a:pt x="344" y="476"/>
                </a:lnTo>
                <a:lnTo>
                  <a:pt x="346" y="479"/>
                </a:lnTo>
                <a:lnTo>
                  <a:pt x="347" y="481"/>
                </a:lnTo>
                <a:lnTo>
                  <a:pt x="349" y="483"/>
                </a:lnTo>
                <a:lnTo>
                  <a:pt x="351" y="485"/>
                </a:lnTo>
                <a:lnTo>
                  <a:pt x="353" y="487"/>
                </a:lnTo>
                <a:lnTo>
                  <a:pt x="356" y="489"/>
                </a:lnTo>
                <a:lnTo>
                  <a:pt x="358" y="491"/>
                </a:lnTo>
                <a:lnTo>
                  <a:pt x="360" y="492"/>
                </a:lnTo>
                <a:lnTo>
                  <a:pt x="363" y="494"/>
                </a:lnTo>
                <a:lnTo>
                  <a:pt x="365" y="495"/>
                </a:lnTo>
                <a:lnTo>
                  <a:pt x="368" y="497"/>
                </a:lnTo>
                <a:lnTo>
                  <a:pt x="370" y="498"/>
                </a:lnTo>
                <a:lnTo>
                  <a:pt x="373" y="499"/>
                </a:lnTo>
                <a:lnTo>
                  <a:pt x="376" y="500"/>
                </a:lnTo>
                <a:lnTo>
                  <a:pt x="379" y="501"/>
                </a:lnTo>
                <a:lnTo>
                  <a:pt x="382" y="501"/>
                </a:lnTo>
                <a:lnTo>
                  <a:pt x="384" y="502"/>
                </a:lnTo>
                <a:lnTo>
                  <a:pt x="387" y="502"/>
                </a:lnTo>
                <a:lnTo>
                  <a:pt x="391" y="503"/>
                </a:lnTo>
                <a:lnTo>
                  <a:pt x="394" y="503"/>
                </a:lnTo>
                <a:close/>
              </a:path>
              <a:path w="765" h="767">
                <a:moveTo>
                  <a:pt x="705" y="95"/>
                </a:moveTo>
                <a:lnTo>
                  <a:pt x="703" y="95"/>
                </a:lnTo>
                <a:lnTo>
                  <a:pt x="701" y="95"/>
                </a:lnTo>
                <a:lnTo>
                  <a:pt x="699" y="95"/>
                </a:lnTo>
                <a:lnTo>
                  <a:pt x="698" y="94"/>
                </a:lnTo>
                <a:lnTo>
                  <a:pt x="696" y="94"/>
                </a:lnTo>
                <a:lnTo>
                  <a:pt x="694" y="94"/>
                </a:lnTo>
                <a:lnTo>
                  <a:pt x="693" y="93"/>
                </a:lnTo>
                <a:lnTo>
                  <a:pt x="691" y="92"/>
                </a:lnTo>
                <a:lnTo>
                  <a:pt x="689" y="92"/>
                </a:lnTo>
                <a:lnTo>
                  <a:pt x="688" y="91"/>
                </a:lnTo>
                <a:lnTo>
                  <a:pt x="686" y="90"/>
                </a:lnTo>
                <a:lnTo>
                  <a:pt x="685" y="89"/>
                </a:lnTo>
                <a:lnTo>
                  <a:pt x="683" y="88"/>
                </a:lnTo>
                <a:lnTo>
                  <a:pt x="682" y="87"/>
                </a:lnTo>
                <a:lnTo>
                  <a:pt x="681" y="86"/>
                </a:lnTo>
                <a:lnTo>
                  <a:pt x="679" y="85"/>
                </a:lnTo>
                <a:lnTo>
                  <a:pt x="678" y="83"/>
                </a:lnTo>
                <a:lnTo>
                  <a:pt x="677" y="82"/>
                </a:lnTo>
                <a:lnTo>
                  <a:pt x="676" y="81"/>
                </a:lnTo>
                <a:lnTo>
                  <a:pt x="675" y="79"/>
                </a:lnTo>
                <a:lnTo>
                  <a:pt x="674" y="78"/>
                </a:lnTo>
                <a:lnTo>
                  <a:pt x="673" y="76"/>
                </a:lnTo>
                <a:lnTo>
                  <a:pt x="673" y="75"/>
                </a:lnTo>
                <a:lnTo>
                  <a:pt x="672" y="73"/>
                </a:lnTo>
                <a:lnTo>
                  <a:pt x="671" y="72"/>
                </a:lnTo>
                <a:lnTo>
                  <a:pt x="671" y="70"/>
                </a:lnTo>
                <a:lnTo>
                  <a:pt x="670" y="68"/>
                </a:lnTo>
                <a:lnTo>
                  <a:pt x="670" y="67"/>
                </a:lnTo>
                <a:lnTo>
                  <a:pt x="669" y="65"/>
                </a:lnTo>
                <a:lnTo>
                  <a:pt x="669" y="63"/>
                </a:lnTo>
                <a:lnTo>
                  <a:pt x="669" y="61"/>
                </a:lnTo>
                <a:lnTo>
                  <a:pt x="669" y="59"/>
                </a:lnTo>
                <a:lnTo>
                  <a:pt x="669" y="57"/>
                </a:lnTo>
                <a:lnTo>
                  <a:pt x="669" y="56"/>
                </a:lnTo>
                <a:lnTo>
                  <a:pt x="669" y="54"/>
                </a:lnTo>
                <a:lnTo>
                  <a:pt x="670" y="52"/>
                </a:lnTo>
                <a:lnTo>
                  <a:pt x="670" y="50"/>
                </a:lnTo>
                <a:lnTo>
                  <a:pt x="671" y="49"/>
                </a:lnTo>
                <a:lnTo>
                  <a:pt x="671" y="47"/>
                </a:lnTo>
                <a:lnTo>
                  <a:pt x="672" y="45"/>
                </a:lnTo>
                <a:lnTo>
                  <a:pt x="673" y="44"/>
                </a:lnTo>
                <a:lnTo>
                  <a:pt x="673" y="42"/>
                </a:lnTo>
                <a:lnTo>
                  <a:pt x="674" y="41"/>
                </a:lnTo>
                <a:lnTo>
                  <a:pt x="675" y="39"/>
                </a:lnTo>
                <a:lnTo>
                  <a:pt x="676" y="38"/>
                </a:lnTo>
                <a:lnTo>
                  <a:pt x="677" y="36"/>
                </a:lnTo>
                <a:lnTo>
                  <a:pt x="678" y="35"/>
                </a:lnTo>
                <a:lnTo>
                  <a:pt x="679" y="34"/>
                </a:lnTo>
                <a:lnTo>
                  <a:pt x="681" y="33"/>
                </a:lnTo>
                <a:lnTo>
                  <a:pt x="682" y="32"/>
                </a:lnTo>
                <a:lnTo>
                  <a:pt x="683" y="31"/>
                </a:lnTo>
                <a:lnTo>
                  <a:pt x="685" y="30"/>
                </a:lnTo>
                <a:lnTo>
                  <a:pt x="686" y="29"/>
                </a:lnTo>
                <a:lnTo>
                  <a:pt x="688" y="28"/>
                </a:lnTo>
                <a:lnTo>
                  <a:pt x="689" y="27"/>
                </a:lnTo>
                <a:lnTo>
                  <a:pt x="691" y="26"/>
                </a:lnTo>
                <a:lnTo>
                  <a:pt x="693" y="26"/>
                </a:lnTo>
                <a:lnTo>
                  <a:pt x="694" y="25"/>
                </a:lnTo>
                <a:lnTo>
                  <a:pt x="696" y="25"/>
                </a:lnTo>
                <a:lnTo>
                  <a:pt x="698" y="24"/>
                </a:lnTo>
                <a:lnTo>
                  <a:pt x="699" y="24"/>
                </a:lnTo>
                <a:lnTo>
                  <a:pt x="701" y="24"/>
                </a:lnTo>
                <a:lnTo>
                  <a:pt x="703" y="23"/>
                </a:lnTo>
                <a:lnTo>
                  <a:pt x="705" y="23"/>
                </a:lnTo>
                <a:lnTo>
                  <a:pt x="707" y="23"/>
                </a:lnTo>
                <a:lnTo>
                  <a:pt x="709" y="24"/>
                </a:lnTo>
                <a:lnTo>
                  <a:pt x="710" y="24"/>
                </a:lnTo>
                <a:lnTo>
                  <a:pt x="712" y="24"/>
                </a:lnTo>
                <a:lnTo>
                  <a:pt x="714" y="25"/>
                </a:lnTo>
                <a:lnTo>
                  <a:pt x="716" y="25"/>
                </a:lnTo>
                <a:lnTo>
                  <a:pt x="717" y="26"/>
                </a:lnTo>
                <a:lnTo>
                  <a:pt x="719" y="26"/>
                </a:lnTo>
                <a:lnTo>
                  <a:pt x="720" y="27"/>
                </a:lnTo>
                <a:lnTo>
                  <a:pt x="722" y="28"/>
                </a:lnTo>
                <a:lnTo>
                  <a:pt x="724" y="29"/>
                </a:lnTo>
                <a:lnTo>
                  <a:pt x="725" y="30"/>
                </a:lnTo>
                <a:lnTo>
                  <a:pt x="726" y="31"/>
                </a:lnTo>
                <a:lnTo>
                  <a:pt x="728" y="32"/>
                </a:lnTo>
                <a:lnTo>
                  <a:pt x="729" y="33"/>
                </a:lnTo>
                <a:lnTo>
                  <a:pt x="730" y="34"/>
                </a:lnTo>
                <a:lnTo>
                  <a:pt x="731" y="35"/>
                </a:lnTo>
                <a:lnTo>
                  <a:pt x="733" y="36"/>
                </a:lnTo>
                <a:lnTo>
                  <a:pt x="734" y="38"/>
                </a:lnTo>
                <a:lnTo>
                  <a:pt x="735" y="39"/>
                </a:lnTo>
                <a:lnTo>
                  <a:pt x="736" y="41"/>
                </a:lnTo>
                <a:lnTo>
                  <a:pt x="736" y="42"/>
                </a:lnTo>
                <a:lnTo>
                  <a:pt x="737" y="44"/>
                </a:lnTo>
                <a:lnTo>
                  <a:pt x="738" y="45"/>
                </a:lnTo>
                <a:lnTo>
                  <a:pt x="739" y="47"/>
                </a:lnTo>
                <a:lnTo>
                  <a:pt x="739" y="49"/>
                </a:lnTo>
                <a:lnTo>
                  <a:pt x="740" y="50"/>
                </a:lnTo>
                <a:lnTo>
                  <a:pt x="740" y="52"/>
                </a:lnTo>
                <a:lnTo>
                  <a:pt x="740" y="54"/>
                </a:lnTo>
                <a:lnTo>
                  <a:pt x="741" y="56"/>
                </a:lnTo>
                <a:lnTo>
                  <a:pt x="741" y="57"/>
                </a:lnTo>
                <a:lnTo>
                  <a:pt x="741" y="59"/>
                </a:lnTo>
                <a:lnTo>
                  <a:pt x="741" y="61"/>
                </a:lnTo>
                <a:lnTo>
                  <a:pt x="741" y="63"/>
                </a:lnTo>
                <a:lnTo>
                  <a:pt x="740" y="65"/>
                </a:lnTo>
                <a:lnTo>
                  <a:pt x="740" y="67"/>
                </a:lnTo>
                <a:lnTo>
                  <a:pt x="740" y="68"/>
                </a:lnTo>
                <a:lnTo>
                  <a:pt x="739" y="70"/>
                </a:lnTo>
                <a:lnTo>
                  <a:pt x="739" y="72"/>
                </a:lnTo>
                <a:lnTo>
                  <a:pt x="738" y="73"/>
                </a:lnTo>
                <a:lnTo>
                  <a:pt x="737" y="75"/>
                </a:lnTo>
                <a:lnTo>
                  <a:pt x="736" y="76"/>
                </a:lnTo>
                <a:lnTo>
                  <a:pt x="736" y="78"/>
                </a:lnTo>
                <a:lnTo>
                  <a:pt x="735" y="79"/>
                </a:lnTo>
                <a:lnTo>
                  <a:pt x="734" y="81"/>
                </a:lnTo>
                <a:lnTo>
                  <a:pt x="733" y="82"/>
                </a:lnTo>
                <a:lnTo>
                  <a:pt x="731" y="83"/>
                </a:lnTo>
                <a:lnTo>
                  <a:pt x="730" y="85"/>
                </a:lnTo>
                <a:lnTo>
                  <a:pt x="729" y="86"/>
                </a:lnTo>
                <a:lnTo>
                  <a:pt x="728" y="87"/>
                </a:lnTo>
                <a:lnTo>
                  <a:pt x="726" y="88"/>
                </a:lnTo>
                <a:lnTo>
                  <a:pt x="725" y="89"/>
                </a:lnTo>
                <a:lnTo>
                  <a:pt x="724" y="90"/>
                </a:lnTo>
                <a:lnTo>
                  <a:pt x="722" y="91"/>
                </a:lnTo>
                <a:lnTo>
                  <a:pt x="720" y="92"/>
                </a:lnTo>
                <a:lnTo>
                  <a:pt x="719" y="92"/>
                </a:lnTo>
                <a:lnTo>
                  <a:pt x="717" y="93"/>
                </a:lnTo>
                <a:lnTo>
                  <a:pt x="716" y="94"/>
                </a:lnTo>
                <a:lnTo>
                  <a:pt x="714" y="94"/>
                </a:lnTo>
                <a:lnTo>
                  <a:pt x="712" y="94"/>
                </a:lnTo>
                <a:lnTo>
                  <a:pt x="710" y="95"/>
                </a:lnTo>
                <a:lnTo>
                  <a:pt x="709" y="95"/>
                </a:lnTo>
                <a:lnTo>
                  <a:pt x="707" y="95"/>
                </a:lnTo>
                <a:lnTo>
                  <a:pt x="705" y="95"/>
                </a:lnTo>
                <a:close/>
                <a:moveTo>
                  <a:pt x="705" y="0"/>
                </a:moveTo>
                <a:lnTo>
                  <a:pt x="702" y="0"/>
                </a:lnTo>
                <a:lnTo>
                  <a:pt x="699" y="0"/>
                </a:lnTo>
                <a:lnTo>
                  <a:pt x="696" y="0"/>
                </a:lnTo>
                <a:lnTo>
                  <a:pt x="693" y="1"/>
                </a:lnTo>
                <a:lnTo>
                  <a:pt x="690" y="1"/>
                </a:lnTo>
                <a:lnTo>
                  <a:pt x="687" y="2"/>
                </a:lnTo>
                <a:lnTo>
                  <a:pt x="684" y="3"/>
                </a:lnTo>
                <a:lnTo>
                  <a:pt x="682" y="4"/>
                </a:lnTo>
                <a:lnTo>
                  <a:pt x="679" y="5"/>
                </a:lnTo>
                <a:lnTo>
                  <a:pt x="676" y="7"/>
                </a:lnTo>
                <a:lnTo>
                  <a:pt x="674" y="8"/>
                </a:lnTo>
                <a:lnTo>
                  <a:pt x="671" y="10"/>
                </a:lnTo>
                <a:lnTo>
                  <a:pt x="669" y="11"/>
                </a:lnTo>
                <a:lnTo>
                  <a:pt x="667" y="13"/>
                </a:lnTo>
                <a:lnTo>
                  <a:pt x="665" y="15"/>
                </a:lnTo>
                <a:lnTo>
                  <a:pt x="663" y="17"/>
                </a:lnTo>
                <a:lnTo>
                  <a:pt x="661" y="19"/>
                </a:lnTo>
                <a:lnTo>
                  <a:pt x="659" y="21"/>
                </a:lnTo>
                <a:lnTo>
                  <a:pt x="657" y="24"/>
                </a:lnTo>
                <a:lnTo>
                  <a:pt x="655" y="26"/>
                </a:lnTo>
                <a:lnTo>
                  <a:pt x="654" y="28"/>
                </a:lnTo>
                <a:lnTo>
                  <a:pt x="652" y="31"/>
                </a:lnTo>
                <a:lnTo>
                  <a:pt x="651" y="33"/>
                </a:lnTo>
                <a:lnTo>
                  <a:pt x="650" y="36"/>
                </a:lnTo>
                <a:lnTo>
                  <a:pt x="649" y="39"/>
                </a:lnTo>
                <a:lnTo>
                  <a:pt x="648" y="42"/>
                </a:lnTo>
                <a:lnTo>
                  <a:pt x="647" y="44"/>
                </a:lnTo>
                <a:lnTo>
                  <a:pt x="646" y="47"/>
                </a:lnTo>
                <a:lnTo>
                  <a:pt x="646" y="50"/>
                </a:lnTo>
                <a:lnTo>
                  <a:pt x="645" y="53"/>
                </a:lnTo>
                <a:lnTo>
                  <a:pt x="645" y="56"/>
                </a:lnTo>
                <a:lnTo>
                  <a:pt x="645" y="59"/>
                </a:lnTo>
                <a:lnTo>
                  <a:pt x="645" y="62"/>
                </a:lnTo>
                <a:lnTo>
                  <a:pt x="645" y="65"/>
                </a:lnTo>
                <a:lnTo>
                  <a:pt x="646" y="68"/>
                </a:lnTo>
                <a:lnTo>
                  <a:pt x="646" y="71"/>
                </a:lnTo>
                <a:lnTo>
                  <a:pt x="647" y="74"/>
                </a:lnTo>
                <a:lnTo>
                  <a:pt x="648" y="77"/>
                </a:lnTo>
                <a:lnTo>
                  <a:pt x="649" y="80"/>
                </a:lnTo>
                <a:lnTo>
                  <a:pt x="650" y="83"/>
                </a:lnTo>
                <a:lnTo>
                  <a:pt x="651" y="85"/>
                </a:lnTo>
                <a:lnTo>
                  <a:pt x="652" y="88"/>
                </a:lnTo>
                <a:lnTo>
                  <a:pt x="654" y="90"/>
                </a:lnTo>
                <a:lnTo>
                  <a:pt x="655" y="93"/>
                </a:lnTo>
                <a:lnTo>
                  <a:pt x="657" y="95"/>
                </a:lnTo>
                <a:lnTo>
                  <a:pt x="659" y="97"/>
                </a:lnTo>
                <a:lnTo>
                  <a:pt x="661" y="100"/>
                </a:lnTo>
                <a:lnTo>
                  <a:pt x="663" y="102"/>
                </a:lnTo>
                <a:lnTo>
                  <a:pt x="665" y="104"/>
                </a:lnTo>
                <a:lnTo>
                  <a:pt x="667" y="105"/>
                </a:lnTo>
                <a:lnTo>
                  <a:pt x="669" y="107"/>
                </a:lnTo>
                <a:lnTo>
                  <a:pt x="671" y="109"/>
                </a:lnTo>
                <a:lnTo>
                  <a:pt x="674" y="110"/>
                </a:lnTo>
                <a:lnTo>
                  <a:pt x="676" y="112"/>
                </a:lnTo>
                <a:lnTo>
                  <a:pt x="679" y="113"/>
                </a:lnTo>
                <a:lnTo>
                  <a:pt x="682" y="114"/>
                </a:lnTo>
                <a:lnTo>
                  <a:pt x="684" y="115"/>
                </a:lnTo>
                <a:lnTo>
                  <a:pt x="687" y="116"/>
                </a:lnTo>
                <a:lnTo>
                  <a:pt x="690" y="117"/>
                </a:lnTo>
                <a:lnTo>
                  <a:pt x="693" y="118"/>
                </a:lnTo>
                <a:lnTo>
                  <a:pt x="696" y="118"/>
                </a:lnTo>
                <a:lnTo>
                  <a:pt x="699" y="119"/>
                </a:lnTo>
                <a:lnTo>
                  <a:pt x="702" y="119"/>
                </a:lnTo>
                <a:lnTo>
                  <a:pt x="705" y="119"/>
                </a:lnTo>
                <a:lnTo>
                  <a:pt x="708" y="119"/>
                </a:lnTo>
                <a:lnTo>
                  <a:pt x="711" y="119"/>
                </a:lnTo>
                <a:lnTo>
                  <a:pt x="714" y="118"/>
                </a:lnTo>
                <a:lnTo>
                  <a:pt x="717" y="118"/>
                </a:lnTo>
                <a:lnTo>
                  <a:pt x="720" y="117"/>
                </a:lnTo>
                <a:lnTo>
                  <a:pt x="723" y="116"/>
                </a:lnTo>
                <a:lnTo>
                  <a:pt x="725" y="115"/>
                </a:lnTo>
                <a:lnTo>
                  <a:pt x="728" y="114"/>
                </a:lnTo>
                <a:lnTo>
                  <a:pt x="731" y="113"/>
                </a:lnTo>
                <a:lnTo>
                  <a:pt x="733" y="112"/>
                </a:lnTo>
                <a:lnTo>
                  <a:pt x="736" y="110"/>
                </a:lnTo>
                <a:lnTo>
                  <a:pt x="738" y="109"/>
                </a:lnTo>
                <a:lnTo>
                  <a:pt x="741" y="107"/>
                </a:lnTo>
                <a:lnTo>
                  <a:pt x="743" y="105"/>
                </a:lnTo>
                <a:lnTo>
                  <a:pt x="745" y="104"/>
                </a:lnTo>
                <a:lnTo>
                  <a:pt x="747" y="102"/>
                </a:lnTo>
                <a:lnTo>
                  <a:pt x="749" y="100"/>
                </a:lnTo>
                <a:lnTo>
                  <a:pt x="751" y="97"/>
                </a:lnTo>
                <a:lnTo>
                  <a:pt x="753" y="95"/>
                </a:lnTo>
                <a:lnTo>
                  <a:pt x="754" y="93"/>
                </a:lnTo>
                <a:lnTo>
                  <a:pt x="756" y="90"/>
                </a:lnTo>
                <a:lnTo>
                  <a:pt x="757" y="88"/>
                </a:lnTo>
                <a:lnTo>
                  <a:pt x="759" y="85"/>
                </a:lnTo>
                <a:lnTo>
                  <a:pt x="760" y="83"/>
                </a:lnTo>
                <a:lnTo>
                  <a:pt x="761" y="80"/>
                </a:lnTo>
                <a:lnTo>
                  <a:pt x="762" y="77"/>
                </a:lnTo>
                <a:lnTo>
                  <a:pt x="763" y="74"/>
                </a:lnTo>
                <a:lnTo>
                  <a:pt x="764" y="71"/>
                </a:lnTo>
                <a:lnTo>
                  <a:pt x="764" y="68"/>
                </a:lnTo>
                <a:lnTo>
                  <a:pt x="764" y="65"/>
                </a:lnTo>
                <a:lnTo>
                  <a:pt x="765" y="62"/>
                </a:lnTo>
                <a:lnTo>
                  <a:pt x="765" y="59"/>
                </a:lnTo>
                <a:lnTo>
                  <a:pt x="765" y="56"/>
                </a:lnTo>
                <a:lnTo>
                  <a:pt x="764" y="53"/>
                </a:lnTo>
                <a:lnTo>
                  <a:pt x="764" y="50"/>
                </a:lnTo>
                <a:lnTo>
                  <a:pt x="764" y="47"/>
                </a:lnTo>
                <a:lnTo>
                  <a:pt x="763" y="44"/>
                </a:lnTo>
                <a:lnTo>
                  <a:pt x="762" y="42"/>
                </a:lnTo>
                <a:lnTo>
                  <a:pt x="761" y="39"/>
                </a:lnTo>
                <a:lnTo>
                  <a:pt x="760" y="36"/>
                </a:lnTo>
                <a:lnTo>
                  <a:pt x="759" y="33"/>
                </a:lnTo>
                <a:lnTo>
                  <a:pt x="757" y="31"/>
                </a:lnTo>
                <a:lnTo>
                  <a:pt x="756" y="28"/>
                </a:lnTo>
                <a:lnTo>
                  <a:pt x="754" y="26"/>
                </a:lnTo>
                <a:lnTo>
                  <a:pt x="753" y="24"/>
                </a:lnTo>
                <a:lnTo>
                  <a:pt x="751" y="21"/>
                </a:lnTo>
                <a:lnTo>
                  <a:pt x="749" y="19"/>
                </a:lnTo>
                <a:lnTo>
                  <a:pt x="747" y="17"/>
                </a:lnTo>
                <a:lnTo>
                  <a:pt x="745" y="15"/>
                </a:lnTo>
                <a:lnTo>
                  <a:pt x="743" y="13"/>
                </a:lnTo>
                <a:lnTo>
                  <a:pt x="741" y="11"/>
                </a:lnTo>
                <a:lnTo>
                  <a:pt x="738" y="10"/>
                </a:lnTo>
                <a:lnTo>
                  <a:pt x="736" y="8"/>
                </a:lnTo>
                <a:lnTo>
                  <a:pt x="733" y="7"/>
                </a:lnTo>
                <a:lnTo>
                  <a:pt x="731" y="5"/>
                </a:lnTo>
                <a:lnTo>
                  <a:pt x="728" y="4"/>
                </a:lnTo>
                <a:lnTo>
                  <a:pt x="725" y="3"/>
                </a:lnTo>
                <a:lnTo>
                  <a:pt x="723" y="2"/>
                </a:lnTo>
                <a:lnTo>
                  <a:pt x="720" y="1"/>
                </a:lnTo>
                <a:lnTo>
                  <a:pt x="717" y="1"/>
                </a:lnTo>
                <a:lnTo>
                  <a:pt x="714" y="0"/>
                </a:lnTo>
                <a:lnTo>
                  <a:pt x="711" y="0"/>
                </a:lnTo>
                <a:lnTo>
                  <a:pt x="708" y="0"/>
                </a:lnTo>
                <a:lnTo>
                  <a:pt x="70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" name="path"/>
          <p:cNvSpPr/>
          <p:nvPr/>
        </p:nvSpPr>
        <p:spPr>
          <a:xfrm>
            <a:off x="5418520" y="2254603"/>
            <a:ext cx="571588" cy="411162"/>
          </a:xfrm>
          <a:custGeom>
            <a:avLst/>
            <a:gdLst/>
            <a:ahLst/>
            <a:cxnLst/>
            <a:rect l="0" t="0" r="0" b="0"/>
            <a:pathLst>
              <a:path w="900" h="647">
                <a:moveTo>
                  <a:pt x="461" y="585"/>
                </a:moveTo>
                <a:lnTo>
                  <a:pt x="311" y="425"/>
                </a:lnTo>
                <a:lnTo>
                  <a:pt x="310" y="424"/>
                </a:lnTo>
                <a:lnTo>
                  <a:pt x="309" y="423"/>
                </a:lnTo>
                <a:lnTo>
                  <a:pt x="309" y="423"/>
                </a:lnTo>
                <a:lnTo>
                  <a:pt x="308" y="422"/>
                </a:lnTo>
                <a:lnTo>
                  <a:pt x="306" y="421"/>
                </a:lnTo>
                <a:lnTo>
                  <a:pt x="305" y="420"/>
                </a:lnTo>
                <a:lnTo>
                  <a:pt x="303" y="419"/>
                </a:lnTo>
                <a:lnTo>
                  <a:pt x="302" y="418"/>
                </a:lnTo>
                <a:lnTo>
                  <a:pt x="300" y="417"/>
                </a:lnTo>
                <a:lnTo>
                  <a:pt x="298" y="416"/>
                </a:lnTo>
                <a:lnTo>
                  <a:pt x="789" y="107"/>
                </a:lnTo>
                <a:lnTo>
                  <a:pt x="461" y="585"/>
                </a:lnTo>
                <a:close/>
                <a:moveTo>
                  <a:pt x="192" y="313"/>
                </a:moveTo>
                <a:lnTo>
                  <a:pt x="192" y="313"/>
                </a:lnTo>
                <a:lnTo>
                  <a:pt x="192" y="313"/>
                </a:lnTo>
                <a:lnTo>
                  <a:pt x="807" y="65"/>
                </a:lnTo>
                <a:lnTo>
                  <a:pt x="203" y="447"/>
                </a:lnTo>
                <a:lnTo>
                  <a:pt x="192" y="313"/>
                </a:lnTo>
                <a:close/>
                <a:moveTo>
                  <a:pt x="72" y="170"/>
                </a:moveTo>
                <a:lnTo>
                  <a:pt x="730" y="70"/>
                </a:lnTo>
                <a:lnTo>
                  <a:pt x="183" y="290"/>
                </a:lnTo>
                <a:lnTo>
                  <a:pt x="182" y="289"/>
                </a:lnTo>
                <a:lnTo>
                  <a:pt x="181" y="287"/>
                </a:lnTo>
                <a:lnTo>
                  <a:pt x="181" y="286"/>
                </a:lnTo>
                <a:lnTo>
                  <a:pt x="180" y="286"/>
                </a:lnTo>
                <a:lnTo>
                  <a:pt x="179" y="285"/>
                </a:lnTo>
                <a:lnTo>
                  <a:pt x="179" y="284"/>
                </a:lnTo>
                <a:lnTo>
                  <a:pt x="72" y="170"/>
                </a:lnTo>
                <a:close/>
                <a:moveTo>
                  <a:pt x="896" y="11"/>
                </a:moveTo>
                <a:lnTo>
                  <a:pt x="896" y="10"/>
                </a:lnTo>
                <a:lnTo>
                  <a:pt x="895" y="9"/>
                </a:lnTo>
                <a:lnTo>
                  <a:pt x="894" y="9"/>
                </a:lnTo>
                <a:lnTo>
                  <a:pt x="894" y="8"/>
                </a:lnTo>
                <a:lnTo>
                  <a:pt x="893" y="7"/>
                </a:lnTo>
                <a:lnTo>
                  <a:pt x="893" y="7"/>
                </a:lnTo>
                <a:lnTo>
                  <a:pt x="892" y="6"/>
                </a:lnTo>
                <a:lnTo>
                  <a:pt x="892" y="5"/>
                </a:lnTo>
                <a:lnTo>
                  <a:pt x="891" y="5"/>
                </a:lnTo>
                <a:lnTo>
                  <a:pt x="890" y="4"/>
                </a:lnTo>
                <a:lnTo>
                  <a:pt x="890" y="4"/>
                </a:lnTo>
                <a:lnTo>
                  <a:pt x="889" y="3"/>
                </a:lnTo>
                <a:lnTo>
                  <a:pt x="888" y="3"/>
                </a:lnTo>
                <a:lnTo>
                  <a:pt x="887" y="2"/>
                </a:lnTo>
                <a:lnTo>
                  <a:pt x="887" y="2"/>
                </a:lnTo>
                <a:lnTo>
                  <a:pt x="886" y="2"/>
                </a:lnTo>
                <a:lnTo>
                  <a:pt x="885" y="1"/>
                </a:lnTo>
                <a:lnTo>
                  <a:pt x="884" y="1"/>
                </a:lnTo>
                <a:lnTo>
                  <a:pt x="883" y="1"/>
                </a:lnTo>
                <a:lnTo>
                  <a:pt x="883" y="1"/>
                </a:lnTo>
                <a:lnTo>
                  <a:pt x="882" y="0"/>
                </a:lnTo>
                <a:lnTo>
                  <a:pt x="881" y="0"/>
                </a:lnTo>
                <a:lnTo>
                  <a:pt x="880" y="0"/>
                </a:lnTo>
                <a:lnTo>
                  <a:pt x="879" y="0"/>
                </a:lnTo>
                <a:lnTo>
                  <a:pt x="878" y="0"/>
                </a:lnTo>
                <a:lnTo>
                  <a:pt x="877" y="0"/>
                </a:lnTo>
                <a:lnTo>
                  <a:pt x="877" y="0"/>
                </a:lnTo>
                <a:lnTo>
                  <a:pt x="876" y="0"/>
                </a:lnTo>
                <a:lnTo>
                  <a:pt x="875" y="0"/>
                </a:lnTo>
                <a:lnTo>
                  <a:pt x="874" y="0"/>
                </a:lnTo>
                <a:lnTo>
                  <a:pt x="873" y="0"/>
                </a:lnTo>
                <a:lnTo>
                  <a:pt x="872" y="0"/>
                </a:lnTo>
                <a:lnTo>
                  <a:pt x="20" y="130"/>
                </a:lnTo>
                <a:lnTo>
                  <a:pt x="19" y="130"/>
                </a:lnTo>
                <a:lnTo>
                  <a:pt x="18" y="130"/>
                </a:lnTo>
                <a:lnTo>
                  <a:pt x="17" y="131"/>
                </a:lnTo>
                <a:lnTo>
                  <a:pt x="17" y="131"/>
                </a:lnTo>
                <a:lnTo>
                  <a:pt x="16" y="131"/>
                </a:lnTo>
                <a:lnTo>
                  <a:pt x="15" y="131"/>
                </a:lnTo>
                <a:lnTo>
                  <a:pt x="14" y="132"/>
                </a:lnTo>
                <a:lnTo>
                  <a:pt x="14" y="132"/>
                </a:lnTo>
                <a:lnTo>
                  <a:pt x="13" y="132"/>
                </a:lnTo>
                <a:lnTo>
                  <a:pt x="12" y="133"/>
                </a:lnTo>
                <a:lnTo>
                  <a:pt x="11" y="133"/>
                </a:lnTo>
                <a:lnTo>
                  <a:pt x="11" y="133"/>
                </a:lnTo>
                <a:lnTo>
                  <a:pt x="10" y="134"/>
                </a:lnTo>
                <a:lnTo>
                  <a:pt x="9" y="134"/>
                </a:lnTo>
                <a:lnTo>
                  <a:pt x="9" y="135"/>
                </a:lnTo>
                <a:lnTo>
                  <a:pt x="8" y="135"/>
                </a:lnTo>
                <a:lnTo>
                  <a:pt x="8" y="136"/>
                </a:lnTo>
                <a:lnTo>
                  <a:pt x="7" y="136"/>
                </a:lnTo>
                <a:lnTo>
                  <a:pt x="6" y="137"/>
                </a:lnTo>
                <a:lnTo>
                  <a:pt x="6" y="138"/>
                </a:lnTo>
                <a:lnTo>
                  <a:pt x="5" y="138"/>
                </a:lnTo>
                <a:lnTo>
                  <a:pt x="5" y="139"/>
                </a:lnTo>
                <a:lnTo>
                  <a:pt x="4" y="139"/>
                </a:lnTo>
                <a:lnTo>
                  <a:pt x="4" y="140"/>
                </a:lnTo>
                <a:lnTo>
                  <a:pt x="3" y="141"/>
                </a:lnTo>
                <a:lnTo>
                  <a:pt x="3" y="141"/>
                </a:lnTo>
                <a:lnTo>
                  <a:pt x="2" y="142"/>
                </a:lnTo>
                <a:lnTo>
                  <a:pt x="2" y="143"/>
                </a:lnTo>
                <a:lnTo>
                  <a:pt x="2" y="144"/>
                </a:lnTo>
                <a:lnTo>
                  <a:pt x="1" y="144"/>
                </a:lnTo>
                <a:lnTo>
                  <a:pt x="1" y="145"/>
                </a:lnTo>
                <a:lnTo>
                  <a:pt x="1" y="146"/>
                </a:lnTo>
                <a:lnTo>
                  <a:pt x="1" y="147"/>
                </a:lnTo>
                <a:lnTo>
                  <a:pt x="0" y="147"/>
                </a:lnTo>
                <a:lnTo>
                  <a:pt x="0" y="148"/>
                </a:lnTo>
                <a:lnTo>
                  <a:pt x="0" y="149"/>
                </a:lnTo>
                <a:lnTo>
                  <a:pt x="0" y="150"/>
                </a:lnTo>
                <a:lnTo>
                  <a:pt x="0" y="151"/>
                </a:lnTo>
                <a:lnTo>
                  <a:pt x="0" y="151"/>
                </a:lnTo>
                <a:lnTo>
                  <a:pt x="0" y="152"/>
                </a:lnTo>
                <a:lnTo>
                  <a:pt x="0" y="153"/>
                </a:lnTo>
                <a:lnTo>
                  <a:pt x="0" y="154"/>
                </a:lnTo>
                <a:lnTo>
                  <a:pt x="0" y="155"/>
                </a:lnTo>
                <a:lnTo>
                  <a:pt x="0" y="156"/>
                </a:lnTo>
                <a:lnTo>
                  <a:pt x="0" y="156"/>
                </a:lnTo>
                <a:lnTo>
                  <a:pt x="0" y="157"/>
                </a:lnTo>
                <a:lnTo>
                  <a:pt x="0" y="158"/>
                </a:lnTo>
                <a:lnTo>
                  <a:pt x="0" y="159"/>
                </a:lnTo>
                <a:lnTo>
                  <a:pt x="0" y="159"/>
                </a:lnTo>
                <a:lnTo>
                  <a:pt x="0" y="160"/>
                </a:lnTo>
                <a:lnTo>
                  <a:pt x="1" y="161"/>
                </a:lnTo>
                <a:lnTo>
                  <a:pt x="1" y="162"/>
                </a:lnTo>
                <a:lnTo>
                  <a:pt x="1" y="163"/>
                </a:lnTo>
                <a:lnTo>
                  <a:pt x="2" y="163"/>
                </a:lnTo>
                <a:lnTo>
                  <a:pt x="2" y="164"/>
                </a:lnTo>
                <a:lnTo>
                  <a:pt x="2" y="165"/>
                </a:lnTo>
                <a:lnTo>
                  <a:pt x="3" y="165"/>
                </a:lnTo>
                <a:lnTo>
                  <a:pt x="3" y="166"/>
                </a:lnTo>
                <a:lnTo>
                  <a:pt x="3" y="167"/>
                </a:lnTo>
                <a:lnTo>
                  <a:pt x="4" y="167"/>
                </a:lnTo>
                <a:lnTo>
                  <a:pt x="4" y="168"/>
                </a:lnTo>
                <a:lnTo>
                  <a:pt x="5" y="169"/>
                </a:lnTo>
                <a:lnTo>
                  <a:pt x="5" y="169"/>
                </a:lnTo>
                <a:lnTo>
                  <a:pt x="6" y="170"/>
                </a:lnTo>
                <a:lnTo>
                  <a:pt x="144" y="317"/>
                </a:lnTo>
                <a:lnTo>
                  <a:pt x="159" y="494"/>
                </a:lnTo>
                <a:lnTo>
                  <a:pt x="159" y="494"/>
                </a:lnTo>
                <a:lnTo>
                  <a:pt x="159" y="495"/>
                </a:lnTo>
                <a:lnTo>
                  <a:pt x="159" y="496"/>
                </a:lnTo>
                <a:lnTo>
                  <a:pt x="159" y="497"/>
                </a:lnTo>
                <a:lnTo>
                  <a:pt x="159" y="498"/>
                </a:lnTo>
                <a:lnTo>
                  <a:pt x="159" y="498"/>
                </a:lnTo>
                <a:lnTo>
                  <a:pt x="160" y="499"/>
                </a:lnTo>
                <a:lnTo>
                  <a:pt x="160" y="500"/>
                </a:lnTo>
                <a:lnTo>
                  <a:pt x="160" y="500"/>
                </a:lnTo>
                <a:lnTo>
                  <a:pt x="161" y="501"/>
                </a:lnTo>
                <a:lnTo>
                  <a:pt x="161" y="502"/>
                </a:lnTo>
                <a:lnTo>
                  <a:pt x="161" y="503"/>
                </a:lnTo>
                <a:lnTo>
                  <a:pt x="162" y="503"/>
                </a:lnTo>
                <a:lnTo>
                  <a:pt x="162" y="504"/>
                </a:lnTo>
                <a:lnTo>
                  <a:pt x="162" y="505"/>
                </a:lnTo>
                <a:lnTo>
                  <a:pt x="163" y="505"/>
                </a:lnTo>
                <a:lnTo>
                  <a:pt x="163" y="506"/>
                </a:lnTo>
                <a:lnTo>
                  <a:pt x="164" y="507"/>
                </a:lnTo>
                <a:lnTo>
                  <a:pt x="164" y="507"/>
                </a:lnTo>
                <a:lnTo>
                  <a:pt x="165" y="508"/>
                </a:lnTo>
                <a:lnTo>
                  <a:pt x="165" y="508"/>
                </a:lnTo>
                <a:lnTo>
                  <a:pt x="166" y="509"/>
                </a:lnTo>
                <a:lnTo>
                  <a:pt x="166" y="509"/>
                </a:lnTo>
                <a:lnTo>
                  <a:pt x="167" y="510"/>
                </a:lnTo>
                <a:lnTo>
                  <a:pt x="167" y="510"/>
                </a:lnTo>
                <a:lnTo>
                  <a:pt x="168" y="511"/>
                </a:lnTo>
                <a:lnTo>
                  <a:pt x="169" y="511"/>
                </a:lnTo>
                <a:lnTo>
                  <a:pt x="169" y="512"/>
                </a:lnTo>
                <a:lnTo>
                  <a:pt x="170" y="512"/>
                </a:lnTo>
                <a:lnTo>
                  <a:pt x="171" y="512"/>
                </a:lnTo>
                <a:lnTo>
                  <a:pt x="171" y="513"/>
                </a:lnTo>
                <a:lnTo>
                  <a:pt x="172" y="513"/>
                </a:lnTo>
                <a:lnTo>
                  <a:pt x="172" y="513"/>
                </a:lnTo>
                <a:lnTo>
                  <a:pt x="173" y="514"/>
                </a:lnTo>
                <a:lnTo>
                  <a:pt x="174" y="514"/>
                </a:lnTo>
                <a:lnTo>
                  <a:pt x="175" y="514"/>
                </a:lnTo>
                <a:lnTo>
                  <a:pt x="175" y="515"/>
                </a:lnTo>
                <a:lnTo>
                  <a:pt x="176" y="515"/>
                </a:lnTo>
                <a:lnTo>
                  <a:pt x="177" y="515"/>
                </a:lnTo>
                <a:lnTo>
                  <a:pt x="177" y="515"/>
                </a:lnTo>
                <a:lnTo>
                  <a:pt x="178" y="515"/>
                </a:lnTo>
                <a:lnTo>
                  <a:pt x="179" y="515"/>
                </a:lnTo>
                <a:lnTo>
                  <a:pt x="180" y="515"/>
                </a:lnTo>
                <a:lnTo>
                  <a:pt x="181" y="516"/>
                </a:lnTo>
                <a:lnTo>
                  <a:pt x="181" y="516"/>
                </a:lnTo>
                <a:lnTo>
                  <a:pt x="182" y="516"/>
                </a:lnTo>
                <a:lnTo>
                  <a:pt x="183" y="516"/>
                </a:lnTo>
                <a:lnTo>
                  <a:pt x="184" y="516"/>
                </a:lnTo>
                <a:lnTo>
                  <a:pt x="184" y="516"/>
                </a:lnTo>
                <a:lnTo>
                  <a:pt x="185" y="515"/>
                </a:lnTo>
                <a:lnTo>
                  <a:pt x="186" y="515"/>
                </a:lnTo>
                <a:lnTo>
                  <a:pt x="187" y="515"/>
                </a:lnTo>
                <a:lnTo>
                  <a:pt x="187" y="515"/>
                </a:lnTo>
                <a:lnTo>
                  <a:pt x="188" y="515"/>
                </a:lnTo>
                <a:lnTo>
                  <a:pt x="189" y="515"/>
                </a:lnTo>
                <a:lnTo>
                  <a:pt x="190" y="515"/>
                </a:lnTo>
                <a:lnTo>
                  <a:pt x="190" y="514"/>
                </a:lnTo>
                <a:lnTo>
                  <a:pt x="191" y="514"/>
                </a:lnTo>
                <a:lnTo>
                  <a:pt x="192" y="514"/>
                </a:lnTo>
                <a:lnTo>
                  <a:pt x="192" y="513"/>
                </a:lnTo>
                <a:lnTo>
                  <a:pt x="193" y="513"/>
                </a:lnTo>
                <a:lnTo>
                  <a:pt x="194" y="513"/>
                </a:lnTo>
                <a:lnTo>
                  <a:pt x="195" y="512"/>
                </a:lnTo>
                <a:lnTo>
                  <a:pt x="195" y="512"/>
                </a:lnTo>
                <a:lnTo>
                  <a:pt x="196" y="512"/>
                </a:lnTo>
                <a:lnTo>
                  <a:pt x="276" y="457"/>
                </a:lnTo>
                <a:lnTo>
                  <a:pt x="447" y="639"/>
                </a:lnTo>
                <a:lnTo>
                  <a:pt x="448" y="640"/>
                </a:lnTo>
                <a:lnTo>
                  <a:pt x="448" y="641"/>
                </a:lnTo>
                <a:lnTo>
                  <a:pt x="449" y="642"/>
                </a:lnTo>
                <a:lnTo>
                  <a:pt x="450" y="642"/>
                </a:lnTo>
                <a:lnTo>
                  <a:pt x="451" y="643"/>
                </a:lnTo>
                <a:lnTo>
                  <a:pt x="452" y="644"/>
                </a:lnTo>
                <a:lnTo>
                  <a:pt x="453" y="644"/>
                </a:lnTo>
                <a:lnTo>
                  <a:pt x="454" y="645"/>
                </a:lnTo>
                <a:lnTo>
                  <a:pt x="455" y="645"/>
                </a:lnTo>
                <a:lnTo>
                  <a:pt x="455" y="645"/>
                </a:lnTo>
                <a:lnTo>
                  <a:pt x="456" y="646"/>
                </a:lnTo>
                <a:lnTo>
                  <a:pt x="457" y="646"/>
                </a:lnTo>
                <a:lnTo>
                  <a:pt x="458" y="646"/>
                </a:lnTo>
                <a:lnTo>
                  <a:pt x="458" y="646"/>
                </a:lnTo>
                <a:lnTo>
                  <a:pt x="459" y="646"/>
                </a:lnTo>
                <a:lnTo>
                  <a:pt x="460" y="647"/>
                </a:lnTo>
                <a:lnTo>
                  <a:pt x="461" y="647"/>
                </a:lnTo>
                <a:lnTo>
                  <a:pt x="461" y="647"/>
                </a:lnTo>
                <a:lnTo>
                  <a:pt x="462" y="647"/>
                </a:lnTo>
                <a:lnTo>
                  <a:pt x="463" y="647"/>
                </a:lnTo>
                <a:lnTo>
                  <a:pt x="464" y="647"/>
                </a:lnTo>
                <a:lnTo>
                  <a:pt x="464" y="647"/>
                </a:lnTo>
                <a:lnTo>
                  <a:pt x="465" y="647"/>
                </a:lnTo>
                <a:lnTo>
                  <a:pt x="466" y="647"/>
                </a:lnTo>
                <a:lnTo>
                  <a:pt x="467" y="647"/>
                </a:lnTo>
                <a:lnTo>
                  <a:pt x="469" y="647"/>
                </a:lnTo>
                <a:lnTo>
                  <a:pt x="470" y="646"/>
                </a:lnTo>
                <a:lnTo>
                  <a:pt x="471" y="646"/>
                </a:lnTo>
                <a:lnTo>
                  <a:pt x="472" y="645"/>
                </a:lnTo>
                <a:lnTo>
                  <a:pt x="474" y="645"/>
                </a:lnTo>
                <a:lnTo>
                  <a:pt x="475" y="644"/>
                </a:lnTo>
                <a:lnTo>
                  <a:pt x="476" y="644"/>
                </a:lnTo>
                <a:lnTo>
                  <a:pt x="477" y="643"/>
                </a:lnTo>
                <a:lnTo>
                  <a:pt x="478" y="642"/>
                </a:lnTo>
                <a:lnTo>
                  <a:pt x="479" y="642"/>
                </a:lnTo>
                <a:lnTo>
                  <a:pt x="480" y="641"/>
                </a:lnTo>
                <a:lnTo>
                  <a:pt x="481" y="640"/>
                </a:lnTo>
                <a:lnTo>
                  <a:pt x="482" y="639"/>
                </a:lnTo>
                <a:lnTo>
                  <a:pt x="483" y="638"/>
                </a:lnTo>
                <a:lnTo>
                  <a:pt x="484" y="637"/>
                </a:lnTo>
                <a:lnTo>
                  <a:pt x="895" y="37"/>
                </a:lnTo>
                <a:lnTo>
                  <a:pt x="896" y="36"/>
                </a:lnTo>
                <a:lnTo>
                  <a:pt x="896" y="35"/>
                </a:lnTo>
                <a:lnTo>
                  <a:pt x="897" y="35"/>
                </a:lnTo>
                <a:lnTo>
                  <a:pt x="897" y="34"/>
                </a:lnTo>
                <a:lnTo>
                  <a:pt x="898" y="33"/>
                </a:lnTo>
                <a:lnTo>
                  <a:pt x="898" y="32"/>
                </a:lnTo>
                <a:lnTo>
                  <a:pt x="898" y="32"/>
                </a:lnTo>
                <a:lnTo>
                  <a:pt x="899" y="31"/>
                </a:lnTo>
                <a:lnTo>
                  <a:pt x="899" y="30"/>
                </a:lnTo>
                <a:lnTo>
                  <a:pt x="899" y="29"/>
                </a:lnTo>
                <a:lnTo>
                  <a:pt x="899" y="28"/>
                </a:lnTo>
                <a:lnTo>
                  <a:pt x="899" y="27"/>
                </a:lnTo>
                <a:lnTo>
                  <a:pt x="899" y="26"/>
                </a:lnTo>
                <a:lnTo>
                  <a:pt x="900" y="26"/>
                </a:lnTo>
                <a:lnTo>
                  <a:pt x="900" y="25"/>
                </a:lnTo>
                <a:lnTo>
                  <a:pt x="900" y="24"/>
                </a:lnTo>
                <a:lnTo>
                  <a:pt x="900" y="23"/>
                </a:lnTo>
                <a:lnTo>
                  <a:pt x="900" y="22"/>
                </a:lnTo>
                <a:lnTo>
                  <a:pt x="900" y="21"/>
                </a:lnTo>
                <a:lnTo>
                  <a:pt x="899" y="20"/>
                </a:lnTo>
                <a:lnTo>
                  <a:pt x="899" y="20"/>
                </a:lnTo>
                <a:lnTo>
                  <a:pt x="899" y="19"/>
                </a:lnTo>
                <a:lnTo>
                  <a:pt x="899" y="18"/>
                </a:lnTo>
                <a:lnTo>
                  <a:pt x="899" y="17"/>
                </a:lnTo>
                <a:lnTo>
                  <a:pt x="899" y="16"/>
                </a:lnTo>
                <a:lnTo>
                  <a:pt x="898" y="15"/>
                </a:lnTo>
                <a:lnTo>
                  <a:pt x="898" y="15"/>
                </a:lnTo>
                <a:lnTo>
                  <a:pt x="898" y="14"/>
                </a:lnTo>
                <a:lnTo>
                  <a:pt x="897" y="13"/>
                </a:lnTo>
                <a:lnTo>
                  <a:pt x="897" y="12"/>
                </a:lnTo>
                <a:lnTo>
                  <a:pt x="896" y="12"/>
                </a:lnTo>
                <a:lnTo>
                  <a:pt x="896" y="1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" name="path"/>
          <p:cNvSpPr/>
          <p:nvPr/>
        </p:nvSpPr>
        <p:spPr>
          <a:xfrm>
            <a:off x="7097880" y="2864742"/>
            <a:ext cx="470445" cy="471601"/>
          </a:xfrm>
          <a:custGeom>
            <a:avLst/>
            <a:gdLst/>
            <a:ahLst/>
            <a:cxnLst/>
            <a:rect l="0" t="0" r="0" b="0"/>
            <a:pathLst>
              <a:path w="740" h="742">
                <a:moveTo>
                  <a:pt x="597" y="600"/>
                </a:moveTo>
                <a:lnTo>
                  <a:pt x="592" y="597"/>
                </a:lnTo>
                <a:lnTo>
                  <a:pt x="587" y="593"/>
                </a:lnTo>
                <a:lnTo>
                  <a:pt x="582" y="590"/>
                </a:lnTo>
                <a:lnTo>
                  <a:pt x="577" y="587"/>
                </a:lnTo>
                <a:lnTo>
                  <a:pt x="572" y="583"/>
                </a:lnTo>
                <a:lnTo>
                  <a:pt x="567" y="580"/>
                </a:lnTo>
                <a:lnTo>
                  <a:pt x="562" y="577"/>
                </a:lnTo>
                <a:lnTo>
                  <a:pt x="557" y="574"/>
                </a:lnTo>
                <a:lnTo>
                  <a:pt x="551" y="572"/>
                </a:lnTo>
                <a:lnTo>
                  <a:pt x="546" y="569"/>
                </a:lnTo>
                <a:lnTo>
                  <a:pt x="543" y="567"/>
                </a:lnTo>
                <a:lnTo>
                  <a:pt x="541" y="566"/>
                </a:lnTo>
                <a:lnTo>
                  <a:pt x="538" y="565"/>
                </a:lnTo>
                <a:lnTo>
                  <a:pt x="535" y="563"/>
                </a:lnTo>
                <a:lnTo>
                  <a:pt x="532" y="562"/>
                </a:lnTo>
                <a:lnTo>
                  <a:pt x="530" y="561"/>
                </a:lnTo>
                <a:lnTo>
                  <a:pt x="527" y="560"/>
                </a:lnTo>
                <a:lnTo>
                  <a:pt x="524" y="558"/>
                </a:lnTo>
                <a:lnTo>
                  <a:pt x="521" y="557"/>
                </a:lnTo>
                <a:lnTo>
                  <a:pt x="518" y="556"/>
                </a:lnTo>
                <a:lnTo>
                  <a:pt x="516" y="555"/>
                </a:lnTo>
                <a:lnTo>
                  <a:pt x="513" y="554"/>
                </a:lnTo>
                <a:lnTo>
                  <a:pt x="515" y="549"/>
                </a:lnTo>
                <a:lnTo>
                  <a:pt x="517" y="544"/>
                </a:lnTo>
                <a:lnTo>
                  <a:pt x="519" y="539"/>
                </a:lnTo>
                <a:lnTo>
                  <a:pt x="520" y="534"/>
                </a:lnTo>
                <a:lnTo>
                  <a:pt x="522" y="529"/>
                </a:lnTo>
                <a:lnTo>
                  <a:pt x="524" y="524"/>
                </a:lnTo>
                <a:lnTo>
                  <a:pt x="526" y="519"/>
                </a:lnTo>
                <a:lnTo>
                  <a:pt x="527" y="514"/>
                </a:lnTo>
                <a:lnTo>
                  <a:pt x="529" y="509"/>
                </a:lnTo>
                <a:lnTo>
                  <a:pt x="530" y="503"/>
                </a:lnTo>
                <a:lnTo>
                  <a:pt x="532" y="498"/>
                </a:lnTo>
                <a:lnTo>
                  <a:pt x="533" y="493"/>
                </a:lnTo>
                <a:lnTo>
                  <a:pt x="535" y="488"/>
                </a:lnTo>
                <a:lnTo>
                  <a:pt x="536" y="482"/>
                </a:lnTo>
                <a:lnTo>
                  <a:pt x="537" y="477"/>
                </a:lnTo>
                <a:lnTo>
                  <a:pt x="538" y="472"/>
                </a:lnTo>
                <a:lnTo>
                  <a:pt x="539" y="466"/>
                </a:lnTo>
                <a:lnTo>
                  <a:pt x="540" y="461"/>
                </a:lnTo>
                <a:lnTo>
                  <a:pt x="541" y="456"/>
                </a:lnTo>
                <a:lnTo>
                  <a:pt x="542" y="450"/>
                </a:lnTo>
                <a:lnTo>
                  <a:pt x="543" y="445"/>
                </a:lnTo>
                <a:lnTo>
                  <a:pt x="544" y="439"/>
                </a:lnTo>
                <a:lnTo>
                  <a:pt x="545" y="434"/>
                </a:lnTo>
                <a:lnTo>
                  <a:pt x="545" y="428"/>
                </a:lnTo>
                <a:lnTo>
                  <a:pt x="546" y="422"/>
                </a:lnTo>
                <a:lnTo>
                  <a:pt x="547" y="417"/>
                </a:lnTo>
                <a:lnTo>
                  <a:pt x="547" y="411"/>
                </a:lnTo>
                <a:lnTo>
                  <a:pt x="548" y="406"/>
                </a:lnTo>
                <a:lnTo>
                  <a:pt x="548" y="400"/>
                </a:lnTo>
                <a:lnTo>
                  <a:pt x="548" y="394"/>
                </a:lnTo>
                <a:lnTo>
                  <a:pt x="548" y="389"/>
                </a:lnTo>
                <a:lnTo>
                  <a:pt x="549" y="383"/>
                </a:lnTo>
                <a:lnTo>
                  <a:pt x="692" y="383"/>
                </a:lnTo>
                <a:lnTo>
                  <a:pt x="692" y="391"/>
                </a:lnTo>
                <a:lnTo>
                  <a:pt x="691" y="399"/>
                </a:lnTo>
                <a:lnTo>
                  <a:pt x="690" y="406"/>
                </a:lnTo>
                <a:lnTo>
                  <a:pt x="689" y="414"/>
                </a:lnTo>
                <a:lnTo>
                  <a:pt x="688" y="422"/>
                </a:lnTo>
                <a:lnTo>
                  <a:pt x="687" y="430"/>
                </a:lnTo>
                <a:lnTo>
                  <a:pt x="685" y="437"/>
                </a:lnTo>
                <a:lnTo>
                  <a:pt x="684" y="445"/>
                </a:lnTo>
                <a:lnTo>
                  <a:pt x="682" y="452"/>
                </a:lnTo>
                <a:lnTo>
                  <a:pt x="680" y="459"/>
                </a:lnTo>
                <a:lnTo>
                  <a:pt x="678" y="467"/>
                </a:lnTo>
                <a:lnTo>
                  <a:pt x="675" y="474"/>
                </a:lnTo>
                <a:lnTo>
                  <a:pt x="673" y="481"/>
                </a:lnTo>
                <a:lnTo>
                  <a:pt x="670" y="488"/>
                </a:lnTo>
                <a:lnTo>
                  <a:pt x="667" y="495"/>
                </a:lnTo>
                <a:lnTo>
                  <a:pt x="665" y="502"/>
                </a:lnTo>
                <a:lnTo>
                  <a:pt x="661" y="509"/>
                </a:lnTo>
                <a:lnTo>
                  <a:pt x="658" y="516"/>
                </a:lnTo>
                <a:lnTo>
                  <a:pt x="655" y="522"/>
                </a:lnTo>
                <a:lnTo>
                  <a:pt x="651" y="529"/>
                </a:lnTo>
                <a:lnTo>
                  <a:pt x="647" y="536"/>
                </a:lnTo>
                <a:lnTo>
                  <a:pt x="643" y="542"/>
                </a:lnTo>
                <a:lnTo>
                  <a:pt x="639" y="548"/>
                </a:lnTo>
                <a:lnTo>
                  <a:pt x="635" y="554"/>
                </a:lnTo>
                <a:lnTo>
                  <a:pt x="631" y="560"/>
                </a:lnTo>
                <a:lnTo>
                  <a:pt x="627" y="566"/>
                </a:lnTo>
                <a:lnTo>
                  <a:pt x="622" y="572"/>
                </a:lnTo>
                <a:lnTo>
                  <a:pt x="617" y="578"/>
                </a:lnTo>
                <a:lnTo>
                  <a:pt x="613" y="584"/>
                </a:lnTo>
                <a:lnTo>
                  <a:pt x="608" y="589"/>
                </a:lnTo>
                <a:lnTo>
                  <a:pt x="603" y="595"/>
                </a:lnTo>
                <a:lnTo>
                  <a:pt x="597" y="600"/>
                </a:lnTo>
                <a:close/>
                <a:moveTo>
                  <a:pt x="48" y="383"/>
                </a:moveTo>
                <a:lnTo>
                  <a:pt x="191" y="383"/>
                </a:lnTo>
                <a:lnTo>
                  <a:pt x="191" y="389"/>
                </a:lnTo>
                <a:lnTo>
                  <a:pt x="192" y="394"/>
                </a:lnTo>
                <a:lnTo>
                  <a:pt x="192" y="400"/>
                </a:lnTo>
                <a:lnTo>
                  <a:pt x="192" y="406"/>
                </a:lnTo>
                <a:lnTo>
                  <a:pt x="193" y="411"/>
                </a:lnTo>
                <a:lnTo>
                  <a:pt x="193" y="417"/>
                </a:lnTo>
                <a:lnTo>
                  <a:pt x="194" y="422"/>
                </a:lnTo>
                <a:lnTo>
                  <a:pt x="194" y="428"/>
                </a:lnTo>
                <a:lnTo>
                  <a:pt x="195" y="434"/>
                </a:lnTo>
                <a:lnTo>
                  <a:pt x="196" y="439"/>
                </a:lnTo>
                <a:lnTo>
                  <a:pt x="197" y="445"/>
                </a:lnTo>
                <a:lnTo>
                  <a:pt x="197" y="450"/>
                </a:lnTo>
                <a:lnTo>
                  <a:pt x="198" y="456"/>
                </a:lnTo>
                <a:lnTo>
                  <a:pt x="199" y="461"/>
                </a:lnTo>
                <a:lnTo>
                  <a:pt x="201" y="466"/>
                </a:lnTo>
                <a:lnTo>
                  <a:pt x="202" y="472"/>
                </a:lnTo>
                <a:lnTo>
                  <a:pt x="203" y="477"/>
                </a:lnTo>
                <a:lnTo>
                  <a:pt x="204" y="482"/>
                </a:lnTo>
                <a:lnTo>
                  <a:pt x="205" y="488"/>
                </a:lnTo>
                <a:lnTo>
                  <a:pt x="207" y="493"/>
                </a:lnTo>
                <a:lnTo>
                  <a:pt x="208" y="498"/>
                </a:lnTo>
                <a:lnTo>
                  <a:pt x="210" y="503"/>
                </a:lnTo>
                <a:lnTo>
                  <a:pt x="211" y="509"/>
                </a:lnTo>
                <a:lnTo>
                  <a:pt x="213" y="514"/>
                </a:lnTo>
                <a:lnTo>
                  <a:pt x="214" y="519"/>
                </a:lnTo>
                <a:lnTo>
                  <a:pt x="216" y="524"/>
                </a:lnTo>
                <a:lnTo>
                  <a:pt x="218" y="529"/>
                </a:lnTo>
                <a:lnTo>
                  <a:pt x="219" y="534"/>
                </a:lnTo>
                <a:lnTo>
                  <a:pt x="221" y="539"/>
                </a:lnTo>
                <a:lnTo>
                  <a:pt x="223" y="544"/>
                </a:lnTo>
                <a:lnTo>
                  <a:pt x="225" y="549"/>
                </a:lnTo>
                <a:lnTo>
                  <a:pt x="227" y="554"/>
                </a:lnTo>
                <a:lnTo>
                  <a:pt x="224" y="555"/>
                </a:lnTo>
                <a:lnTo>
                  <a:pt x="221" y="556"/>
                </a:lnTo>
                <a:lnTo>
                  <a:pt x="219" y="557"/>
                </a:lnTo>
                <a:lnTo>
                  <a:pt x="216" y="558"/>
                </a:lnTo>
                <a:lnTo>
                  <a:pt x="213" y="560"/>
                </a:lnTo>
                <a:lnTo>
                  <a:pt x="210" y="561"/>
                </a:lnTo>
                <a:lnTo>
                  <a:pt x="208" y="562"/>
                </a:lnTo>
                <a:lnTo>
                  <a:pt x="205" y="563"/>
                </a:lnTo>
                <a:lnTo>
                  <a:pt x="202" y="565"/>
                </a:lnTo>
                <a:lnTo>
                  <a:pt x="199" y="566"/>
                </a:lnTo>
                <a:lnTo>
                  <a:pt x="197" y="567"/>
                </a:lnTo>
                <a:lnTo>
                  <a:pt x="194" y="569"/>
                </a:lnTo>
                <a:lnTo>
                  <a:pt x="189" y="572"/>
                </a:lnTo>
                <a:lnTo>
                  <a:pt x="183" y="574"/>
                </a:lnTo>
                <a:lnTo>
                  <a:pt x="178" y="577"/>
                </a:lnTo>
                <a:lnTo>
                  <a:pt x="173" y="580"/>
                </a:lnTo>
                <a:lnTo>
                  <a:pt x="168" y="583"/>
                </a:lnTo>
                <a:lnTo>
                  <a:pt x="163" y="587"/>
                </a:lnTo>
                <a:lnTo>
                  <a:pt x="157" y="590"/>
                </a:lnTo>
                <a:lnTo>
                  <a:pt x="152" y="593"/>
                </a:lnTo>
                <a:lnTo>
                  <a:pt x="147" y="597"/>
                </a:lnTo>
                <a:lnTo>
                  <a:pt x="143" y="600"/>
                </a:lnTo>
                <a:lnTo>
                  <a:pt x="137" y="595"/>
                </a:lnTo>
                <a:lnTo>
                  <a:pt x="132" y="589"/>
                </a:lnTo>
                <a:lnTo>
                  <a:pt x="127" y="584"/>
                </a:lnTo>
                <a:lnTo>
                  <a:pt x="123" y="578"/>
                </a:lnTo>
                <a:lnTo>
                  <a:pt x="118" y="572"/>
                </a:lnTo>
                <a:lnTo>
                  <a:pt x="113" y="566"/>
                </a:lnTo>
                <a:lnTo>
                  <a:pt x="109" y="560"/>
                </a:lnTo>
                <a:lnTo>
                  <a:pt x="105" y="554"/>
                </a:lnTo>
                <a:lnTo>
                  <a:pt x="100" y="548"/>
                </a:lnTo>
                <a:lnTo>
                  <a:pt x="96" y="542"/>
                </a:lnTo>
                <a:lnTo>
                  <a:pt x="93" y="536"/>
                </a:lnTo>
                <a:lnTo>
                  <a:pt x="89" y="529"/>
                </a:lnTo>
                <a:lnTo>
                  <a:pt x="85" y="522"/>
                </a:lnTo>
                <a:lnTo>
                  <a:pt x="82" y="516"/>
                </a:lnTo>
                <a:lnTo>
                  <a:pt x="79" y="509"/>
                </a:lnTo>
                <a:lnTo>
                  <a:pt x="75" y="502"/>
                </a:lnTo>
                <a:lnTo>
                  <a:pt x="72" y="495"/>
                </a:lnTo>
                <a:lnTo>
                  <a:pt x="70" y="488"/>
                </a:lnTo>
                <a:lnTo>
                  <a:pt x="67" y="481"/>
                </a:lnTo>
                <a:lnTo>
                  <a:pt x="64" y="474"/>
                </a:lnTo>
                <a:lnTo>
                  <a:pt x="62" y="467"/>
                </a:lnTo>
                <a:lnTo>
                  <a:pt x="60" y="459"/>
                </a:lnTo>
                <a:lnTo>
                  <a:pt x="58" y="452"/>
                </a:lnTo>
                <a:lnTo>
                  <a:pt x="56" y="445"/>
                </a:lnTo>
                <a:lnTo>
                  <a:pt x="55" y="437"/>
                </a:lnTo>
                <a:lnTo>
                  <a:pt x="53" y="430"/>
                </a:lnTo>
                <a:lnTo>
                  <a:pt x="52" y="422"/>
                </a:lnTo>
                <a:lnTo>
                  <a:pt x="51" y="414"/>
                </a:lnTo>
                <a:lnTo>
                  <a:pt x="50" y="406"/>
                </a:lnTo>
                <a:lnTo>
                  <a:pt x="49" y="399"/>
                </a:lnTo>
                <a:lnTo>
                  <a:pt x="48" y="391"/>
                </a:lnTo>
                <a:lnTo>
                  <a:pt x="48" y="383"/>
                </a:lnTo>
                <a:close/>
                <a:moveTo>
                  <a:pt x="129" y="156"/>
                </a:moveTo>
                <a:lnTo>
                  <a:pt x="132" y="158"/>
                </a:lnTo>
                <a:lnTo>
                  <a:pt x="135" y="160"/>
                </a:lnTo>
                <a:lnTo>
                  <a:pt x="137" y="162"/>
                </a:lnTo>
                <a:lnTo>
                  <a:pt x="140" y="164"/>
                </a:lnTo>
                <a:lnTo>
                  <a:pt x="142" y="166"/>
                </a:lnTo>
                <a:lnTo>
                  <a:pt x="145" y="168"/>
                </a:lnTo>
                <a:lnTo>
                  <a:pt x="148" y="169"/>
                </a:lnTo>
                <a:lnTo>
                  <a:pt x="150" y="171"/>
                </a:lnTo>
                <a:lnTo>
                  <a:pt x="153" y="173"/>
                </a:lnTo>
                <a:lnTo>
                  <a:pt x="156" y="175"/>
                </a:lnTo>
                <a:lnTo>
                  <a:pt x="158" y="177"/>
                </a:lnTo>
                <a:lnTo>
                  <a:pt x="161" y="179"/>
                </a:lnTo>
                <a:lnTo>
                  <a:pt x="164" y="180"/>
                </a:lnTo>
                <a:lnTo>
                  <a:pt x="167" y="182"/>
                </a:lnTo>
                <a:lnTo>
                  <a:pt x="169" y="184"/>
                </a:lnTo>
                <a:lnTo>
                  <a:pt x="172" y="185"/>
                </a:lnTo>
                <a:lnTo>
                  <a:pt x="175" y="187"/>
                </a:lnTo>
                <a:lnTo>
                  <a:pt x="178" y="189"/>
                </a:lnTo>
                <a:lnTo>
                  <a:pt x="181" y="190"/>
                </a:lnTo>
                <a:lnTo>
                  <a:pt x="183" y="192"/>
                </a:lnTo>
                <a:lnTo>
                  <a:pt x="186" y="193"/>
                </a:lnTo>
                <a:lnTo>
                  <a:pt x="189" y="195"/>
                </a:lnTo>
                <a:lnTo>
                  <a:pt x="192" y="196"/>
                </a:lnTo>
                <a:lnTo>
                  <a:pt x="195" y="198"/>
                </a:lnTo>
                <a:lnTo>
                  <a:pt x="198" y="199"/>
                </a:lnTo>
                <a:lnTo>
                  <a:pt x="201" y="201"/>
                </a:lnTo>
                <a:lnTo>
                  <a:pt x="204" y="202"/>
                </a:lnTo>
                <a:lnTo>
                  <a:pt x="207" y="203"/>
                </a:lnTo>
                <a:lnTo>
                  <a:pt x="210" y="205"/>
                </a:lnTo>
                <a:lnTo>
                  <a:pt x="213" y="206"/>
                </a:lnTo>
                <a:lnTo>
                  <a:pt x="216" y="207"/>
                </a:lnTo>
                <a:lnTo>
                  <a:pt x="219" y="209"/>
                </a:lnTo>
                <a:lnTo>
                  <a:pt x="217" y="213"/>
                </a:lnTo>
                <a:lnTo>
                  <a:pt x="216" y="217"/>
                </a:lnTo>
                <a:lnTo>
                  <a:pt x="214" y="222"/>
                </a:lnTo>
                <a:lnTo>
                  <a:pt x="213" y="226"/>
                </a:lnTo>
                <a:lnTo>
                  <a:pt x="211" y="231"/>
                </a:lnTo>
                <a:lnTo>
                  <a:pt x="210" y="235"/>
                </a:lnTo>
                <a:lnTo>
                  <a:pt x="209" y="240"/>
                </a:lnTo>
                <a:lnTo>
                  <a:pt x="208" y="244"/>
                </a:lnTo>
                <a:lnTo>
                  <a:pt x="206" y="249"/>
                </a:lnTo>
                <a:lnTo>
                  <a:pt x="205" y="253"/>
                </a:lnTo>
                <a:lnTo>
                  <a:pt x="204" y="258"/>
                </a:lnTo>
                <a:lnTo>
                  <a:pt x="203" y="263"/>
                </a:lnTo>
                <a:lnTo>
                  <a:pt x="202" y="267"/>
                </a:lnTo>
                <a:lnTo>
                  <a:pt x="201" y="272"/>
                </a:lnTo>
                <a:lnTo>
                  <a:pt x="200" y="277"/>
                </a:lnTo>
                <a:lnTo>
                  <a:pt x="199" y="281"/>
                </a:lnTo>
                <a:lnTo>
                  <a:pt x="198" y="286"/>
                </a:lnTo>
                <a:lnTo>
                  <a:pt x="197" y="291"/>
                </a:lnTo>
                <a:lnTo>
                  <a:pt x="197" y="295"/>
                </a:lnTo>
                <a:lnTo>
                  <a:pt x="196" y="300"/>
                </a:lnTo>
                <a:lnTo>
                  <a:pt x="195" y="305"/>
                </a:lnTo>
                <a:lnTo>
                  <a:pt x="195" y="310"/>
                </a:lnTo>
                <a:lnTo>
                  <a:pt x="194" y="315"/>
                </a:lnTo>
                <a:lnTo>
                  <a:pt x="194" y="320"/>
                </a:lnTo>
                <a:lnTo>
                  <a:pt x="193" y="324"/>
                </a:lnTo>
                <a:lnTo>
                  <a:pt x="193" y="329"/>
                </a:lnTo>
                <a:lnTo>
                  <a:pt x="192" y="334"/>
                </a:lnTo>
                <a:lnTo>
                  <a:pt x="192" y="339"/>
                </a:lnTo>
                <a:lnTo>
                  <a:pt x="192" y="344"/>
                </a:lnTo>
                <a:lnTo>
                  <a:pt x="192" y="349"/>
                </a:lnTo>
                <a:lnTo>
                  <a:pt x="191" y="354"/>
                </a:lnTo>
                <a:lnTo>
                  <a:pt x="191" y="359"/>
                </a:lnTo>
                <a:lnTo>
                  <a:pt x="48" y="359"/>
                </a:lnTo>
                <a:lnTo>
                  <a:pt x="48" y="352"/>
                </a:lnTo>
                <a:lnTo>
                  <a:pt x="49" y="344"/>
                </a:lnTo>
                <a:lnTo>
                  <a:pt x="49" y="337"/>
                </a:lnTo>
                <a:lnTo>
                  <a:pt x="50" y="330"/>
                </a:lnTo>
                <a:lnTo>
                  <a:pt x="51" y="323"/>
                </a:lnTo>
                <a:lnTo>
                  <a:pt x="52" y="316"/>
                </a:lnTo>
                <a:lnTo>
                  <a:pt x="54" y="309"/>
                </a:lnTo>
                <a:lnTo>
                  <a:pt x="55" y="302"/>
                </a:lnTo>
                <a:lnTo>
                  <a:pt x="57" y="295"/>
                </a:lnTo>
                <a:lnTo>
                  <a:pt x="58" y="288"/>
                </a:lnTo>
                <a:lnTo>
                  <a:pt x="60" y="282"/>
                </a:lnTo>
                <a:lnTo>
                  <a:pt x="62" y="275"/>
                </a:lnTo>
                <a:lnTo>
                  <a:pt x="64" y="268"/>
                </a:lnTo>
                <a:lnTo>
                  <a:pt x="67" y="262"/>
                </a:lnTo>
                <a:lnTo>
                  <a:pt x="69" y="255"/>
                </a:lnTo>
                <a:lnTo>
                  <a:pt x="72" y="249"/>
                </a:lnTo>
                <a:lnTo>
                  <a:pt x="74" y="242"/>
                </a:lnTo>
                <a:lnTo>
                  <a:pt x="77" y="236"/>
                </a:lnTo>
                <a:lnTo>
                  <a:pt x="80" y="230"/>
                </a:lnTo>
                <a:lnTo>
                  <a:pt x="83" y="224"/>
                </a:lnTo>
                <a:lnTo>
                  <a:pt x="86" y="218"/>
                </a:lnTo>
                <a:lnTo>
                  <a:pt x="90" y="212"/>
                </a:lnTo>
                <a:lnTo>
                  <a:pt x="93" y="206"/>
                </a:lnTo>
                <a:lnTo>
                  <a:pt x="97" y="200"/>
                </a:lnTo>
                <a:lnTo>
                  <a:pt x="100" y="194"/>
                </a:lnTo>
                <a:lnTo>
                  <a:pt x="104" y="188"/>
                </a:lnTo>
                <a:lnTo>
                  <a:pt x="108" y="183"/>
                </a:lnTo>
                <a:lnTo>
                  <a:pt x="112" y="177"/>
                </a:lnTo>
                <a:lnTo>
                  <a:pt x="116" y="172"/>
                </a:lnTo>
                <a:lnTo>
                  <a:pt x="120" y="166"/>
                </a:lnTo>
                <a:lnTo>
                  <a:pt x="125" y="161"/>
                </a:lnTo>
                <a:lnTo>
                  <a:pt x="129" y="156"/>
                </a:lnTo>
                <a:close/>
                <a:moveTo>
                  <a:pt x="382" y="359"/>
                </a:moveTo>
                <a:lnTo>
                  <a:pt x="382" y="238"/>
                </a:lnTo>
                <a:lnTo>
                  <a:pt x="386" y="238"/>
                </a:lnTo>
                <a:lnTo>
                  <a:pt x="390" y="238"/>
                </a:lnTo>
                <a:lnTo>
                  <a:pt x="393" y="238"/>
                </a:lnTo>
                <a:lnTo>
                  <a:pt x="397" y="238"/>
                </a:lnTo>
                <a:lnTo>
                  <a:pt x="401" y="237"/>
                </a:lnTo>
                <a:lnTo>
                  <a:pt x="405" y="237"/>
                </a:lnTo>
                <a:lnTo>
                  <a:pt x="408" y="237"/>
                </a:lnTo>
                <a:lnTo>
                  <a:pt x="412" y="236"/>
                </a:lnTo>
                <a:lnTo>
                  <a:pt x="416" y="236"/>
                </a:lnTo>
                <a:lnTo>
                  <a:pt x="420" y="235"/>
                </a:lnTo>
                <a:lnTo>
                  <a:pt x="423" y="235"/>
                </a:lnTo>
                <a:lnTo>
                  <a:pt x="427" y="234"/>
                </a:lnTo>
                <a:lnTo>
                  <a:pt x="431" y="234"/>
                </a:lnTo>
                <a:lnTo>
                  <a:pt x="435" y="233"/>
                </a:lnTo>
                <a:lnTo>
                  <a:pt x="438" y="233"/>
                </a:lnTo>
                <a:lnTo>
                  <a:pt x="442" y="232"/>
                </a:lnTo>
                <a:lnTo>
                  <a:pt x="446" y="231"/>
                </a:lnTo>
                <a:lnTo>
                  <a:pt x="449" y="231"/>
                </a:lnTo>
                <a:lnTo>
                  <a:pt x="453" y="230"/>
                </a:lnTo>
                <a:lnTo>
                  <a:pt x="456" y="229"/>
                </a:lnTo>
                <a:lnTo>
                  <a:pt x="460" y="228"/>
                </a:lnTo>
                <a:lnTo>
                  <a:pt x="464" y="227"/>
                </a:lnTo>
                <a:lnTo>
                  <a:pt x="467" y="226"/>
                </a:lnTo>
                <a:lnTo>
                  <a:pt x="471" y="226"/>
                </a:lnTo>
                <a:lnTo>
                  <a:pt x="474" y="225"/>
                </a:lnTo>
                <a:lnTo>
                  <a:pt x="478" y="224"/>
                </a:lnTo>
                <a:lnTo>
                  <a:pt x="481" y="223"/>
                </a:lnTo>
                <a:lnTo>
                  <a:pt x="485" y="221"/>
                </a:lnTo>
                <a:lnTo>
                  <a:pt x="488" y="220"/>
                </a:lnTo>
                <a:lnTo>
                  <a:pt x="492" y="219"/>
                </a:lnTo>
                <a:lnTo>
                  <a:pt x="495" y="218"/>
                </a:lnTo>
                <a:lnTo>
                  <a:pt x="499" y="217"/>
                </a:lnTo>
                <a:lnTo>
                  <a:pt x="500" y="221"/>
                </a:lnTo>
                <a:lnTo>
                  <a:pt x="502" y="225"/>
                </a:lnTo>
                <a:lnTo>
                  <a:pt x="503" y="229"/>
                </a:lnTo>
                <a:lnTo>
                  <a:pt x="504" y="234"/>
                </a:lnTo>
                <a:lnTo>
                  <a:pt x="506" y="238"/>
                </a:lnTo>
                <a:lnTo>
                  <a:pt x="507" y="242"/>
                </a:lnTo>
                <a:lnTo>
                  <a:pt x="508" y="246"/>
                </a:lnTo>
                <a:lnTo>
                  <a:pt x="509" y="251"/>
                </a:lnTo>
                <a:lnTo>
                  <a:pt x="511" y="255"/>
                </a:lnTo>
                <a:lnTo>
                  <a:pt x="512" y="259"/>
                </a:lnTo>
                <a:lnTo>
                  <a:pt x="513" y="264"/>
                </a:lnTo>
                <a:lnTo>
                  <a:pt x="514" y="268"/>
                </a:lnTo>
                <a:lnTo>
                  <a:pt x="515" y="272"/>
                </a:lnTo>
                <a:lnTo>
                  <a:pt x="516" y="277"/>
                </a:lnTo>
                <a:lnTo>
                  <a:pt x="516" y="281"/>
                </a:lnTo>
                <a:lnTo>
                  <a:pt x="517" y="286"/>
                </a:lnTo>
                <a:lnTo>
                  <a:pt x="518" y="290"/>
                </a:lnTo>
                <a:lnTo>
                  <a:pt x="519" y="294"/>
                </a:lnTo>
                <a:lnTo>
                  <a:pt x="519" y="299"/>
                </a:lnTo>
                <a:lnTo>
                  <a:pt x="520" y="303"/>
                </a:lnTo>
                <a:lnTo>
                  <a:pt x="521" y="308"/>
                </a:lnTo>
                <a:lnTo>
                  <a:pt x="521" y="313"/>
                </a:lnTo>
                <a:lnTo>
                  <a:pt x="522" y="317"/>
                </a:lnTo>
                <a:lnTo>
                  <a:pt x="522" y="322"/>
                </a:lnTo>
                <a:lnTo>
                  <a:pt x="523" y="326"/>
                </a:lnTo>
                <a:lnTo>
                  <a:pt x="523" y="331"/>
                </a:lnTo>
                <a:lnTo>
                  <a:pt x="524" y="336"/>
                </a:lnTo>
                <a:lnTo>
                  <a:pt x="524" y="340"/>
                </a:lnTo>
                <a:lnTo>
                  <a:pt x="524" y="345"/>
                </a:lnTo>
                <a:lnTo>
                  <a:pt x="524" y="349"/>
                </a:lnTo>
                <a:lnTo>
                  <a:pt x="525" y="354"/>
                </a:lnTo>
                <a:lnTo>
                  <a:pt x="525" y="359"/>
                </a:lnTo>
                <a:lnTo>
                  <a:pt x="382" y="359"/>
                </a:lnTo>
                <a:close/>
                <a:moveTo>
                  <a:pt x="490" y="546"/>
                </a:moveTo>
                <a:lnTo>
                  <a:pt x="487" y="545"/>
                </a:lnTo>
                <a:lnTo>
                  <a:pt x="484" y="544"/>
                </a:lnTo>
                <a:lnTo>
                  <a:pt x="481" y="543"/>
                </a:lnTo>
                <a:lnTo>
                  <a:pt x="477" y="542"/>
                </a:lnTo>
                <a:lnTo>
                  <a:pt x="474" y="541"/>
                </a:lnTo>
                <a:lnTo>
                  <a:pt x="471" y="540"/>
                </a:lnTo>
                <a:lnTo>
                  <a:pt x="468" y="539"/>
                </a:lnTo>
                <a:lnTo>
                  <a:pt x="464" y="538"/>
                </a:lnTo>
                <a:lnTo>
                  <a:pt x="461" y="537"/>
                </a:lnTo>
                <a:lnTo>
                  <a:pt x="458" y="537"/>
                </a:lnTo>
                <a:lnTo>
                  <a:pt x="454" y="536"/>
                </a:lnTo>
                <a:lnTo>
                  <a:pt x="451" y="535"/>
                </a:lnTo>
                <a:lnTo>
                  <a:pt x="448" y="535"/>
                </a:lnTo>
                <a:lnTo>
                  <a:pt x="444" y="534"/>
                </a:lnTo>
                <a:lnTo>
                  <a:pt x="441" y="533"/>
                </a:lnTo>
                <a:lnTo>
                  <a:pt x="437" y="533"/>
                </a:lnTo>
                <a:lnTo>
                  <a:pt x="434" y="532"/>
                </a:lnTo>
                <a:lnTo>
                  <a:pt x="431" y="532"/>
                </a:lnTo>
                <a:lnTo>
                  <a:pt x="427" y="531"/>
                </a:lnTo>
                <a:lnTo>
                  <a:pt x="424" y="531"/>
                </a:lnTo>
                <a:lnTo>
                  <a:pt x="420" y="530"/>
                </a:lnTo>
                <a:lnTo>
                  <a:pt x="417" y="530"/>
                </a:lnTo>
                <a:lnTo>
                  <a:pt x="413" y="529"/>
                </a:lnTo>
                <a:lnTo>
                  <a:pt x="410" y="529"/>
                </a:lnTo>
                <a:lnTo>
                  <a:pt x="406" y="529"/>
                </a:lnTo>
                <a:lnTo>
                  <a:pt x="403" y="528"/>
                </a:lnTo>
                <a:lnTo>
                  <a:pt x="399" y="528"/>
                </a:lnTo>
                <a:lnTo>
                  <a:pt x="396" y="528"/>
                </a:lnTo>
                <a:lnTo>
                  <a:pt x="392" y="528"/>
                </a:lnTo>
                <a:lnTo>
                  <a:pt x="389" y="527"/>
                </a:lnTo>
                <a:lnTo>
                  <a:pt x="385" y="527"/>
                </a:lnTo>
                <a:lnTo>
                  <a:pt x="382" y="527"/>
                </a:lnTo>
                <a:lnTo>
                  <a:pt x="382" y="383"/>
                </a:lnTo>
                <a:lnTo>
                  <a:pt x="525" y="383"/>
                </a:lnTo>
                <a:lnTo>
                  <a:pt x="525" y="388"/>
                </a:lnTo>
                <a:lnTo>
                  <a:pt x="524" y="394"/>
                </a:lnTo>
                <a:lnTo>
                  <a:pt x="524" y="399"/>
                </a:lnTo>
                <a:lnTo>
                  <a:pt x="524" y="405"/>
                </a:lnTo>
                <a:lnTo>
                  <a:pt x="523" y="410"/>
                </a:lnTo>
                <a:lnTo>
                  <a:pt x="523" y="415"/>
                </a:lnTo>
                <a:lnTo>
                  <a:pt x="522" y="421"/>
                </a:lnTo>
                <a:lnTo>
                  <a:pt x="522" y="426"/>
                </a:lnTo>
                <a:lnTo>
                  <a:pt x="521" y="431"/>
                </a:lnTo>
                <a:lnTo>
                  <a:pt x="520" y="436"/>
                </a:lnTo>
                <a:lnTo>
                  <a:pt x="520" y="442"/>
                </a:lnTo>
                <a:lnTo>
                  <a:pt x="519" y="447"/>
                </a:lnTo>
                <a:lnTo>
                  <a:pt x="518" y="452"/>
                </a:lnTo>
                <a:lnTo>
                  <a:pt x="517" y="457"/>
                </a:lnTo>
                <a:lnTo>
                  <a:pt x="516" y="462"/>
                </a:lnTo>
                <a:lnTo>
                  <a:pt x="515" y="468"/>
                </a:lnTo>
                <a:lnTo>
                  <a:pt x="514" y="473"/>
                </a:lnTo>
                <a:lnTo>
                  <a:pt x="512" y="478"/>
                </a:lnTo>
                <a:lnTo>
                  <a:pt x="511" y="483"/>
                </a:lnTo>
                <a:lnTo>
                  <a:pt x="510" y="488"/>
                </a:lnTo>
                <a:lnTo>
                  <a:pt x="509" y="493"/>
                </a:lnTo>
                <a:lnTo>
                  <a:pt x="507" y="498"/>
                </a:lnTo>
                <a:lnTo>
                  <a:pt x="506" y="503"/>
                </a:lnTo>
                <a:lnTo>
                  <a:pt x="504" y="507"/>
                </a:lnTo>
                <a:lnTo>
                  <a:pt x="503" y="512"/>
                </a:lnTo>
                <a:lnTo>
                  <a:pt x="501" y="517"/>
                </a:lnTo>
                <a:lnTo>
                  <a:pt x="499" y="522"/>
                </a:lnTo>
                <a:lnTo>
                  <a:pt x="498" y="527"/>
                </a:lnTo>
                <a:lnTo>
                  <a:pt x="496" y="532"/>
                </a:lnTo>
                <a:lnTo>
                  <a:pt x="494" y="536"/>
                </a:lnTo>
                <a:lnTo>
                  <a:pt x="492" y="541"/>
                </a:lnTo>
                <a:lnTo>
                  <a:pt x="490" y="546"/>
                </a:lnTo>
                <a:close/>
                <a:moveTo>
                  <a:pt x="503" y="576"/>
                </a:moveTo>
                <a:lnTo>
                  <a:pt x="508" y="578"/>
                </a:lnTo>
                <a:lnTo>
                  <a:pt x="513" y="580"/>
                </a:lnTo>
                <a:lnTo>
                  <a:pt x="518" y="582"/>
                </a:lnTo>
                <a:lnTo>
                  <a:pt x="523" y="584"/>
                </a:lnTo>
                <a:lnTo>
                  <a:pt x="528" y="586"/>
                </a:lnTo>
                <a:lnTo>
                  <a:pt x="533" y="589"/>
                </a:lnTo>
                <a:lnTo>
                  <a:pt x="538" y="591"/>
                </a:lnTo>
                <a:lnTo>
                  <a:pt x="543" y="594"/>
                </a:lnTo>
                <a:lnTo>
                  <a:pt x="547" y="596"/>
                </a:lnTo>
                <a:lnTo>
                  <a:pt x="552" y="599"/>
                </a:lnTo>
                <a:lnTo>
                  <a:pt x="557" y="602"/>
                </a:lnTo>
                <a:lnTo>
                  <a:pt x="561" y="605"/>
                </a:lnTo>
                <a:lnTo>
                  <a:pt x="566" y="607"/>
                </a:lnTo>
                <a:lnTo>
                  <a:pt x="570" y="610"/>
                </a:lnTo>
                <a:lnTo>
                  <a:pt x="575" y="613"/>
                </a:lnTo>
                <a:lnTo>
                  <a:pt x="579" y="616"/>
                </a:lnTo>
                <a:lnTo>
                  <a:pt x="575" y="620"/>
                </a:lnTo>
                <a:lnTo>
                  <a:pt x="571" y="623"/>
                </a:lnTo>
                <a:lnTo>
                  <a:pt x="567" y="627"/>
                </a:lnTo>
                <a:lnTo>
                  <a:pt x="562" y="630"/>
                </a:lnTo>
                <a:lnTo>
                  <a:pt x="558" y="633"/>
                </a:lnTo>
                <a:lnTo>
                  <a:pt x="554" y="636"/>
                </a:lnTo>
                <a:lnTo>
                  <a:pt x="549" y="639"/>
                </a:lnTo>
                <a:lnTo>
                  <a:pt x="545" y="642"/>
                </a:lnTo>
                <a:lnTo>
                  <a:pt x="540" y="645"/>
                </a:lnTo>
                <a:lnTo>
                  <a:pt x="536" y="648"/>
                </a:lnTo>
                <a:lnTo>
                  <a:pt x="531" y="651"/>
                </a:lnTo>
                <a:lnTo>
                  <a:pt x="526" y="653"/>
                </a:lnTo>
                <a:lnTo>
                  <a:pt x="521" y="656"/>
                </a:lnTo>
                <a:lnTo>
                  <a:pt x="517" y="658"/>
                </a:lnTo>
                <a:lnTo>
                  <a:pt x="512" y="661"/>
                </a:lnTo>
                <a:lnTo>
                  <a:pt x="507" y="663"/>
                </a:lnTo>
                <a:lnTo>
                  <a:pt x="502" y="666"/>
                </a:lnTo>
                <a:lnTo>
                  <a:pt x="497" y="668"/>
                </a:lnTo>
                <a:lnTo>
                  <a:pt x="492" y="670"/>
                </a:lnTo>
                <a:lnTo>
                  <a:pt x="487" y="672"/>
                </a:lnTo>
                <a:lnTo>
                  <a:pt x="482" y="674"/>
                </a:lnTo>
                <a:lnTo>
                  <a:pt x="477" y="676"/>
                </a:lnTo>
                <a:lnTo>
                  <a:pt x="471" y="677"/>
                </a:lnTo>
                <a:lnTo>
                  <a:pt x="466" y="679"/>
                </a:lnTo>
                <a:lnTo>
                  <a:pt x="461" y="681"/>
                </a:lnTo>
                <a:lnTo>
                  <a:pt x="456" y="682"/>
                </a:lnTo>
                <a:lnTo>
                  <a:pt x="450" y="684"/>
                </a:lnTo>
                <a:lnTo>
                  <a:pt x="445" y="685"/>
                </a:lnTo>
                <a:lnTo>
                  <a:pt x="439" y="686"/>
                </a:lnTo>
                <a:lnTo>
                  <a:pt x="434" y="687"/>
                </a:lnTo>
                <a:lnTo>
                  <a:pt x="428" y="689"/>
                </a:lnTo>
                <a:lnTo>
                  <a:pt x="423" y="689"/>
                </a:lnTo>
                <a:lnTo>
                  <a:pt x="426" y="686"/>
                </a:lnTo>
                <a:lnTo>
                  <a:pt x="429" y="683"/>
                </a:lnTo>
                <a:lnTo>
                  <a:pt x="432" y="680"/>
                </a:lnTo>
                <a:lnTo>
                  <a:pt x="435" y="677"/>
                </a:lnTo>
                <a:lnTo>
                  <a:pt x="438" y="674"/>
                </a:lnTo>
                <a:lnTo>
                  <a:pt x="440" y="671"/>
                </a:lnTo>
                <a:lnTo>
                  <a:pt x="443" y="668"/>
                </a:lnTo>
                <a:lnTo>
                  <a:pt x="446" y="664"/>
                </a:lnTo>
                <a:lnTo>
                  <a:pt x="449" y="661"/>
                </a:lnTo>
                <a:lnTo>
                  <a:pt x="452" y="658"/>
                </a:lnTo>
                <a:lnTo>
                  <a:pt x="454" y="654"/>
                </a:lnTo>
                <a:lnTo>
                  <a:pt x="457" y="651"/>
                </a:lnTo>
                <a:lnTo>
                  <a:pt x="460" y="647"/>
                </a:lnTo>
                <a:lnTo>
                  <a:pt x="462" y="644"/>
                </a:lnTo>
                <a:lnTo>
                  <a:pt x="465" y="640"/>
                </a:lnTo>
                <a:lnTo>
                  <a:pt x="467" y="637"/>
                </a:lnTo>
                <a:lnTo>
                  <a:pt x="470" y="633"/>
                </a:lnTo>
                <a:lnTo>
                  <a:pt x="472" y="630"/>
                </a:lnTo>
                <a:lnTo>
                  <a:pt x="475" y="626"/>
                </a:lnTo>
                <a:lnTo>
                  <a:pt x="477" y="622"/>
                </a:lnTo>
                <a:lnTo>
                  <a:pt x="479" y="619"/>
                </a:lnTo>
                <a:lnTo>
                  <a:pt x="482" y="615"/>
                </a:lnTo>
                <a:lnTo>
                  <a:pt x="484" y="611"/>
                </a:lnTo>
                <a:lnTo>
                  <a:pt x="486" y="607"/>
                </a:lnTo>
                <a:lnTo>
                  <a:pt x="489" y="603"/>
                </a:lnTo>
                <a:lnTo>
                  <a:pt x="491" y="599"/>
                </a:lnTo>
                <a:lnTo>
                  <a:pt x="493" y="596"/>
                </a:lnTo>
                <a:lnTo>
                  <a:pt x="495" y="592"/>
                </a:lnTo>
                <a:lnTo>
                  <a:pt x="497" y="588"/>
                </a:lnTo>
                <a:lnTo>
                  <a:pt x="499" y="584"/>
                </a:lnTo>
                <a:lnTo>
                  <a:pt x="501" y="580"/>
                </a:lnTo>
                <a:lnTo>
                  <a:pt x="503" y="576"/>
                </a:lnTo>
                <a:close/>
                <a:moveTo>
                  <a:pt x="382" y="694"/>
                </a:moveTo>
                <a:lnTo>
                  <a:pt x="382" y="551"/>
                </a:lnTo>
                <a:lnTo>
                  <a:pt x="385" y="551"/>
                </a:lnTo>
                <a:lnTo>
                  <a:pt x="388" y="551"/>
                </a:lnTo>
                <a:lnTo>
                  <a:pt x="391" y="552"/>
                </a:lnTo>
                <a:lnTo>
                  <a:pt x="395" y="552"/>
                </a:lnTo>
                <a:lnTo>
                  <a:pt x="398" y="552"/>
                </a:lnTo>
                <a:lnTo>
                  <a:pt x="401" y="552"/>
                </a:lnTo>
                <a:lnTo>
                  <a:pt x="404" y="552"/>
                </a:lnTo>
                <a:lnTo>
                  <a:pt x="407" y="553"/>
                </a:lnTo>
                <a:lnTo>
                  <a:pt x="410" y="553"/>
                </a:lnTo>
                <a:lnTo>
                  <a:pt x="414" y="553"/>
                </a:lnTo>
                <a:lnTo>
                  <a:pt x="417" y="554"/>
                </a:lnTo>
                <a:lnTo>
                  <a:pt x="420" y="554"/>
                </a:lnTo>
                <a:lnTo>
                  <a:pt x="423" y="555"/>
                </a:lnTo>
                <a:lnTo>
                  <a:pt x="426" y="555"/>
                </a:lnTo>
                <a:lnTo>
                  <a:pt x="429" y="555"/>
                </a:lnTo>
                <a:lnTo>
                  <a:pt x="432" y="556"/>
                </a:lnTo>
                <a:lnTo>
                  <a:pt x="435" y="557"/>
                </a:lnTo>
                <a:lnTo>
                  <a:pt x="438" y="557"/>
                </a:lnTo>
                <a:lnTo>
                  <a:pt x="442" y="558"/>
                </a:lnTo>
                <a:lnTo>
                  <a:pt x="445" y="558"/>
                </a:lnTo>
                <a:lnTo>
                  <a:pt x="448" y="559"/>
                </a:lnTo>
                <a:lnTo>
                  <a:pt x="451" y="559"/>
                </a:lnTo>
                <a:lnTo>
                  <a:pt x="454" y="560"/>
                </a:lnTo>
                <a:lnTo>
                  <a:pt x="457" y="561"/>
                </a:lnTo>
                <a:lnTo>
                  <a:pt x="460" y="562"/>
                </a:lnTo>
                <a:lnTo>
                  <a:pt x="463" y="562"/>
                </a:lnTo>
                <a:lnTo>
                  <a:pt x="466" y="563"/>
                </a:lnTo>
                <a:lnTo>
                  <a:pt x="469" y="564"/>
                </a:lnTo>
                <a:lnTo>
                  <a:pt x="472" y="565"/>
                </a:lnTo>
                <a:lnTo>
                  <a:pt x="475" y="566"/>
                </a:lnTo>
                <a:lnTo>
                  <a:pt x="478" y="566"/>
                </a:lnTo>
                <a:lnTo>
                  <a:pt x="481" y="567"/>
                </a:lnTo>
                <a:lnTo>
                  <a:pt x="478" y="572"/>
                </a:lnTo>
                <a:lnTo>
                  <a:pt x="476" y="577"/>
                </a:lnTo>
                <a:lnTo>
                  <a:pt x="473" y="581"/>
                </a:lnTo>
                <a:lnTo>
                  <a:pt x="471" y="586"/>
                </a:lnTo>
                <a:lnTo>
                  <a:pt x="468" y="590"/>
                </a:lnTo>
                <a:lnTo>
                  <a:pt x="466" y="595"/>
                </a:lnTo>
                <a:lnTo>
                  <a:pt x="463" y="599"/>
                </a:lnTo>
                <a:lnTo>
                  <a:pt x="461" y="604"/>
                </a:lnTo>
                <a:lnTo>
                  <a:pt x="458" y="608"/>
                </a:lnTo>
                <a:lnTo>
                  <a:pt x="455" y="612"/>
                </a:lnTo>
                <a:lnTo>
                  <a:pt x="452" y="616"/>
                </a:lnTo>
                <a:lnTo>
                  <a:pt x="449" y="621"/>
                </a:lnTo>
                <a:lnTo>
                  <a:pt x="447" y="625"/>
                </a:lnTo>
                <a:lnTo>
                  <a:pt x="444" y="629"/>
                </a:lnTo>
                <a:lnTo>
                  <a:pt x="441" y="633"/>
                </a:lnTo>
                <a:lnTo>
                  <a:pt x="438" y="637"/>
                </a:lnTo>
                <a:lnTo>
                  <a:pt x="435" y="641"/>
                </a:lnTo>
                <a:lnTo>
                  <a:pt x="431" y="645"/>
                </a:lnTo>
                <a:lnTo>
                  <a:pt x="428" y="648"/>
                </a:lnTo>
                <a:lnTo>
                  <a:pt x="425" y="652"/>
                </a:lnTo>
                <a:lnTo>
                  <a:pt x="422" y="656"/>
                </a:lnTo>
                <a:lnTo>
                  <a:pt x="418" y="660"/>
                </a:lnTo>
                <a:lnTo>
                  <a:pt x="415" y="663"/>
                </a:lnTo>
                <a:lnTo>
                  <a:pt x="412" y="667"/>
                </a:lnTo>
                <a:lnTo>
                  <a:pt x="408" y="670"/>
                </a:lnTo>
                <a:lnTo>
                  <a:pt x="405" y="674"/>
                </a:lnTo>
                <a:lnTo>
                  <a:pt x="401" y="677"/>
                </a:lnTo>
                <a:lnTo>
                  <a:pt x="398" y="681"/>
                </a:lnTo>
                <a:lnTo>
                  <a:pt x="394" y="684"/>
                </a:lnTo>
                <a:lnTo>
                  <a:pt x="391" y="687"/>
                </a:lnTo>
                <a:lnTo>
                  <a:pt x="387" y="690"/>
                </a:lnTo>
                <a:lnTo>
                  <a:pt x="383" y="694"/>
                </a:lnTo>
                <a:lnTo>
                  <a:pt x="382" y="694"/>
                </a:lnTo>
                <a:close/>
                <a:moveTo>
                  <a:pt x="317" y="689"/>
                </a:moveTo>
                <a:lnTo>
                  <a:pt x="311" y="689"/>
                </a:lnTo>
                <a:lnTo>
                  <a:pt x="306" y="687"/>
                </a:lnTo>
                <a:lnTo>
                  <a:pt x="300" y="686"/>
                </a:lnTo>
                <a:lnTo>
                  <a:pt x="295" y="685"/>
                </a:lnTo>
                <a:lnTo>
                  <a:pt x="290" y="684"/>
                </a:lnTo>
                <a:lnTo>
                  <a:pt x="284" y="682"/>
                </a:lnTo>
                <a:lnTo>
                  <a:pt x="279" y="681"/>
                </a:lnTo>
                <a:lnTo>
                  <a:pt x="274" y="679"/>
                </a:lnTo>
                <a:lnTo>
                  <a:pt x="268" y="677"/>
                </a:lnTo>
                <a:lnTo>
                  <a:pt x="263" y="676"/>
                </a:lnTo>
                <a:lnTo>
                  <a:pt x="258" y="674"/>
                </a:lnTo>
                <a:lnTo>
                  <a:pt x="253" y="672"/>
                </a:lnTo>
                <a:lnTo>
                  <a:pt x="248" y="670"/>
                </a:lnTo>
                <a:lnTo>
                  <a:pt x="243" y="668"/>
                </a:lnTo>
                <a:lnTo>
                  <a:pt x="238" y="666"/>
                </a:lnTo>
                <a:lnTo>
                  <a:pt x="233" y="663"/>
                </a:lnTo>
                <a:lnTo>
                  <a:pt x="228" y="661"/>
                </a:lnTo>
                <a:lnTo>
                  <a:pt x="223" y="658"/>
                </a:lnTo>
                <a:lnTo>
                  <a:pt x="218" y="656"/>
                </a:lnTo>
                <a:lnTo>
                  <a:pt x="214" y="653"/>
                </a:lnTo>
                <a:lnTo>
                  <a:pt x="209" y="651"/>
                </a:lnTo>
                <a:lnTo>
                  <a:pt x="204" y="648"/>
                </a:lnTo>
                <a:lnTo>
                  <a:pt x="200" y="645"/>
                </a:lnTo>
                <a:lnTo>
                  <a:pt x="195" y="642"/>
                </a:lnTo>
                <a:lnTo>
                  <a:pt x="191" y="639"/>
                </a:lnTo>
                <a:lnTo>
                  <a:pt x="186" y="636"/>
                </a:lnTo>
                <a:lnTo>
                  <a:pt x="182" y="633"/>
                </a:lnTo>
                <a:lnTo>
                  <a:pt x="177" y="630"/>
                </a:lnTo>
                <a:lnTo>
                  <a:pt x="173" y="627"/>
                </a:lnTo>
                <a:lnTo>
                  <a:pt x="169" y="623"/>
                </a:lnTo>
                <a:lnTo>
                  <a:pt x="165" y="620"/>
                </a:lnTo>
                <a:lnTo>
                  <a:pt x="161" y="616"/>
                </a:lnTo>
                <a:lnTo>
                  <a:pt x="165" y="613"/>
                </a:lnTo>
                <a:lnTo>
                  <a:pt x="169" y="610"/>
                </a:lnTo>
                <a:lnTo>
                  <a:pt x="174" y="607"/>
                </a:lnTo>
                <a:lnTo>
                  <a:pt x="179" y="605"/>
                </a:lnTo>
                <a:lnTo>
                  <a:pt x="183" y="602"/>
                </a:lnTo>
                <a:lnTo>
                  <a:pt x="188" y="599"/>
                </a:lnTo>
                <a:lnTo>
                  <a:pt x="193" y="596"/>
                </a:lnTo>
                <a:lnTo>
                  <a:pt x="197" y="594"/>
                </a:lnTo>
                <a:lnTo>
                  <a:pt x="202" y="591"/>
                </a:lnTo>
                <a:lnTo>
                  <a:pt x="207" y="589"/>
                </a:lnTo>
                <a:lnTo>
                  <a:pt x="212" y="586"/>
                </a:lnTo>
                <a:lnTo>
                  <a:pt x="217" y="584"/>
                </a:lnTo>
                <a:lnTo>
                  <a:pt x="222" y="582"/>
                </a:lnTo>
                <a:lnTo>
                  <a:pt x="227" y="580"/>
                </a:lnTo>
                <a:lnTo>
                  <a:pt x="232" y="578"/>
                </a:lnTo>
                <a:lnTo>
                  <a:pt x="237" y="576"/>
                </a:lnTo>
                <a:lnTo>
                  <a:pt x="239" y="580"/>
                </a:lnTo>
                <a:lnTo>
                  <a:pt x="241" y="584"/>
                </a:lnTo>
                <a:lnTo>
                  <a:pt x="243" y="588"/>
                </a:lnTo>
                <a:lnTo>
                  <a:pt x="245" y="592"/>
                </a:lnTo>
                <a:lnTo>
                  <a:pt x="247" y="596"/>
                </a:lnTo>
                <a:lnTo>
                  <a:pt x="249" y="599"/>
                </a:lnTo>
                <a:lnTo>
                  <a:pt x="251" y="603"/>
                </a:lnTo>
                <a:lnTo>
                  <a:pt x="254" y="607"/>
                </a:lnTo>
                <a:lnTo>
                  <a:pt x="256" y="611"/>
                </a:lnTo>
                <a:lnTo>
                  <a:pt x="258" y="615"/>
                </a:lnTo>
                <a:lnTo>
                  <a:pt x="260" y="619"/>
                </a:lnTo>
                <a:lnTo>
                  <a:pt x="263" y="622"/>
                </a:lnTo>
                <a:lnTo>
                  <a:pt x="265" y="626"/>
                </a:lnTo>
                <a:lnTo>
                  <a:pt x="268" y="630"/>
                </a:lnTo>
                <a:lnTo>
                  <a:pt x="270" y="633"/>
                </a:lnTo>
                <a:lnTo>
                  <a:pt x="273" y="637"/>
                </a:lnTo>
                <a:lnTo>
                  <a:pt x="275" y="640"/>
                </a:lnTo>
                <a:lnTo>
                  <a:pt x="278" y="644"/>
                </a:lnTo>
                <a:lnTo>
                  <a:pt x="280" y="647"/>
                </a:lnTo>
                <a:lnTo>
                  <a:pt x="283" y="651"/>
                </a:lnTo>
                <a:lnTo>
                  <a:pt x="286" y="654"/>
                </a:lnTo>
                <a:lnTo>
                  <a:pt x="288" y="658"/>
                </a:lnTo>
                <a:lnTo>
                  <a:pt x="291" y="661"/>
                </a:lnTo>
                <a:lnTo>
                  <a:pt x="294" y="664"/>
                </a:lnTo>
                <a:lnTo>
                  <a:pt x="297" y="668"/>
                </a:lnTo>
                <a:lnTo>
                  <a:pt x="299" y="671"/>
                </a:lnTo>
                <a:lnTo>
                  <a:pt x="302" y="674"/>
                </a:lnTo>
                <a:lnTo>
                  <a:pt x="305" y="677"/>
                </a:lnTo>
                <a:lnTo>
                  <a:pt x="308" y="680"/>
                </a:lnTo>
                <a:lnTo>
                  <a:pt x="311" y="683"/>
                </a:lnTo>
                <a:lnTo>
                  <a:pt x="314" y="686"/>
                </a:lnTo>
                <a:lnTo>
                  <a:pt x="317" y="689"/>
                </a:lnTo>
                <a:close/>
                <a:moveTo>
                  <a:pt x="358" y="383"/>
                </a:moveTo>
                <a:lnTo>
                  <a:pt x="358" y="527"/>
                </a:lnTo>
                <a:lnTo>
                  <a:pt x="354" y="527"/>
                </a:lnTo>
                <a:lnTo>
                  <a:pt x="351" y="527"/>
                </a:lnTo>
                <a:lnTo>
                  <a:pt x="347" y="528"/>
                </a:lnTo>
                <a:lnTo>
                  <a:pt x="344" y="528"/>
                </a:lnTo>
                <a:lnTo>
                  <a:pt x="340" y="528"/>
                </a:lnTo>
                <a:lnTo>
                  <a:pt x="337" y="528"/>
                </a:lnTo>
                <a:lnTo>
                  <a:pt x="333" y="529"/>
                </a:lnTo>
                <a:lnTo>
                  <a:pt x="330" y="529"/>
                </a:lnTo>
                <a:lnTo>
                  <a:pt x="326" y="529"/>
                </a:lnTo>
                <a:lnTo>
                  <a:pt x="323" y="530"/>
                </a:lnTo>
                <a:lnTo>
                  <a:pt x="320" y="530"/>
                </a:lnTo>
                <a:lnTo>
                  <a:pt x="316" y="531"/>
                </a:lnTo>
                <a:lnTo>
                  <a:pt x="313" y="531"/>
                </a:lnTo>
                <a:lnTo>
                  <a:pt x="309" y="532"/>
                </a:lnTo>
                <a:lnTo>
                  <a:pt x="306" y="532"/>
                </a:lnTo>
                <a:lnTo>
                  <a:pt x="302" y="533"/>
                </a:lnTo>
                <a:lnTo>
                  <a:pt x="299" y="533"/>
                </a:lnTo>
                <a:lnTo>
                  <a:pt x="296" y="534"/>
                </a:lnTo>
                <a:lnTo>
                  <a:pt x="292" y="535"/>
                </a:lnTo>
                <a:lnTo>
                  <a:pt x="289" y="535"/>
                </a:lnTo>
                <a:lnTo>
                  <a:pt x="286" y="536"/>
                </a:lnTo>
                <a:lnTo>
                  <a:pt x="282" y="537"/>
                </a:lnTo>
                <a:lnTo>
                  <a:pt x="279" y="537"/>
                </a:lnTo>
                <a:lnTo>
                  <a:pt x="276" y="538"/>
                </a:lnTo>
                <a:lnTo>
                  <a:pt x="272" y="539"/>
                </a:lnTo>
                <a:lnTo>
                  <a:pt x="269" y="540"/>
                </a:lnTo>
                <a:lnTo>
                  <a:pt x="266" y="541"/>
                </a:lnTo>
                <a:lnTo>
                  <a:pt x="263" y="542"/>
                </a:lnTo>
                <a:lnTo>
                  <a:pt x="259" y="543"/>
                </a:lnTo>
                <a:lnTo>
                  <a:pt x="256" y="544"/>
                </a:lnTo>
                <a:lnTo>
                  <a:pt x="253" y="545"/>
                </a:lnTo>
                <a:lnTo>
                  <a:pt x="249" y="546"/>
                </a:lnTo>
                <a:lnTo>
                  <a:pt x="248" y="541"/>
                </a:lnTo>
                <a:lnTo>
                  <a:pt x="246" y="536"/>
                </a:lnTo>
                <a:lnTo>
                  <a:pt x="244" y="532"/>
                </a:lnTo>
                <a:lnTo>
                  <a:pt x="242" y="527"/>
                </a:lnTo>
                <a:lnTo>
                  <a:pt x="240" y="522"/>
                </a:lnTo>
                <a:lnTo>
                  <a:pt x="239" y="517"/>
                </a:lnTo>
                <a:lnTo>
                  <a:pt x="237" y="512"/>
                </a:lnTo>
                <a:lnTo>
                  <a:pt x="236" y="507"/>
                </a:lnTo>
                <a:lnTo>
                  <a:pt x="234" y="503"/>
                </a:lnTo>
                <a:lnTo>
                  <a:pt x="233" y="498"/>
                </a:lnTo>
                <a:lnTo>
                  <a:pt x="231" y="493"/>
                </a:lnTo>
                <a:lnTo>
                  <a:pt x="230" y="488"/>
                </a:lnTo>
                <a:lnTo>
                  <a:pt x="229" y="483"/>
                </a:lnTo>
                <a:lnTo>
                  <a:pt x="227" y="478"/>
                </a:lnTo>
                <a:lnTo>
                  <a:pt x="226" y="473"/>
                </a:lnTo>
                <a:lnTo>
                  <a:pt x="225" y="468"/>
                </a:lnTo>
                <a:lnTo>
                  <a:pt x="224" y="462"/>
                </a:lnTo>
                <a:lnTo>
                  <a:pt x="223" y="457"/>
                </a:lnTo>
                <a:lnTo>
                  <a:pt x="222" y="452"/>
                </a:lnTo>
                <a:lnTo>
                  <a:pt x="221" y="447"/>
                </a:lnTo>
                <a:lnTo>
                  <a:pt x="220" y="442"/>
                </a:lnTo>
                <a:lnTo>
                  <a:pt x="220" y="436"/>
                </a:lnTo>
                <a:lnTo>
                  <a:pt x="219" y="431"/>
                </a:lnTo>
                <a:lnTo>
                  <a:pt x="218" y="426"/>
                </a:lnTo>
                <a:lnTo>
                  <a:pt x="218" y="421"/>
                </a:lnTo>
                <a:lnTo>
                  <a:pt x="217" y="415"/>
                </a:lnTo>
                <a:lnTo>
                  <a:pt x="217" y="410"/>
                </a:lnTo>
                <a:lnTo>
                  <a:pt x="216" y="405"/>
                </a:lnTo>
                <a:lnTo>
                  <a:pt x="216" y="399"/>
                </a:lnTo>
                <a:lnTo>
                  <a:pt x="215" y="394"/>
                </a:lnTo>
                <a:lnTo>
                  <a:pt x="215" y="388"/>
                </a:lnTo>
                <a:lnTo>
                  <a:pt x="215" y="383"/>
                </a:lnTo>
                <a:lnTo>
                  <a:pt x="358" y="383"/>
                </a:lnTo>
                <a:close/>
                <a:moveTo>
                  <a:pt x="241" y="217"/>
                </a:moveTo>
                <a:lnTo>
                  <a:pt x="245" y="218"/>
                </a:lnTo>
                <a:lnTo>
                  <a:pt x="248" y="219"/>
                </a:lnTo>
                <a:lnTo>
                  <a:pt x="251" y="220"/>
                </a:lnTo>
                <a:lnTo>
                  <a:pt x="255" y="221"/>
                </a:lnTo>
                <a:lnTo>
                  <a:pt x="258" y="223"/>
                </a:lnTo>
                <a:lnTo>
                  <a:pt x="262" y="224"/>
                </a:lnTo>
                <a:lnTo>
                  <a:pt x="266" y="225"/>
                </a:lnTo>
                <a:lnTo>
                  <a:pt x="269" y="226"/>
                </a:lnTo>
                <a:lnTo>
                  <a:pt x="273" y="226"/>
                </a:lnTo>
                <a:lnTo>
                  <a:pt x="276" y="227"/>
                </a:lnTo>
                <a:lnTo>
                  <a:pt x="280" y="228"/>
                </a:lnTo>
                <a:lnTo>
                  <a:pt x="283" y="229"/>
                </a:lnTo>
                <a:lnTo>
                  <a:pt x="287" y="230"/>
                </a:lnTo>
                <a:lnTo>
                  <a:pt x="291" y="231"/>
                </a:lnTo>
                <a:lnTo>
                  <a:pt x="294" y="231"/>
                </a:lnTo>
                <a:lnTo>
                  <a:pt x="298" y="232"/>
                </a:lnTo>
                <a:lnTo>
                  <a:pt x="302" y="233"/>
                </a:lnTo>
                <a:lnTo>
                  <a:pt x="305" y="233"/>
                </a:lnTo>
                <a:lnTo>
                  <a:pt x="309" y="234"/>
                </a:lnTo>
                <a:lnTo>
                  <a:pt x="313" y="234"/>
                </a:lnTo>
                <a:lnTo>
                  <a:pt x="316" y="235"/>
                </a:lnTo>
                <a:lnTo>
                  <a:pt x="320" y="235"/>
                </a:lnTo>
                <a:lnTo>
                  <a:pt x="324" y="236"/>
                </a:lnTo>
                <a:lnTo>
                  <a:pt x="328" y="236"/>
                </a:lnTo>
                <a:lnTo>
                  <a:pt x="331" y="237"/>
                </a:lnTo>
                <a:lnTo>
                  <a:pt x="335" y="237"/>
                </a:lnTo>
                <a:lnTo>
                  <a:pt x="339" y="237"/>
                </a:lnTo>
                <a:lnTo>
                  <a:pt x="343" y="238"/>
                </a:lnTo>
                <a:lnTo>
                  <a:pt x="347" y="238"/>
                </a:lnTo>
                <a:lnTo>
                  <a:pt x="350" y="238"/>
                </a:lnTo>
                <a:lnTo>
                  <a:pt x="354" y="238"/>
                </a:lnTo>
                <a:lnTo>
                  <a:pt x="358" y="238"/>
                </a:lnTo>
                <a:lnTo>
                  <a:pt x="358" y="359"/>
                </a:lnTo>
                <a:lnTo>
                  <a:pt x="215" y="359"/>
                </a:lnTo>
                <a:lnTo>
                  <a:pt x="215" y="354"/>
                </a:lnTo>
                <a:lnTo>
                  <a:pt x="215" y="349"/>
                </a:lnTo>
                <a:lnTo>
                  <a:pt x="216" y="345"/>
                </a:lnTo>
                <a:lnTo>
                  <a:pt x="216" y="340"/>
                </a:lnTo>
                <a:lnTo>
                  <a:pt x="216" y="336"/>
                </a:lnTo>
                <a:lnTo>
                  <a:pt x="217" y="331"/>
                </a:lnTo>
                <a:lnTo>
                  <a:pt x="217" y="326"/>
                </a:lnTo>
                <a:lnTo>
                  <a:pt x="217" y="322"/>
                </a:lnTo>
                <a:lnTo>
                  <a:pt x="218" y="317"/>
                </a:lnTo>
                <a:lnTo>
                  <a:pt x="219" y="313"/>
                </a:lnTo>
                <a:lnTo>
                  <a:pt x="219" y="308"/>
                </a:lnTo>
                <a:lnTo>
                  <a:pt x="220" y="303"/>
                </a:lnTo>
                <a:lnTo>
                  <a:pt x="220" y="299"/>
                </a:lnTo>
                <a:lnTo>
                  <a:pt x="221" y="294"/>
                </a:lnTo>
                <a:lnTo>
                  <a:pt x="222" y="290"/>
                </a:lnTo>
                <a:lnTo>
                  <a:pt x="223" y="286"/>
                </a:lnTo>
                <a:lnTo>
                  <a:pt x="223" y="281"/>
                </a:lnTo>
                <a:lnTo>
                  <a:pt x="224" y="277"/>
                </a:lnTo>
                <a:lnTo>
                  <a:pt x="225" y="272"/>
                </a:lnTo>
                <a:lnTo>
                  <a:pt x="226" y="268"/>
                </a:lnTo>
                <a:lnTo>
                  <a:pt x="227" y="264"/>
                </a:lnTo>
                <a:lnTo>
                  <a:pt x="228" y="259"/>
                </a:lnTo>
                <a:lnTo>
                  <a:pt x="229" y="255"/>
                </a:lnTo>
                <a:lnTo>
                  <a:pt x="231" y="251"/>
                </a:lnTo>
                <a:lnTo>
                  <a:pt x="232" y="246"/>
                </a:lnTo>
                <a:lnTo>
                  <a:pt x="233" y="242"/>
                </a:lnTo>
                <a:lnTo>
                  <a:pt x="234" y="238"/>
                </a:lnTo>
                <a:lnTo>
                  <a:pt x="235" y="234"/>
                </a:lnTo>
                <a:lnTo>
                  <a:pt x="237" y="229"/>
                </a:lnTo>
                <a:lnTo>
                  <a:pt x="238" y="225"/>
                </a:lnTo>
                <a:lnTo>
                  <a:pt x="240" y="221"/>
                </a:lnTo>
                <a:lnTo>
                  <a:pt x="241" y="217"/>
                </a:lnTo>
                <a:close/>
                <a:moveTo>
                  <a:pt x="228" y="187"/>
                </a:moveTo>
                <a:lnTo>
                  <a:pt x="225" y="185"/>
                </a:lnTo>
                <a:lnTo>
                  <a:pt x="222" y="184"/>
                </a:lnTo>
                <a:lnTo>
                  <a:pt x="219" y="183"/>
                </a:lnTo>
                <a:lnTo>
                  <a:pt x="217" y="182"/>
                </a:lnTo>
                <a:lnTo>
                  <a:pt x="214" y="181"/>
                </a:lnTo>
                <a:lnTo>
                  <a:pt x="211" y="179"/>
                </a:lnTo>
                <a:lnTo>
                  <a:pt x="209" y="178"/>
                </a:lnTo>
                <a:lnTo>
                  <a:pt x="206" y="177"/>
                </a:lnTo>
                <a:lnTo>
                  <a:pt x="203" y="175"/>
                </a:lnTo>
                <a:lnTo>
                  <a:pt x="201" y="174"/>
                </a:lnTo>
                <a:lnTo>
                  <a:pt x="198" y="173"/>
                </a:lnTo>
                <a:lnTo>
                  <a:pt x="195" y="171"/>
                </a:lnTo>
                <a:lnTo>
                  <a:pt x="193" y="170"/>
                </a:lnTo>
                <a:lnTo>
                  <a:pt x="190" y="168"/>
                </a:lnTo>
                <a:lnTo>
                  <a:pt x="188" y="167"/>
                </a:lnTo>
                <a:lnTo>
                  <a:pt x="185" y="165"/>
                </a:lnTo>
                <a:lnTo>
                  <a:pt x="180" y="162"/>
                </a:lnTo>
                <a:lnTo>
                  <a:pt x="175" y="159"/>
                </a:lnTo>
                <a:lnTo>
                  <a:pt x="170" y="156"/>
                </a:lnTo>
                <a:lnTo>
                  <a:pt x="165" y="153"/>
                </a:lnTo>
                <a:lnTo>
                  <a:pt x="160" y="149"/>
                </a:lnTo>
                <a:lnTo>
                  <a:pt x="155" y="146"/>
                </a:lnTo>
                <a:lnTo>
                  <a:pt x="150" y="142"/>
                </a:lnTo>
                <a:lnTo>
                  <a:pt x="146" y="139"/>
                </a:lnTo>
                <a:lnTo>
                  <a:pt x="150" y="135"/>
                </a:lnTo>
                <a:lnTo>
                  <a:pt x="155" y="131"/>
                </a:lnTo>
                <a:lnTo>
                  <a:pt x="159" y="127"/>
                </a:lnTo>
                <a:lnTo>
                  <a:pt x="164" y="123"/>
                </a:lnTo>
                <a:lnTo>
                  <a:pt x="168" y="119"/>
                </a:lnTo>
                <a:lnTo>
                  <a:pt x="173" y="115"/>
                </a:lnTo>
                <a:lnTo>
                  <a:pt x="178" y="111"/>
                </a:lnTo>
                <a:lnTo>
                  <a:pt x="183" y="108"/>
                </a:lnTo>
                <a:lnTo>
                  <a:pt x="188" y="104"/>
                </a:lnTo>
                <a:lnTo>
                  <a:pt x="193" y="101"/>
                </a:lnTo>
                <a:lnTo>
                  <a:pt x="198" y="98"/>
                </a:lnTo>
                <a:lnTo>
                  <a:pt x="203" y="95"/>
                </a:lnTo>
                <a:lnTo>
                  <a:pt x="208" y="91"/>
                </a:lnTo>
                <a:lnTo>
                  <a:pt x="213" y="88"/>
                </a:lnTo>
                <a:lnTo>
                  <a:pt x="219" y="86"/>
                </a:lnTo>
                <a:lnTo>
                  <a:pt x="224" y="83"/>
                </a:lnTo>
                <a:lnTo>
                  <a:pt x="229" y="80"/>
                </a:lnTo>
                <a:lnTo>
                  <a:pt x="235" y="77"/>
                </a:lnTo>
                <a:lnTo>
                  <a:pt x="240" y="75"/>
                </a:lnTo>
                <a:lnTo>
                  <a:pt x="246" y="73"/>
                </a:lnTo>
                <a:lnTo>
                  <a:pt x="252" y="70"/>
                </a:lnTo>
                <a:lnTo>
                  <a:pt x="257" y="68"/>
                </a:lnTo>
                <a:lnTo>
                  <a:pt x="263" y="66"/>
                </a:lnTo>
                <a:lnTo>
                  <a:pt x="269" y="64"/>
                </a:lnTo>
                <a:lnTo>
                  <a:pt x="275" y="62"/>
                </a:lnTo>
                <a:lnTo>
                  <a:pt x="281" y="60"/>
                </a:lnTo>
                <a:lnTo>
                  <a:pt x="287" y="59"/>
                </a:lnTo>
                <a:lnTo>
                  <a:pt x="293" y="57"/>
                </a:lnTo>
                <a:lnTo>
                  <a:pt x="299" y="56"/>
                </a:lnTo>
                <a:lnTo>
                  <a:pt x="305" y="54"/>
                </a:lnTo>
                <a:lnTo>
                  <a:pt x="311" y="53"/>
                </a:lnTo>
                <a:lnTo>
                  <a:pt x="317" y="52"/>
                </a:lnTo>
                <a:lnTo>
                  <a:pt x="314" y="56"/>
                </a:lnTo>
                <a:lnTo>
                  <a:pt x="310" y="59"/>
                </a:lnTo>
                <a:lnTo>
                  <a:pt x="307" y="63"/>
                </a:lnTo>
                <a:lnTo>
                  <a:pt x="303" y="66"/>
                </a:lnTo>
                <a:lnTo>
                  <a:pt x="300" y="70"/>
                </a:lnTo>
                <a:lnTo>
                  <a:pt x="297" y="74"/>
                </a:lnTo>
                <a:lnTo>
                  <a:pt x="294" y="78"/>
                </a:lnTo>
                <a:lnTo>
                  <a:pt x="290" y="82"/>
                </a:lnTo>
                <a:lnTo>
                  <a:pt x="287" y="85"/>
                </a:lnTo>
                <a:lnTo>
                  <a:pt x="284" y="89"/>
                </a:lnTo>
                <a:lnTo>
                  <a:pt x="281" y="93"/>
                </a:lnTo>
                <a:lnTo>
                  <a:pt x="278" y="97"/>
                </a:lnTo>
                <a:lnTo>
                  <a:pt x="275" y="101"/>
                </a:lnTo>
                <a:lnTo>
                  <a:pt x="272" y="106"/>
                </a:lnTo>
                <a:lnTo>
                  <a:pt x="269" y="110"/>
                </a:lnTo>
                <a:lnTo>
                  <a:pt x="267" y="114"/>
                </a:lnTo>
                <a:lnTo>
                  <a:pt x="264" y="118"/>
                </a:lnTo>
                <a:lnTo>
                  <a:pt x="261" y="122"/>
                </a:lnTo>
                <a:lnTo>
                  <a:pt x="258" y="127"/>
                </a:lnTo>
                <a:lnTo>
                  <a:pt x="256" y="131"/>
                </a:lnTo>
                <a:lnTo>
                  <a:pt x="253" y="136"/>
                </a:lnTo>
                <a:lnTo>
                  <a:pt x="251" y="140"/>
                </a:lnTo>
                <a:lnTo>
                  <a:pt x="248" y="144"/>
                </a:lnTo>
                <a:lnTo>
                  <a:pt x="246" y="149"/>
                </a:lnTo>
                <a:lnTo>
                  <a:pt x="243" y="154"/>
                </a:lnTo>
                <a:lnTo>
                  <a:pt x="241" y="158"/>
                </a:lnTo>
                <a:lnTo>
                  <a:pt x="238" y="163"/>
                </a:lnTo>
                <a:lnTo>
                  <a:pt x="236" y="168"/>
                </a:lnTo>
                <a:lnTo>
                  <a:pt x="234" y="172"/>
                </a:lnTo>
                <a:lnTo>
                  <a:pt x="232" y="177"/>
                </a:lnTo>
                <a:lnTo>
                  <a:pt x="230" y="182"/>
                </a:lnTo>
                <a:lnTo>
                  <a:pt x="228" y="187"/>
                </a:lnTo>
                <a:close/>
                <a:moveTo>
                  <a:pt x="358" y="48"/>
                </a:moveTo>
                <a:lnTo>
                  <a:pt x="358" y="214"/>
                </a:lnTo>
                <a:lnTo>
                  <a:pt x="354" y="214"/>
                </a:lnTo>
                <a:lnTo>
                  <a:pt x="351" y="214"/>
                </a:lnTo>
                <a:lnTo>
                  <a:pt x="347" y="214"/>
                </a:lnTo>
                <a:lnTo>
                  <a:pt x="344" y="214"/>
                </a:lnTo>
                <a:lnTo>
                  <a:pt x="340" y="214"/>
                </a:lnTo>
                <a:lnTo>
                  <a:pt x="337" y="213"/>
                </a:lnTo>
                <a:lnTo>
                  <a:pt x="333" y="213"/>
                </a:lnTo>
                <a:lnTo>
                  <a:pt x="330" y="213"/>
                </a:lnTo>
                <a:lnTo>
                  <a:pt x="327" y="212"/>
                </a:lnTo>
                <a:lnTo>
                  <a:pt x="323" y="212"/>
                </a:lnTo>
                <a:lnTo>
                  <a:pt x="320" y="211"/>
                </a:lnTo>
                <a:lnTo>
                  <a:pt x="316" y="211"/>
                </a:lnTo>
                <a:lnTo>
                  <a:pt x="313" y="210"/>
                </a:lnTo>
                <a:lnTo>
                  <a:pt x="309" y="210"/>
                </a:lnTo>
                <a:lnTo>
                  <a:pt x="306" y="209"/>
                </a:lnTo>
                <a:lnTo>
                  <a:pt x="303" y="209"/>
                </a:lnTo>
                <a:lnTo>
                  <a:pt x="299" y="208"/>
                </a:lnTo>
                <a:lnTo>
                  <a:pt x="296" y="207"/>
                </a:lnTo>
                <a:lnTo>
                  <a:pt x="293" y="207"/>
                </a:lnTo>
                <a:lnTo>
                  <a:pt x="289" y="206"/>
                </a:lnTo>
                <a:lnTo>
                  <a:pt x="286" y="205"/>
                </a:lnTo>
                <a:lnTo>
                  <a:pt x="283" y="204"/>
                </a:lnTo>
                <a:lnTo>
                  <a:pt x="279" y="204"/>
                </a:lnTo>
                <a:lnTo>
                  <a:pt x="276" y="203"/>
                </a:lnTo>
                <a:lnTo>
                  <a:pt x="273" y="202"/>
                </a:lnTo>
                <a:lnTo>
                  <a:pt x="269" y="201"/>
                </a:lnTo>
                <a:lnTo>
                  <a:pt x="266" y="200"/>
                </a:lnTo>
                <a:lnTo>
                  <a:pt x="263" y="199"/>
                </a:lnTo>
                <a:lnTo>
                  <a:pt x="260" y="198"/>
                </a:lnTo>
                <a:lnTo>
                  <a:pt x="256" y="197"/>
                </a:lnTo>
                <a:lnTo>
                  <a:pt x="253" y="196"/>
                </a:lnTo>
                <a:lnTo>
                  <a:pt x="250" y="195"/>
                </a:lnTo>
                <a:lnTo>
                  <a:pt x="252" y="189"/>
                </a:lnTo>
                <a:lnTo>
                  <a:pt x="255" y="184"/>
                </a:lnTo>
                <a:lnTo>
                  <a:pt x="257" y="179"/>
                </a:lnTo>
                <a:lnTo>
                  <a:pt x="260" y="173"/>
                </a:lnTo>
                <a:lnTo>
                  <a:pt x="263" y="168"/>
                </a:lnTo>
                <a:lnTo>
                  <a:pt x="265" y="163"/>
                </a:lnTo>
                <a:lnTo>
                  <a:pt x="268" y="158"/>
                </a:lnTo>
                <a:lnTo>
                  <a:pt x="271" y="152"/>
                </a:lnTo>
                <a:lnTo>
                  <a:pt x="274" y="147"/>
                </a:lnTo>
                <a:lnTo>
                  <a:pt x="277" y="142"/>
                </a:lnTo>
                <a:lnTo>
                  <a:pt x="280" y="137"/>
                </a:lnTo>
                <a:lnTo>
                  <a:pt x="283" y="132"/>
                </a:lnTo>
                <a:lnTo>
                  <a:pt x="286" y="128"/>
                </a:lnTo>
                <a:lnTo>
                  <a:pt x="289" y="123"/>
                </a:lnTo>
                <a:lnTo>
                  <a:pt x="293" y="118"/>
                </a:lnTo>
                <a:lnTo>
                  <a:pt x="296" y="114"/>
                </a:lnTo>
                <a:lnTo>
                  <a:pt x="299" y="109"/>
                </a:lnTo>
                <a:lnTo>
                  <a:pt x="303" y="104"/>
                </a:lnTo>
                <a:lnTo>
                  <a:pt x="306" y="100"/>
                </a:lnTo>
                <a:lnTo>
                  <a:pt x="310" y="96"/>
                </a:lnTo>
                <a:lnTo>
                  <a:pt x="313" y="91"/>
                </a:lnTo>
                <a:lnTo>
                  <a:pt x="317" y="87"/>
                </a:lnTo>
                <a:lnTo>
                  <a:pt x="321" y="83"/>
                </a:lnTo>
                <a:lnTo>
                  <a:pt x="325" y="79"/>
                </a:lnTo>
                <a:lnTo>
                  <a:pt x="328" y="75"/>
                </a:lnTo>
                <a:lnTo>
                  <a:pt x="332" y="71"/>
                </a:lnTo>
                <a:lnTo>
                  <a:pt x="336" y="67"/>
                </a:lnTo>
                <a:lnTo>
                  <a:pt x="340" y="63"/>
                </a:lnTo>
                <a:lnTo>
                  <a:pt x="344" y="59"/>
                </a:lnTo>
                <a:lnTo>
                  <a:pt x="348" y="55"/>
                </a:lnTo>
                <a:lnTo>
                  <a:pt x="353" y="52"/>
                </a:lnTo>
                <a:lnTo>
                  <a:pt x="357" y="48"/>
                </a:lnTo>
                <a:lnTo>
                  <a:pt x="357" y="48"/>
                </a:lnTo>
                <a:lnTo>
                  <a:pt x="358" y="48"/>
                </a:lnTo>
                <a:close/>
                <a:moveTo>
                  <a:pt x="423" y="52"/>
                </a:moveTo>
                <a:lnTo>
                  <a:pt x="429" y="53"/>
                </a:lnTo>
                <a:lnTo>
                  <a:pt x="435" y="54"/>
                </a:lnTo>
                <a:lnTo>
                  <a:pt x="441" y="56"/>
                </a:lnTo>
                <a:lnTo>
                  <a:pt x="447" y="57"/>
                </a:lnTo>
                <a:lnTo>
                  <a:pt x="453" y="59"/>
                </a:lnTo>
                <a:lnTo>
                  <a:pt x="459" y="60"/>
                </a:lnTo>
                <a:lnTo>
                  <a:pt x="465" y="62"/>
                </a:lnTo>
                <a:lnTo>
                  <a:pt x="471" y="64"/>
                </a:lnTo>
                <a:lnTo>
                  <a:pt x="477" y="66"/>
                </a:lnTo>
                <a:lnTo>
                  <a:pt x="483" y="68"/>
                </a:lnTo>
                <a:lnTo>
                  <a:pt x="488" y="70"/>
                </a:lnTo>
                <a:lnTo>
                  <a:pt x="494" y="73"/>
                </a:lnTo>
                <a:lnTo>
                  <a:pt x="500" y="75"/>
                </a:lnTo>
                <a:lnTo>
                  <a:pt x="505" y="77"/>
                </a:lnTo>
                <a:lnTo>
                  <a:pt x="511" y="80"/>
                </a:lnTo>
                <a:lnTo>
                  <a:pt x="516" y="83"/>
                </a:lnTo>
                <a:lnTo>
                  <a:pt x="521" y="86"/>
                </a:lnTo>
                <a:lnTo>
                  <a:pt x="527" y="88"/>
                </a:lnTo>
                <a:lnTo>
                  <a:pt x="532" y="91"/>
                </a:lnTo>
                <a:lnTo>
                  <a:pt x="537" y="95"/>
                </a:lnTo>
                <a:lnTo>
                  <a:pt x="542" y="98"/>
                </a:lnTo>
                <a:lnTo>
                  <a:pt x="547" y="101"/>
                </a:lnTo>
                <a:lnTo>
                  <a:pt x="552" y="104"/>
                </a:lnTo>
                <a:lnTo>
                  <a:pt x="557" y="108"/>
                </a:lnTo>
                <a:lnTo>
                  <a:pt x="562" y="111"/>
                </a:lnTo>
                <a:lnTo>
                  <a:pt x="567" y="115"/>
                </a:lnTo>
                <a:lnTo>
                  <a:pt x="572" y="119"/>
                </a:lnTo>
                <a:lnTo>
                  <a:pt x="576" y="123"/>
                </a:lnTo>
                <a:lnTo>
                  <a:pt x="581" y="127"/>
                </a:lnTo>
                <a:lnTo>
                  <a:pt x="585" y="131"/>
                </a:lnTo>
                <a:lnTo>
                  <a:pt x="590" y="135"/>
                </a:lnTo>
                <a:lnTo>
                  <a:pt x="594" y="139"/>
                </a:lnTo>
                <a:lnTo>
                  <a:pt x="589" y="142"/>
                </a:lnTo>
                <a:lnTo>
                  <a:pt x="585" y="146"/>
                </a:lnTo>
                <a:lnTo>
                  <a:pt x="580" y="149"/>
                </a:lnTo>
                <a:lnTo>
                  <a:pt x="575" y="153"/>
                </a:lnTo>
                <a:lnTo>
                  <a:pt x="570" y="156"/>
                </a:lnTo>
                <a:lnTo>
                  <a:pt x="565" y="159"/>
                </a:lnTo>
                <a:lnTo>
                  <a:pt x="560" y="162"/>
                </a:lnTo>
                <a:lnTo>
                  <a:pt x="555" y="165"/>
                </a:lnTo>
                <a:lnTo>
                  <a:pt x="552" y="167"/>
                </a:lnTo>
                <a:lnTo>
                  <a:pt x="550" y="168"/>
                </a:lnTo>
                <a:lnTo>
                  <a:pt x="547" y="170"/>
                </a:lnTo>
                <a:lnTo>
                  <a:pt x="544" y="171"/>
                </a:lnTo>
                <a:lnTo>
                  <a:pt x="542" y="173"/>
                </a:lnTo>
                <a:lnTo>
                  <a:pt x="539" y="174"/>
                </a:lnTo>
                <a:lnTo>
                  <a:pt x="537" y="175"/>
                </a:lnTo>
                <a:lnTo>
                  <a:pt x="534" y="177"/>
                </a:lnTo>
                <a:lnTo>
                  <a:pt x="531" y="178"/>
                </a:lnTo>
                <a:lnTo>
                  <a:pt x="529" y="179"/>
                </a:lnTo>
                <a:lnTo>
                  <a:pt x="526" y="181"/>
                </a:lnTo>
                <a:lnTo>
                  <a:pt x="523" y="182"/>
                </a:lnTo>
                <a:lnTo>
                  <a:pt x="520" y="183"/>
                </a:lnTo>
                <a:lnTo>
                  <a:pt x="518" y="184"/>
                </a:lnTo>
                <a:lnTo>
                  <a:pt x="515" y="185"/>
                </a:lnTo>
                <a:lnTo>
                  <a:pt x="512" y="187"/>
                </a:lnTo>
                <a:lnTo>
                  <a:pt x="510" y="182"/>
                </a:lnTo>
                <a:lnTo>
                  <a:pt x="508" y="177"/>
                </a:lnTo>
                <a:lnTo>
                  <a:pt x="506" y="172"/>
                </a:lnTo>
                <a:lnTo>
                  <a:pt x="504" y="168"/>
                </a:lnTo>
                <a:lnTo>
                  <a:pt x="501" y="163"/>
                </a:lnTo>
                <a:lnTo>
                  <a:pt x="499" y="158"/>
                </a:lnTo>
                <a:lnTo>
                  <a:pt x="497" y="154"/>
                </a:lnTo>
                <a:lnTo>
                  <a:pt x="494" y="149"/>
                </a:lnTo>
                <a:lnTo>
                  <a:pt x="492" y="144"/>
                </a:lnTo>
                <a:lnTo>
                  <a:pt x="489" y="140"/>
                </a:lnTo>
                <a:lnTo>
                  <a:pt x="487" y="136"/>
                </a:lnTo>
                <a:lnTo>
                  <a:pt x="484" y="131"/>
                </a:lnTo>
                <a:lnTo>
                  <a:pt x="482" y="127"/>
                </a:lnTo>
                <a:lnTo>
                  <a:pt x="479" y="122"/>
                </a:lnTo>
                <a:lnTo>
                  <a:pt x="476" y="118"/>
                </a:lnTo>
                <a:lnTo>
                  <a:pt x="473" y="114"/>
                </a:lnTo>
                <a:lnTo>
                  <a:pt x="470" y="110"/>
                </a:lnTo>
                <a:lnTo>
                  <a:pt x="468" y="106"/>
                </a:lnTo>
                <a:lnTo>
                  <a:pt x="465" y="101"/>
                </a:lnTo>
                <a:lnTo>
                  <a:pt x="462" y="97"/>
                </a:lnTo>
                <a:lnTo>
                  <a:pt x="459" y="93"/>
                </a:lnTo>
                <a:lnTo>
                  <a:pt x="456" y="89"/>
                </a:lnTo>
                <a:lnTo>
                  <a:pt x="453" y="85"/>
                </a:lnTo>
                <a:lnTo>
                  <a:pt x="449" y="82"/>
                </a:lnTo>
                <a:lnTo>
                  <a:pt x="446" y="78"/>
                </a:lnTo>
                <a:lnTo>
                  <a:pt x="443" y="74"/>
                </a:lnTo>
                <a:lnTo>
                  <a:pt x="440" y="70"/>
                </a:lnTo>
                <a:lnTo>
                  <a:pt x="437" y="66"/>
                </a:lnTo>
                <a:lnTo>
                  <a:pt x="433" y="63"/>
                </a:lnTo>
                <a:lnTo>
                  <a:pt x="430" y="59"/>
                </a:lnTo>
                <a:lnTo>
                  <a:pt x="426" y="56"/>
                </a:lnTo>
                <a:lnTo>
                  <a:pt x="423" y="52"/>
                </a:lnTo>
                <a:close/>
                <a:moveTo>
                  <a:pt x="383" y="48"/>
                </a:moveTo>
                <a:lnTo>
                  <a:pt x="387" y="52"/>
                </a:lnTo>
                <a:lnTo>
                  <a:pt x="391" y="55"/>
                </a:lnTo>
                <a:lnTo>
                  <a:pt x="396" y="59"/>
                </a:lnTo>
                <a:lnTo>
                  <a:pt x="400" y="63"/>
                </a:lnTo>
                <a:lnTo>
                  <a:pt x="404" y="67"/>
                </a:lnTo>
                <a:lnTo>
                  <a:pt x="408" y="71"/>
                </a:lnTo>
                <a:lnTo>
                  <a:pt x="411" y="75"/>
                </a:lnTo>
                <a:lnTo>
                  <a:pt x="415" y="79"/>
                </a:lnTo>
                <a:lnTo>
                  <a:pt x="419" y="83"/>
                </a:lnTo>
                <a:lnTo>
                  <a:pt x="423" y="87"/>
                </a:lnTo>
                <a:lnTo>
                  <a:pt x="427" y="91"/>
                </a:lnTo>
                <a:lnTo>
                  <a:pt x="430" y="96"/>
                </a:lnTo>
                <a:lnTo>
                  <a:pt x="434" y="100"/>
                </a:lnTo>
                <a:lnTo>
                  <a:pt x="437" y="104"/>
                </a:lnTo>
                <a:lnTo>
                  <a:pt x="441" y="109"/>
                </a:lnTo>
                <a:lnTo>
                  <a:pt x="444" y="114"/>
                </a:lnTo>
                <a:lnTo>
                  <a:pt x="447" y="118"/>
                </a:lnTo>
                <a:lnTo>
                  <a:pt x="451" y="123"/>
                </a:lnTo>
                <a:lnTo>
                  <a:pt x="454" y="128"/>
                </a:lnTo>
                <a:lnTo>
                  <a:pt x="457" y="132"/>
                </a:lnTo>
                <a:lnTo>
                  <a:pt x="460" y="137"/>
                </a:lnTo>
                <a:lnTo>
                  <a:pt x="463" y="142"/>
                </a:lnTo>
                <a:lnTo>
                  <a:pt x="466" y="147"/>
                </a:lnTo>
                <a:lnTo>
                  <a:pt x="469" y="152"/>
                </a:lnTo>
                <a:lnTo>
                  <a:pt x="472" y="158"/>
                </a:lnTo>
                <a:lnTo>
                  <a:pt x="475" y="163"/>
                </a:lnTo>
                <a:lnTo>
                  <a:pt x="477" y="168"/>
                </a:lnTo>
                <a:lnTo>
                  <a:pt x="480" y="173"/>
                </a:lnTo>
                <a:lnTo>
                  <a:pt x="483" y="179"/>
                </a:lnTo>
                <a:lnTo>
                  <a:pt x="485" y="184"/>
                </a:lnTo>
                <a:lnTo>
                  <a:pt x="487" y="189"/>
                </a:lnTo>
                <a:lnTo>
                  <a:pt x="490" y="195"/>
                </a:lnTo>
                <a:lnTo>
                  <a:pt x="487" y="196"/>
                </a:lnTo>
                <a:lnTo>
                  <a:pt x="483" y="197"/>
                </a:lnTo>
                <a:lnTo>
                  <a:pt x="480" y="198"/>
                </a:lnTo>
                <a:lnTo>
                  <a:pt x="477" y="199"/>
                </a:lnTo>
                <a:lnTo>
                  <a:pt x="474" y="200"/>
                </a:lnTo>
                <a:lnTo>
                  <a:pt x="470" y="201"/>
                </a:lnTo>
                <a:lnTo>
                  <a:pt x="467" y="202"/>
                </a:lnTo>
                <a:lnTo>
                  <a:pt x="464" y="203"/>
                </a:lnTo>
                <a:lnTo>
                  <a:pt x="461" y="204"/>
                </a:lnTo>
                <a:lnTo>
                  <a:pt x="457" y="204"/>
                </a:lnTo>
                <a:lnTo>
                  <a:pt x="454" y="205"/>
                </a:lnTo>
                <a:lnTo>
                  <a:pt x="451" y="206"/>
                </a:lnTo>
                <a:lnTo>
                  <a:pt x="447" y="207"/>
                </a:lnTo>
                <a:lnTo>
                  <a:pt x="444" y="207"/>
                </a:lnTo>
                <a:lnTo>
                  <a:pt x="441" y="208"/>
                </a:lnTo>
                <a:lnTo>
                  <a:pt x="437" y="209"/>
                </a:lnTo>
                <a:lnTo>
                  <a:pt x="434" y="209"/>
                </a:lnTo>
                <a:lnTo>
                  <a:pt x="430" y="210"/>
                </a:lnTo>
                <a:lnTo>
                  <a:pt x="427" y="210"/>
                </a:lnTo>
                <a:lnTo>
                  <a:pt x="424" y="211"/>
                </a:lnTo>
                <a:lnTo>
                  <a:pt x="420" y="211"/>
                </a:lnTo>
                <a:lnTo>
                  <a:pt x="417" y="212"/>
                </a:lnTo>
                <a:lnTo>
                  <a:pt x="413" y="212"/>
                </a:lnTo>
                <a:lnTo>
                  <a:pt x="410" y="213"/>
                </a:lnTo>
                <a:lnTo>
                  <a:pt x="406" y="213"/>
                </a:lnTo>
                <a:lnTo>
                  <a:pt x="403" y="213"/>
                </a:lnTo>
                <a:lnTo>
                  <a:pt x="399" y="214"/>
                </a:lnTo>
                <a:lnTo>
                  <a:pt x="396" y="214"/>
                </a:lnTo>
                <a:lnTo>
                  <a:pt x="392" y="214"/>
                </a:lnTo>
                <a:lnTo>
                  <a:pt x="389" y="214"/>
                </a:lnTo>
                <a:lnTo>
                  <a:pt x="385" y="214"/>
                </a:lnTo>
                <a:lnTo>
                  <a:pt x="382" y="214"/>
                </a:lnTo>
                <a:lnTo>
                  <a:pt x="382" y="48"/>
                </a:lnTo>
                <a:lnTo>
                  <a:pt x="383" y="48"/>
                </a:lnTo>
                <a:lnTo>
                  <a:pt x="383" y="48"/>
                </a:lnTo>
                <a:close/>
                <a:moveTo>
                  <a:pt x="357" y="694"/>
                </a:moveTo>
                <a:lnTo>
                  <a:pt x="353" y="690"/>
                </a:lnTo>
                <a:lnTo>
                  <a:pt x="349" y="687"/>
                </a:lnTo>
                <a:lnTo>
                  <a:pt x="346" y="684"/>
                </a:lnTo>
                <a:lnTo>
                  <a:pt x="342" y="681"/>
                </a:lnTo>
                <a:lnTo>
                  <a:pt x="339" y="677"/>
                </a:lnTo>
                <a:lnTo>
                  <a:pt x="335" y="674"/>
                </a:lnTo>
                <a:lnTo>
                  <a:pt x="332" y="670"/>
                </a:lnTo>
                <a:lnTo>
                  <a:pt x="328" y="667"/>
                </a:lnTo>
                <a:lnTo>
                  <a:pt x="325" y="663"/>
                </a:lnTo>
                <a:lnTo>
                  <a:pt x="321" y="660"/>
                </a:lnTo>
                <a:lnTo>
                  <a:pt x="318" y="656"/>
                </a:lnTo>
                <a:lnTo>
                  <a:pt x="315" y="652"/>
                </a:lnTo>
                <a:lnTo>
                  <a:pt x="312" y="648"/>
                </a:lnTo>
                <a:lnTo>
                  <a:pt x="308" y="645"/>
                </a:lnTo>
                <a:lnTo>
                  <a:pt x="305" y="641"/>
                </a:lnTo>
                <a:lnTo>
                  <a:pt x="302" y="637"/>
                </a:lnTo>
                <a:lnTo>
                  <a:pt x="299" y="633"/>
                </a:lnTo>
                <a:lnTo>
                  <a:pt x="296" y="629"/>
                </a:lnTo>
                <a:lnTo>
                  <a:pt x="293" y="625"/>
                </a:lnTo>
                <a:lnTo>
                  <a:pt x="290" y="621"/>
                </a:lnTo>
                <a:lnTo>
                  <a:pt x="288" y="616"/>
                </a:lnTo>
                <a:lnTo>
                  <a:pt x="285" y="612"/>
                </a:lnTo>
                <a:lnTo>
                  <a:pt x="282" y="608"/>
                </a:lnTo>
                <a:lnTo>
                  <a:pt x="279" y="604"/>
                </a:lnTo>
                <a:lnTo>
                  <a:pt x="277" y="599"/>
                </a:lnTo>
                <a:lnTo>
                  <a:pt x="274" y="595"/>
                </a:lnTo>
                <a:lnTo>
                  <a:pt x="271" y="590"/>
                </a:lnTo>
                <a:lnTo>
                  <a:pt x="269" y="586"/>
                </a:lnTo>
                <a:lnTo>
                  <a:pt x="266" y="581"/>
                </a:lnTo>
                <a:lnTo>
                  <a:pt x="264" y="577"/>
                </a:lnTo>
                <a:lnTo>
                  <a:pt x="262" y="572"/>
                </a:lnTo>
                <a:lnTo>
                  <a:pt x="259" y="567"/>
                </a:lnTo>
                <a:lnTo>
                  <a:pt x="262" y="566"/>
                </a:lnTo>
                <a:lnTo>
                  <a:pt x="265" y="566"/>
                </a:lnTo>
                <a:lnTo>
                  <a:pt x="268" y="565"/>
                </a:lnTo>
                <a:lnTo>
                  <a:pt x="271" y="564"/>
                </a:lnTo>
                <a:lnTo>
                  <a:pt x="274" y="563"/>
                </a:lnTo>
                <a:lnTo>
                  <a:pt x="277" y="562"/>
                </a:lnTo>
                <a:lnTo>
                  <a:pt x="280" y="562"/>
                </a:lnTo>
                <a:lnTo>
                  <a:pt x="283" y="561"/>
                </a:lnTo>
                <a:lnTo>
                  <a:pt x="286" y="560"/>
                </a:lnTo>
                <a:lnTo>
                  <a:pt x="289" y="559"/>
                </a:lnTo>
                <a:lnTo>
                  <a:pt x="292" y="559"/>
                </a:lnTo>
                <a:lnTo>
                  <a:pt x="295" y="558"/>
                </a:lnTo>
                <a:lnTo>
                  <a:pt x="298" y="558"/>
                </a:lnTo>
                <a:lnTo>
                  <a:pt x="301" y="557"/>
                </a:lnTo>
                <a:lnTo>
                  <a:pt x="304" y="557"/>
                </a:lnTo>
                <a:lnTo>
                  <a:pt x="308" y="556"/>
                </a:lnTo>
                <a:lnTo>
                  <a:pt x="311" y="555"/>
                </a:lnTo>
                <a:lnTo>
                  <a:pt x="314" y="555"/>
                </a:lnTo>
                <a:lnTo>
                  <a:pt x="317" y="555"/>
                </a:lnTo>
                <a:lnTo>
                  <a:pt x="320" y="554"/>
                </a:lnTo>
                <a:lnTo>
                  <a:pt x="323" y="554"/>
                </a:lnTo>
                <a:lnTo>
                  <a:pt x="326" y="553"/>
                </a:lnTo>
                <a:lnTo>
                  <a:pt x="329" y="553"/>
                </a:lnTo>
                <a:lnTo>
                  <a:pt x="332" y="553"/>
                </a:lnTo>
                <a:lnTo>
                  <a:pt x="336" y="552"/>
                </a:lnTo>
                <a:lnTo>
                  <a:pt x="339" y="552"/>
                </a:lnTo>
                <a:lnTo>
                  <a:pt x="342" y="552"/>
                </a:lnTo>
                <a:lnTo>
                  <a:pt x="345" y="552"/>
                </a:lnTo>
                <a:lnTo>
                  <a:pt x="348" y="552"/>
                </a:lnTo>
                <a:lnTo>
                  <a:pt x="352" y="551"/>
                </a:lnTo>
                <a:lnTo>
                  <a:pt x="355" y="551"/>
                </a:lnTo>
                <a:lnTo>
                  <a:pt x="358" y="551"/>
                </a:lnTo>
                <a:lnTo>
                  <a:pt x="358" y="694"/>
                </a:lnTo>
                <a:lnTo>
                  <a:pt x="357" y="694"/>
                </a:lnTo>
                <a:close/>
                <a:moveTo>
                  <a:pt x="692" y="359"/>
                </a:moveTo>
                <a:lnTo>
                  <a:pt x="549" y="359"/>
                </a:lnTo>
                <a:lnTo>
                  <a:pt x="549" y="354"/>
                </a:lnTo>
                <a:lnTo>
                  <a:pt x="548" y="349"/>
                </a:lnTo>
                <a:lnTo>
                  <a:pt x="548" y="344"/>
                </a:lnTo>
                <a:lnTo>
                  <a:pt x="548" y="339"/>
                </a:lnTo>
                <a:lnTo>
                  <a:pt x="547" y="334"/>
                </a:lnTo>
                <a:lnTo>
                  <a:pt x="547" y="329"/>
                </a:lnTo>
                <a:lnTo>
                  <a:pt x="547" y="324"/>
                </a:lnTo>
                <a:lnTo>
                  <a:pt x="546" y="320"/>
                </a:lnTo>
                <a:lnTo>
                  <a:pt x="546" y="315"/>
                </a:lnTo>
                <a:lnTo>
                  <a:pt x="545" y="310"/>
                </a:lnTo>
                <a:lnTo>
                  <a:pt x="544" y="305"/>
                </a:lnTo>
                <a:lnTo>
                  <a:pt x="544" y="300"/>
                </a:lnTo>
                <a:lnTo>
                  <a:pt x="543" y="295"/>
                </a:lnTo>
                <a:lnTo>
                  <a:pt x="542" y="291"/>
                </a:lnTo>
                <a:lnTo>
                  <a:pt x="542" y="286"/>
                </a:lnTo>
                <a:lnTo>
                  <a:pt x="541" y="281"/>
                </a:lnTo>
                <a:lnTo>
                  <a:pt x="540" y="277"/>
                </a:lnTo>
                <a:lnTo>
                  <a:pt x="539" y="272"/>
                </a:lnTo>
                <a:lnTo>
                  <a:pt x="538" y="267"/>
                </a:lnTo>
                <a:lnTo>
                  <a:pt x="537" y="263"/>
                </a:lnTo>
                <a:lnTo>
                  <a:pt x="536" y="258"/>
                </a:lnTo>
                <a:lnTo>
                  <a:pt x="535" y="253"/>
                </a:lnTo>
                <a:lnTo>
                  <a:pt x="534" y="249"/>
                </a:lnTo>
                <a:lnTo>
                  <a:pt x="532" y="244"/>
                </a:lnTo>
                <a:lnTo>
                  <a:pt x="531" y="240"/>
                </a:lnTo>
                <a:lnTo>
                  <a:pt x="530" y="235"/>
                </a:lnTo>
                <a:lnTo>
                  <a:pt x="529" y="231"/>
                </a:lnTo>
                <a:lnTo>
                  <a:pt x="527" y="226"/>
                </a:lnTo>
                <a:lnTo>
                  <a:pt x="526" y="222"/>
                </a:lnTo>
                <a:lnTo>
                  <a:pt x="524" y="217"/>
                </a:lnTo>
                <a:lnTo>
                  <a:pt x="523" y="213"/>
                </a:lnTo>
                <a:lnTo>
                  <a:pt x="521" y="209"/>
                </a:lnTo>
                <a:lnTo>
                  <a:pt x="524" y="207"/>
                </a:lnTo>
                <a:lnTo>
                  <a:pt x="527" y="206"/>
                </a:lnTo>
                <a:lnTo>
                  <a:pt x="530" y="205"/>
                </a:lnTo>
                <a:lnTo>
                  <a:pt x="533" y="203"/>
                </a:lnTo>
                <a:lnTo>
                  <a:pt x="536" y="202"/>
                </a:lnTo>
                <a:lnTo>
                  <a:pt x="539" y="201"/>
                </a:lnTo>
                <a:lnTo>
                  <a:pt x="542" y="199"/>
                </a:lnTo>
                <a:lnTo>
                  <a:pt x="545" y="198"/>
                </a:lnTo>
                <a:lnTo>
                  <a:pt x="548" y="196"/>
                </a:lnTo>
                <a:lnTo>
                  <a:pt x="551" y="195"/>
                </a:lnTo>
                <a:lnTo>
                  <a:pt x="554" y="193"/>
                </a:lnTo>
                <a:lnTo>
                  <a:pt x="556" y="192"/>
                </a:lnTo>
                <a:lnTo>
                  <a:pt x="559" y="190"/>
                </a:lnTo>
                <a:lnTo>
                  <a:pt x="562" y="189"/>
                </a:lnTo>
                <a:lnTo>
                  <a:pt x="565" y="187"/>
                </a:lnTo>
                <a:lnTo>
                  <a:pt x="568" y="185"/>
                </a:lnTo>
                <a:lnTo>
                  <a:pt x="571" y="184"/>
                </a:lnTo>
                <a:lnTo>
                  <a:pt x="573" y="182"/>
                </a:lnTo>
                <a:lnTo>
                  <a:pt x="576" y="180"/>
                </a:lnTo>
                <a:lnTo>
                  <a:pt x="579" y="179"/>
                </a:lnTo>
                <a:lnTo>
                  <a:pt x="582" y="177"/>
                </a:lnTo>
                <a:lnTo>
                  <a:pt x="584" y="175"/>
                </a:lnTo>
                <a:lnTo>
                  <a:pt x="587" y="173"/>
                </a:lnTo>
                <a:lnTo>
                  <a:pt x="590" y="171"/>
                </a:lnTo>
                <a:lnTo>
                  <a:pt x="592" y="169"/>
                </a:lnTo>
                <a:lnTo>
                  <a:pt x="595" y="168"/>
                </a:lnTo>
                <a:lnTo>
                  <a:pt x="598" y="166"/>
                </a:lnTo>
                <a:lnTo>
                  <a:pt x="600" y="164"/>
                </a:lnTo>
                <a:lnTo>
                  <a:pt x="603" y="162"/>
                </a:lnTo>
                <a:lnTo>
                  <a:pt x="605" y="160"/>
                </a:lnTo>
                <a:lnTo>
                  <a:pt x="608" y="158"/>
                </a:lnTo>
                <a:lnTo>
                  <a:pt x="611" y="156"/>
                </a:lnTo>
                <a:lnTo>
                  <a:pt x="615" y="161"/>
                </a:lnTo>
                <a:lnTo>
                  <a:pt x="619" y="166"/>
                </a:lnTo>
                <a:lnTo>
                  <a:pt x="624" y="172"/>
                </a:lnTo>
                <a:lnTo>
                  <a:pt x="628" y="177"/>
                </a:lnTo>
                <a:lnTo>
                  <a:pt x="632" y="183"/>
                </a:lnTo>
                <a:lnTo>
                  <a:pt x="636" y="188"/>
                </a:lnTo>
                <a:lnTo>
                  <a:pt x="640" y="194"/>
                </a:lnTo>
                <a:lnTo>
                  <a:pt x="643" y="200"/>
                </a:lnTo>
                <a:lnTo>
                  <a:pt x="647" y="206"/>
                </a:lnTo>
                <a:lnTo>
                  <a:pt x="650" y="212"/>
                </a:lnTo>
                <a:lnTo>
                  <a:pt x="654" y="218"/>
                </a:lnTo>
                <a:lnTo>
                  <a:pt x="657" y="224"/>
                </a:lnTo>
                <a:lnTo>
                  <a:pt x="660" y="230"/>
                </a:lnTo>
                <a:lnTo>
                  <a:pt x="663" y="236"/>
                </a:lnTo>
                <a:lnTo>
                  <a:pt x="666" y="242"/>
                </a:lnTo>
                <a:lnTo>
                  <a:pt x="668" y="249"/>
                </a:lnTo>
                <a:lnTo>
                  <a:pt x="671" y="255"/>
                </a:lnTo>
                <a:lnTo>
                  <a:pt x="673" y="262"/>
                </a:lnTo>
                <a:lnTo>
                  <a:pt x="676" y="268"/>
                </a:lnTo>
                <a:lnTo>
                  <a:pt x="678" y="275"/>
                </a:lnTo>
                <a:lnTo>
                  <a:pt x="680" y="282"/>
                </a:lnTo>
                <a:lnTo>
                  <a:pt x="682" y="288"/>
                </a:lnTo>
                <a:lnTo>
                  <a:pt x="683" y="295"/>
                </a:lnTo>
                <a:lnTo>
                  <a:pt x="685" y="302"/>
                </a:lnTo>
                <a:lnTo>
                  <a:pt x="686" y="309"/>
                </a:lnTo>
                <a:lnTo>
                  <a:pt x="688" y="316"/>
                </a:lnTo>
                <a:lnTo>
                  <a:pt x="689" y="323"/>
                </a:lnTo>
                <a:lnTo>
                  <a:pt x="690" y="330"/>
                </a:lnTo>
                <a:lnTo>
                  <a:pt x="690" y="337"/>
                </a:lnTo>
                <a:lnTo>
                  <a:pt x="691" y="344"/>
                </a:lnTo>
                <a:lnTo>
                  <a:pt x="692" y="352"/>
                </a:lnTo>
                <a:lnTo>
                  <a:pt x="692" y="359"/>
                </a:lnTo>
                <a:close/>
                <a:moveTo>
                  <a:pt x="370" y="0"/>
                </a:moveTo>
                <a:lnTo>
                  <a:pt x="351" y="0"/>
                </a:lnTo>
                <a:lnTo>
                  <a:pt x="332" y="1"/>
                </a:lnTo>
                <a:lnTo>
                  <a:pt x="314" y="4"/>
                </a:lnTo>
                <a:lnTo>
                  <a:pt x="295" y="7"/>
                </a:lnTo>
                <a:lnTo>
                  <a:pt x="277" y="11"/>
                </a:lnTo>
                <a:lnTo>
                  <a:pt x="260" y="16"/>
                </a:lnTo>
                <a:lnTo>
                  <a:pt x="243" y="22"/>
                </a:lnTo>
                <a:lnTo>
                  <a:pt x="226" y="29"/>
                </a:lnTo>
                <a:lnTo>
                  <a:pt x="209" y="36"/>
                </a:lnTo>
                <a:lnTo>
                  <a:pt x="193" y="44"/>
                </a:lnTo>
                <a:lnTo>
                  <a:pt x="178" y="53"/>
                </a:lnTo>
                <a:lnTo>
                  <a:pt x="163" y="63"/>
                </a:lnTo>
                <a:lnTo>
                  <a:pt x="148" y="73"/>
                </a:lnTo>
                <a:lnTo>
                  <a:pt x="134" y="84"/>
                </a:lnTo>
                <a:lnTo>
                  <a:pt x="121" y="96"/>
                </a:lnTo>
                <a:lnTo>
                  <a:pt x="108" y="108"/>
                </a:lnTo>
                <a:lnTo>
                  <a:pt x="96" y="121"/>
                </a:lnTo>
                <a:lnTo>
                  <a:pt x="84" y="135"/>
                </a:lnTo>
                <a:lnTo>
                  <a:pt x="73" y="149"/>
                </a:lnTo>
                <a:lnTo>
                  <a:pt x="63" y="163"/>
                </a:lnTo>
                <a:lnTo>
                  <a:pt x="53" y="178"/>
                </a:lnTo>
                <a:lnTo>
                  <a:pt x="44" y="194"/>
                </a:lnTo>
                <a:lnTo>
                  <a:pt x="36" y="210"/>
                </a:lnTo>
                <a:lnTo>
                  <a:pt x="29" y="226"/>
                </a:lnTo>
                <a:lnTo>
                  <a:pt x="22" y="243"/>
                </a:lnTo>
                <a:lnTo>
                  <a:pt x="16" y="260"/>
                </a:lnTo>
                <a:lnTo>
                  <a:pt x="11" y="278"/>
                </a:lnTo>
                <a:lnTo>
                  <a:pt x="7" y="296"/>
                </a:lnTo>
                <a:lnTo>
                  <a:pt x="4" y="314"/>
                </a:lnTo>
                <a:lnTo>
                  <a:pt x="1" y="333"/>
                </a:lnTo>
                <a:lnTo>
                  <a:pt x="0" y="352"/>
                </a:lnTo>
                <a:lnTo>
                  <a:pt x="0" y="371"/>
                </a:lnTo>
                <a:lnTo>
                  <a:pt x="0" y="390"/>
                </a:lnTo>
                <a:lnTo>
                  <a:pt x="1" y="409"/>
                </a:lnTo>
                <a:lnTo>
                  <a:pt x="4" y="427"/>
                </a:lnTo>
                <a:lnTo>
                  <a:pt x="7" y="446"/>
                </a:lnTo>
                <a:lnTo>
                  <a:pt x="11" y="464"/>
                </a:lnTo>
                <a:lnTo>
                  <a:pt x="16" y="481"/>
                </a:lnTo>
                <a:lnTo>
                  <a:pt x="22" y="498"/>
                </a:lnTo>
                <a:lnTo>
                  <a:pt x="29" y="515"/>
                </a:lnTo>
                <a:lnTo>
                  <a:pt x="36" y="532"/>
                </a:lnTo>
                <a:lnTo>
                  <a:pt x="44" y="548"/>
                </a:lnTo>
                <a:lnTo>
                  <a:pt x="53" y="563"/>
                </a:lnTo>
                <a:lnTo>
                  <a:pt x="63" y="578"/>
                </a:lnTo>
                <a:lnTo>
                  <a:pt x="73" y="593"/>
                </a:lnTo>
                <a:lnTo>
                  <a:pt x="84" y="607"/>
                </a:lnTo>
                <a:lnTo>
                  <a:pt x="96" y="621"/>
                </a:lnTo>
                <a:lnTo>
                  <a:pt x="108" y="633"/>
                </a:lnTo>
                <a:lnTo>
                  <a:pt x="121" y="646"/>
                </a:lnTo>
                <a:lnTo>
                  <a:pt x="134" y="657"/>
                </a:lnTo>
                <a:lnTo>
                  <a:pt x="148" y="668"/>
                </a:lnTo>
                <a:lnTo>
                  <a:pt x="163" y="679"/>
                </a:lnTo>
                <a:lnTo>
                  <a:pt x="178" y="688"/>
                </a:lnTo>
                <a:lnTo>
                  <a:pt x="193" y="697"/>
                </a:lnTo>
                <a:lnTo>
                  <a:pt x="209" y="706"/>
                </a:lnTo>
                <a:lnTo>
                  <a:pt x="226" y="713"/>
                </a:lnTo>
                <a:lnTo>
                  <a:pt x="243" y="720"/>
                </a:lnTo>
                <a:lnTo>
                  <a:pt x="260" y="725"/>
                </a:lnTo>
                <a:lnTo>
                  <a:pt x="277" y="730"/>
                </a:lnTo>
                <a:lnTo>
                  <a:pt x="295" y="735"/>
                </a:lnTo>
                <a:lnTo>
                  <a:pt x="314" y="738"/>
                </a:lnTo>
                <a:lnTo>
                  <a:pt x="332" y="740"/>
                </a:lnTo>
                <a:lnTo>
                  <a:pt x="351" y="742"/>
                </a:lnTo>
                <a:lnTo>
                  <a:pt x="370" y="742"/>
                </a:lnTo>
                <a:lnTo>
                  <a:pt x="389" y="742"/>
                </a:lnTo>
                <a:lnTo>
                  <a:pt x="408" y="740"/>
                </a:lnTo>
                <a:lnTo>
                  <a:pt x="426" y="738"/>
                </a:lnTo>
                <a:lnTo>
                  <a:pt x="445" y="735"/>
                </a:lnTo>
                <a:lnTo>
                  <a:pt x="462" y="730"/>
                </a:lnTo>
                <a:lnTo>
                  <a:pt x="480" y="725"/>
                </a:lnTo>
                <a:lnTo>
                  <a:pt x="497" y="720"/>
                </a:lnTo>
                <a:lnTo>
                  <a:pt x="514" y="713"/>
                </a:lnTo>
                <a:lnTo>
                  <a:pt x="530" y="706"/>
                </a:lnTo>
                <a:lnTo>
                  <a:pt x="546" y="697"/>
                </a:lnTo>
                <a:lnTo>
                  <a:pt x="562" y="688"/>
                </a:lnTo>
                <a:lnTo>
                  <a:pt x="577" y="679"/>
                </a:lnTo>
                <a:lnTo>
                  <a:pt x="592" y="668"/>
                </a:lnTo>
                <a:lnTo>
                  <a:pt x="606" y="657"/>
                </a:lnTo>
                <a:lnTo>
                  <a:pt x="619" y="646"/>
                </a:lnTo>
                <a:lnTo>
                  <a:pt x="632" y="633"/>
                </a:lnTo>
                <a:lnTo>
                  <a:pt x="644" y="621"/>
                </a:lnTo>
                <a:lnTo>
                  <a:pt x="656" y="607"/>
                </a:lnTo>
                <a:lnTo>
                  <a:pt x="667" y="593"/>
                </a:lnTo>
                <a:lnTo>
                  <a:pt x="677" y="578"/>
                </a:lnTo>
                <a:lnTo>
                  <a:pt x="687" y="563"/>
                </a:lnTo>
                <a:lnTo>
                  <a:pt x="696" y="548"/>
                </a:lnTo>
                <a:lnTo>
                  <a:pt x="704" y="532"/>
                </a:lnTo>
                <a:lnTo>
                  <a:pt x="711" y="515"/>
                </a:lnTo>
                <a:lnTo>
                  <a:pt x="718" y="498"/>
                </a:lnTo>
                <a:lnTo>
                  <a:pt x="724" y="481"/>
                </a:lnTo>
                <a:lnTo>
                  <a:pt x="729" y="464"/>
                </a:lnTo>
                <a:lnTo>
                  <a:pt x="733" y="446"/>
                </a:lnTo>
                <a:lnTo>
                  <a:pt x="736" y="427"/>
                </a:lnTo>
                <a:lnTo>
                  <a:pt x="738" y="409"/>
                </a:lnTo>
                <a:lnTo>
                  <a:pt x="740" y="390"/>
                </a:lnTo>
                <a:lnTo>
                  <a:pt x="740" y="371"/>
                </a:lnTo>
                <a:lnTo>
                  <a:pt x="740" y="352"/>
                </a:lnTo>
                <a:lnTo>
                  <a:pt x="738" y="333"/>
                </a:lnTo>
                <a:lnTo>
                  <a:pt x="736" y="314"/>
                </a:lnTo>
                <a:lnTo>
                  <a:pt x="733" y="296"/>
                </a:lnTo>
                <a:lnTo>
                  <a:pt x="729" y="278"/>
                </a:lnTo>
                <a:lnTo>
                  <a:pt x="724" y="260"/>
                </a:lnTo>
                <a:lnTo>
                  <a:pt x="718" y="243"/>
                </a:lnTo>
                <a:lnTo>
                  <a:pt x="711" y="226"/>
                </a:lnTo>
                <a:lnTo>
                  <a:pt x="704" y="210"/>
                </a:lnTo>
                <a:lnTo>
                  <a:pt x="696" y="194"/>
                </a:lnTo>
                <a:lnTo>
                  <a:pt x="687" y="178"/>
                </a:lnTo>
                <a:lnTo>
                  <a:pt x="677" y="163"/>
                </a:lnTo>
                <a:lnTo>
                  <a:pt x="667" y="149"/>
                </a:lnTo>
                <a:lnTo>
                  <a:pt x="656" y="135"/>
                </a:lnTo>
                <a:lnTo>
                  <a:pt x="644" y="121"/>
                </a:lnTo>
                <a:lnTo>
                  <a:pt x="632" y="108"/>
                </a:lnTo>
                <a:lnTo>
                  <a:pt x="619" y="96"/>
                </a:lnTo>
                <a:lnTo>
                  <a:pt x="606" y="84"/>
                </a:lnTo>
                <a:lnTo>
                  <a:pt x="592" y="73"/>
                </a:lnTo>
                <a:lnTo>
                  <a:pt x="577" y="63"/>
                </a:lnTo>
                <a:lnTo>
                  <a:pt x="562" y="53"/>
                </a:lnTo>
                <a:lnTo>
                  <a:pt x="546" y="44"/>
                </a:lnTo>
                <a:lnTo>
                  <a:pt x="530" y="36"/>
                </a:lnTo>
                <a:lnTo>
                  <a:pt x="514" y="29"/>
                </a:lnTo>
                <a:lnTo>
                  <a:pt x="497" y="22"/>
                </a:lnTo>
                <a:lnTo>
                  <a:pt x="480" y="16"/>
                </a:lnTo>
                <a:lnTo>
                  <a:pt x="462" y="11"/>
                </a:lnTo>
                <a:lnTo>
                  <a:pt x="445" y="7"/>
                </a:lnTo>
                <a:lnTo>
                  <a:pt x="426" y="4"/>
                </a:lnTo>
                <a:lnTo>
                  <a:pt x="408" y="1"/>
                </a:lnTo>
                <a:lnTo>
                  <a:pt x="389" y="0"/>
                </a:lnTo>
                <a:lnTo>
                  <a:pt x="37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" name="path"/>
          <p:cNvSpPr/>
          <p:nvPr/>
        </p:nvSpPr>
        <p:spPr>
          <a:xfrm>
            <a:off x="4129282" y="5385282"/>
            <a:ext cx="497890" cy="378253"/>
          </a:xfrm>
          <a:custGeom>
            <a:avLst/>
            <a:gdLst/>
            <a:ahLst/>
            <a:cxnLst/>
            <a:rect l="0" t="0" r="0" b="0"/>
            <a:pathLst>
              <a:path w="784" h="595">
                <a:moveTo>
                  <a:pt x="11" y="579"/>
                </a:moveTo>
                <a:lnTo>
                  <a:pt x="772" y="16"/>
                </a:lnTo>
              </a:path>
            </a:pathLst>
          </a:custGeom>
          <a:noFill/>
          <a:ln w="25400" cap="flat">
            <a:solidFill>
              <a:srgbClr val="1AA3AA">
                <a:alpha val="100000"/>
              </a:srgbClr>
            </a:solidFill>
            <a:prstDash val="solid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" name="path"/>
          <p:cNvSpPr/>
          <p:nvPr/>
        </p:nvSpPr>
        <p:spPr>
          <a:xfrm>
            <a:off x="4110189" y="2126366"/>
            <a:ext cx="378204" cy="477698"/>
          </a:xfrm>
          <a:custGeom>
            <a:avLst/>
            <a:gdLst/>
            <a:ahLst/>
            <a:cxnLst/>
            <a:rect l="0" t="0" r="0" b="0"/>
            <a:pathLst>
              <a:path w="595" h="752">
                <a:moveTo>
                  <a:pt x="15" y="12"/>
                </a:moveTo>
                <a:lnTo>
                  <a:pt x="579" y="740"/>
                </a:lnTo>
              </a:path>
            </a:pathLst>
          </a:custGeom>
          <a:noFill/>
          <a:ln w="25400" cap="flat">
            <a:solidFill>
              <a:srgbClr val="69A35B">
                <a:alpha val="100000"/>
              </a:srgbClr>
            </a:solidFill>
            <a:prstDash val="solid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" name="path"/>
          <p:cNvSpPr/>
          <p:nvPr/>
        </p:nvSpPr>
        <p:spPr>
          <a:xfrm>
            <a:off x="7806718" y="5241754"/>
            <a:ext cx="431424" cy="377080"/>
          </a:xfrm>
          <a:custGeom>
            <a:avLst/>
            <a:gdLst/>
            <a:ahLst/>
            <a:cxnLst/>
            <a:rect l="0" t="0" r="0" b="0"/>
            <a:pathLst>
              <a:path w="679" h="593">
                <a:moveTo>
                  <a:pt x="666" y="578"/>
                </a:moveTo>
                <a:lnTo>
                  <a:pt x="13" y="15"/>
                </a:lnTo>
              </a:path>
            </a:pathLst>
          </a:custGeom>
          <a:noFill/>
          <a:ln w="25400" cap="flat">
            <a:solidFill>
              <a:srgbClr val="3498DB">
                <a:alpha val="100000"/>
              </a:srgbClr>
            </a:solidFill>
            <a:prstDash val="solid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" name="path"/>
          <p:cNvSpPr/>
          <p:nvPr/>
        </p:nvSpPr>
        <p:spPr>
          <a:xfrm>
            <a:off x="6472722" y="4676053"/>
            <a:ext cx="334073" cy="484784"/>
          </a:xfrm>
          <a:custGeom>
            <a:avLst/>
            <a:gdLst/>
            <a:ahLst/>
            <a:cxnLst/>
            <a:rect l="0" t="0" r="0" b="0"/>
            <a:pathLst>
              <a:path w="526" h="763">
                <a:moveTo>
                  <a:pt x="374" y="501"/>
                </a:moveTo>
                <a:lnTo>
                  <a:pt x="151" y="501"/>
                </a:lnTo>
                <a:lnTo>
                  <a:pt x="149" y="496"/>
                </a:lnTo>
                <a:lnTo>
                  <a:pt x="147" y="491"/>
                </a:lnTo>
                <a:lnTo>
                  <a:pt x="144" y="486"/>
                </a:lnTo>
                <a:lnTo>
                  <a:pt x="142" y="481"/>
                </a:lnTo>
                <a:lnTo>
                  <a:pt x="139" y="476"/>
                </a:lnTo>
                <a:lnTo>
                  <a:pt x="137" y="472"/>
                </a:lnTo>
                <a:lnTo>
                  <a:pt x="134" y="467"/>
                </a:lnTo>
                <a:lnTo>
                  <a:pt x="132" y="462"/>
                </a:lnTo>
                <a:lnTo>
                  <a:pt x="129" y="457"/>
                </a:lnTo>
                <a:lnTo>
                  <a:pt x="127" y="452"/>
                </a:lnTo>
                <a:lnTo>
                  <a:pt x="124" y="448"/>
                </a:lnTo>
                <a:lnTo>
                  <a:pt x="121" y="443"/>
                </a:lnTo>
                <a:lnTo>
                  <a:pt x="119" y="438"/>
                </a:lnTo>
                <a:lnTo>
                  <a:pt x="116" y="433"/>
                </a:lnTo>
                <a:lnTo>
                  <a:pt x="113" y="429"/>
                </a:lnTo>
                <a:lnTo>
                  <a:pt x="111" y="424"/>
                </a:lnTo>
                <a:lnTo>
                  <a:pt x="105" y="413"/>
                </a:lnTo>
                <a:lnTo>
                  <a:pt x="99" y="403"/>
                </a:lnTo>
                <a:lnTo>
                  <a:pt x="96" y="398"/>
                </a:lnTo>
                <a:lnTo>
                  <a:pt x="93" y="392"/>
                </a:lnTo>
                <a:lnTo>
                  <a:pt x="91" y="387"/>
                </a:lnTo>
                <a:lnTo>
                  <a:pt x="88" y="382"/>
                </a:lnTo>
                <a:lnTo>
                  <a:pt x="85" y="377"/>
                </a:lnTo>
                <a:lnTo>
                  <a:pt x="82" y="371"/>
                </a:lnTo>
                <a:lnTo>
                  <a:pt x="80" y="366"/>
                </a:lnTo>
                <a:lnTo>
                  <a:pt x="77" y="361"/>
                </a:lnTo>
                <a:lnTo>
                  <a:pt x="74" y="356"/>
                </a:lnTo>
                <a:lnTo>
                  <a:pt x="72" y="351"/>
                </a:lnTo>
                <a:lnTo>
                  <a:pt x="70" y="345"/>
                </a:lnTo>
                <a:lnTo>
                  <a:pt x="67" y="340"/>
                </a:lnTo>
                <a:lnTo>
                  <a:pt x="65" y="335"/>
                </a:lnTo>
                <a:lnTo>
                  <a:pt x="63" y="330"/>
                </a:lnTo>
                <a:lnTo>
                  <a:pt x="61" y="325"/>
                </a:lnTo>
                <a:lnTo>
                  <a:pt x="59" y="320"/>
                </a:lnTo>
                <a:lnTo>
                  <a:pt x="57" y="315"/>
                </a:lnTo>
                <a:lnTo>
                  <a:pt x="56" y="310"/>
                </a:lnTo>
                <a:lnTo>
                  <a:pt x="54" y="305"/>
                </a:lnTo>
                <a:lnTo>
                  <a:pt x="53" y="300"/>
                </a:lnTo>
                <a:lnTo>
                  <a:pt x="52" y="295"/>
                </a:lnTo>
                <a:lnTo>
                  <a:pt x="50" y="290"/>
                </a:lnTo>
                <a:lnTo>
                  <a:pt x="50" y="285"/>
                </a:lnTo>
                <a:lnTo>
                  <a:pt x="49" y="281"/>
                </a:lnTo>
                <a:lnTo>
                  <a:pt x="48" y="276"/>
                </a:lnTo>
                <a:lnTo>
                  <a:pt x="48" y="271"/>
                </a:lnTo>
                <a:lnTo>
                  <a:pt x="47" y="267"/>
                </a:lnTo>
                <a:lnTo>
                  <a:pt x="47" y="262"/>
                </a:lnTo>
                <a:lnTo>
                  <a:pt x="48" y="251"/>
                </a:lnTo>
                <a:lnTo>
                  <a:pt x="48" y="240"/>
                </a:lnTo>
                <a:lnTo>
                  <a:pt x="50" y="229"/>
                </a:lnTo>
                <a:lnTo>
                  <a:pt x="52" y="219"/>
                </a:lnTo>
                <a:lnTo>
                  <a:pt x="54" y="208"/>
                </a:lnTo>
                <a:lnTo>
                  <a:pt x="57" y="198"/>
                </a:lnTo>
                <a:lnTo>
                  <a:pt x="60" y="188"/>
                </a:lnTo>
                <a:lnTo>
                  <a:pt x="64" y="178"/>
                </a:lnTo>
                <a:lnTo>
                  <a:pt x="69" y="169"/>
                </a:lnTo>
                <a:lnTo>
                  <a:pt x="73" y="160"/>
                </a:lnTo>
                <a:lnTo>
                  <a:pt x="79" y="151"/>
                </a:lnTo>
                <a:lnTo>
                  <a:pt x="84" y="142"/>
                </a:lnTo>
                <a:lnTo>
                  <a:pt x="90" y="134"/>
                </a:lnTo>
                <a:lnTo>
                  <a:pt x="97" y="125"/>
                </a:lnTo>
                <a:lnTo>
                  <a:pt x="103" y="118"/>
                </a:lnTo>
                <a:lnTo>
                  <a:pt x="110" y="110"/>
                </a:lnTo>
                <a:lnTo>
                  <a:pt x="118" y="103"/>
                </a:lnTo>
                <a:lnTo>
                  <a:pt x="126" y="96"/>
                </a:lnTo>
                <a:lnTo>
                  <a:pt x="134" y="90"/>
                </a:lnTo>
                <a:lnTo>
                  <a:pt x="142" y="84"/>
                </a:lnTo>
                <a:lnTo>
                  <a:pt x="151" y="78"/>
                </a:lnTo>
                <a:lnTo>
                  <a:pt x="160" y="73"/>
                </a:lnTo>
                <a:lnTo>
                  <a:pt x="169" y="68"/>
                </a:lnTo>
                <a:lnTo>
                  <a:pt x="179" y="64"/>
                </a:lnTo>
                <a:lnTo>
                  <a:pt x="189" y="60"/>
                </a:lnTo>
                <a:lnTo>
                  <a:pt x="199" y="57"/>
                </a:lnTo>
                <a:lnTo>
                  <a:pt x="209" y="54"/>
                </a:lnTo>
                <a:lnTo>
                  <a:pt x="219" y="52"/>
                </a:lnTo>
                <a:lnTo>
                  <a:pt x="230" y="50"/>
                </a:lnTo>
                <a:lnTo>
                  <a:pt x="241" y="48"/>
                </a:lnTo>
                <a:lnTo>
                  <a:pt x="252" y="48"/>
                </a:lnTo>
                <a:lnTo>
                  <a:pt x="263" y="47"/>
                </a:lnTo>
                <a:lnTo>
                  <a:pt x="274" y="48"/>
                </a:lnTo>
                <a:lnTo>
                  <a:pt x="285" y="48"/>
                </a:lnTo>
                <a:lnTo>
                  <a:pt x="295" y="50"/>
                </a:lnTo>
                <a:lnTo>
                  <a:pt x="306" y="52"/>
                </a:lnTo>
                <a:lnTo>
                  <a:pt x="316" y="54"/>
                </a:lnTo>
                <a:lnTo>
                  <a:pt x="326" y="57"/>
                </a:lnTo>
                <a:lnTo>
                  <a:pt x="336" y="60"/>
                </a:lnTo>
                <a:lnTo>
                  <a:pt x="346" y="64"/>
                </a:lnTo>
                <a:lnTo>
                  <a:pt x="356" y="68"/>
                </a:lnTo>
                <a:lnTo>
                  <a:pt x="365" y="73"/>
                </a:lnTo>
                <a:lnTo>
                  <a:pt x="374" y="78"/>
                </a:lnTo>
                <a:lnTo>
                  <a:pt x="383" y="84"/>
                </a:lnTo>
                <a:lnTo>
                  <a:pt x="391" y="90"/>
                </a:lnTo>
                <a:lnTo>
                  <a:pt x="399" y="96"/>
                </a:lnTo>
                <a:lnTo>
                  <a:pt x="407" y="103"/>
                </a:lnTo>
                <a:lnTo>
                  <a:pt x="415" y="110"/>
                </a:lnTo>
                <a:lnTo>
                  <a:pt x="422" y="118"/>
                </a:lnTo>
                <a:lnTo>
                  <a:pt x="429" y="125"/>
                </a:lnTo>
                <a:lnTo>
                  <a:pt x="435" y="134"/>
                </a:lnTo>
                <a:lnTo>
                  <a:pt x="441" y="142"/>
                </a:lnTo>
                <a:lnTo>
                  <a:pt x="447" y="151"/>
                </a:lnTo>
                <a:lnTo>
                  <a:pt x="452" y="160"/>
                </a:lnTo>
                <a:lnTo>
                  <a:pt x="457" y="169"/>
                </a:lnTo>
                <a:lnTo>
                  <a:pt x="461" y="178"/>
                </a:lnTo>
                <a:lnTo>
                  <a:pt x="465" y="188"/>
                </a:lnTo>
                <a:lnTo>
                  <a:pt x="468" y="198"/>
                </a:lnTo>
                <a:lnTo>
                  <a:pt x="471" y="208"/>
                </a:lnTo>
                <a:lnTo>
                  <a:pt x="473" y="219"/>
                </a:lnTo>
                <a:lnTo>
                  <a:pt x="475" y="229"/>
                </a:lnTo>
                <a:lnTo>
                  <a:pt x="477" y="240"/>
                </a:lnTo>
                <a:lnTo>
                  <a:pt x="477" y="251"/>
                </a:lnTo>
                <a:lnTo>
                  <a:pt x="478" y="262"/>
                </a:lnTo>
                <a:lnTo>
                  <a:pt x="478" y="266"/>
                </a:lnTo>
                <a:lnTo>
                  <a:pt x="477" y="271"/>
                </a:lnTo>
                <a:lnTo>
                  <a:pt x="477" y="276"/>
                </a:lnTo>
                <a:lnTo>
                  <a:pt x="476" y="280"/>
                </a:lnTo>
                <a:lnTo>
                  <a:pt x="476" y="285"/>
                </a:lnTo>
                <a:lnTo>
                  <a:pt x="475" y="290"/>
                </a:lnTo>
                <a:lnTo>
                  <a:pt x="473" y="295"/>
                </a:lnTo>
                <a:lnTo>
                  <a:pt x="472" y="300"/>
                </a:lnTo>
                <a:lnTo>
                  <a:pt x="471" y="305"/>
                </a:lnTo>
                <a:lnTo>
                  <a:pt x="469" y="310"/>
                </a:lnTo>
                <a:lnTo>
                  <a:pt x="468" y="315"/>
                </a:lnTo>
                <a:lnTo>
                  <a:pt x="466" y="320"/>
                </a:lnTo>
                <a:lnTo>
                  <a:pt x="464" y="325"/>
                </a:lnTo>
                <a:lnTo>
                  <a:pt x="462" y="330"/>
                </a:lnTo>
                <a:lnTo>
                  <a:pt x="460" y="335"/>
                </a:lnTo>
                <a:lnTo>
                  <a:pt x="458" y="340"/>
                </a:lnTo>
                <a:lnTo>
                  <a:pt x="455" y="345"/>
                </a:lnTo>
                <a:lnTo>
                  <a:pt x="453" y="350"/>
                </a:lnTo>
                <a:lnTo>
                  <a:pt x="451" y="356"/>
                </a:lnTo>
                <a:lnTo>
                  <a:pt x="448" y="361"/>
                </a:lnTo>
                <a:lnTo>
                  <a:pt x="445" y="366"/>
                </a:lnTo>
                <a:lnTo>
                  <a:pt x="443" y="371"/>
                </a:lnTo>
                <a:lnTo>
                  <a:pt x="440" y="377"/>
                </a:lnTo>
                <a:lnTo>
                  <a:pt x="437" y="382"/>
                </a:lnTo>
                <a:lnTo>
                  <a:pt x="435" y="387"/>
                </a:lnTo>
                <a:lnTo>
                  <a:pt x="432" y="392"/>
                </a:lnTo>
                <a:lnTo>
                  <a:pt x="429" y="398"/>
                </a:lnTo>
                <a:lnTo>
                  <a:pt x="426" y="403"/>
                </a:lnTo>
                <a:lnTo>
                  <a:pt x="420" y="413"/>
                </a:lnTo>
                <a:lnTo>
                  <a:pt x="414" y="424"/>
                </a:lnTo>
                <a:lnTo>
                  <a:pt x="412" y="429"/>
                </a:lnTo>
                <a:lnTo>
                  <a:pt x="409" y="434"/>
                </a:lnTo>
                <a:lnTo>
                  <a:pt x="406" y="438"/>
                </a:lnTo>
                <a:lnTo>
                  <a:pt x="404" y="443"/>
                </a:lnTo>
                <a:lnTo>
                  <a:pt x="401" y="448"/>
                </a:lnTo>
                <a:lnTo>
                  <a:pt x="399" y="453"/>
                </a:lnTo>
                <a:lnTo>
                  <a:pt x="396" y="457"/>
                </a:lnTo>
                <a:lnTo>
                  <a:pt x="393" y="462"/>
                </a:lnTo>
                <a:lnTo>
                  <a:pt x="391" y="467"/>
                </a:lnTo>
                <a:lnTo>
                  <a:pt x="388" y="472"/>
                </a:lnTo>
                <a:lnTo>
                  <a:pt x="386" y="477"/>
                </a:lnTo>
                <a:lnTo>
                  <a:pt x="384" y="481"/>
                </a:lnTo>
                <a:lnTo>
                  <a:pt x="381" y="486"/>
                </a:lnTo>
                <a:lnTo>
                  <a:pt x="379" y="491"/>
                </a:lnTo>
                <a:lnTo>
                  <a:pt x="377" y="496"/>
                </a:lnTo>
                <a:lnTo>
                  <a:pt x="374" y="501"/>
                </a:lnTo>
                <a:close/>
                <a:moveTo>
                  <a:pt x="263" y="715"/>
                </a:moveTo>
                <a:lnTo>
                  <a:pt x="260" y="715"/>
                </a:lnTo>
                <a:lnTo>
                  <a:pt x="258" y="715"/>
                </a:lnTo>
                <a:lnTo>
                  <a:pt x="256" y="715"/>
                </a:lnTo>
                <a:lnTo>
                  <a:pt x="254" y="715"/>
                </a:lnTo>
                <a:lnTo>
                  <a:pt x="252" y="715"/>
                </a:lnTo>
                <a:lnTo>
                  <a:pt x="250" y="715"/>
                </a:lnTo>
                <a:lnTo>
                  <a:pt x="248" y="715"/>
                </a:lnTo>
                <a:lnTo>
                  <a:pt x="247" y="714"/>
                </a:lnTo>
                <a:lnTo>
                  <a:pt x="245" y="714"/>
                </a:lnTo>
                <a:lnTo>
                  <a:pt x="243" y="714"/>
                </a:lnTo>
                <a:lnTo>
                  <a:pt x="242" y="713"/>
                </a:lnTo>
                <a:lnTo>
                  <a:pt x="240" y="713"/>
                </a:lnTo>
                <a:lnTo>
                  <a:pt x="239" y="712"/>
                </a:lnTo>
                <a:lnTo>
                  <a:pt x="237" y="712"/>
                </a:lnTo>
                <a:lnTo>
                  <a:pt x="236" y="711"/>
                </a:lnTo>
                <a:lnTo>
                  <a:pt x="234" y="710"/>
                </a:lnTo>
                <a:lnTo>
                  <a:pt x="233" y="710"/>
                </a:lnTo>
                <a:lnTo>
                  <a:pt x="232" y="709"/>
                </a:lnTo>
                <a:lnTo>
                  <a:pt x="230" y="708"/>
                </a:lnTo>
                <a:lnTo>
                  <a:pt x="229" y="707"/>
                </a:lnTo>
                <a:lnTo>
                  <a:pt x="228" y="706"/>
                </a:lnTo>
                <a:lnTo>
                  <a:pt x="226" y="704"/>
                </a:lnTo>
                <a:lnTo>
                  <a:pt x="225" y="703"/>
                </a:lnTo>
                <a:lnTo>
                  <a:pt x="224" y="701"/>
                </a:lnTo>
                <a:lnTo>
                  <a:pt x="223" y="700"/>
                </a:lnTo>
                <a:lnTo>
                  <a:pt x="222" y="698"/>
                </a:lnTo>
                <a:lnTo>
                  <a:pt x="221" y="696"/>
                </a:lnTo>
                <a:lnTo>
                  <a:pt x="219" y="694"/>
                </a:lnTo>
                <a:lnTo>
                  <a:pt x="218" y="692"/>
                </a:lnTo>
                <a:lnTo>
                  <a:pt x="217" y="690"/>
                </a:lnTo>
                <a:lnTo>
                  <a:pt x="216" y="688"/>
                </a:lnTo>
                <a:lnTo>
                  <a:pt x="215" y="685"/>
                </a:lnTo>
                <a:lnTo>
                  <a:pt x="316" y="673"/>
                </a:lnTo>
                <a:lnTo>
                  <a:pt x="315" y="676"/>
                </a:lnTo>
                <a:lnTo>
                  <a:pt x="313" y="680"/>
                </a:lnTo>
                <a:lnTo>
                  <a:pt x="312" y="683"/>
                </a:lnTo>
                <a:lnTo>
                  <a:pt x="311" y="686"/>
                </a:lnTo>
                <a:lnTo>
                  <a:pt x="309" y="689"/>
                </a:lnTo>
                <a:lnTo>
                  <a:pt x="308" y="691"/>
                </a:lnTo>
                <a:lnTo>
                  <a:pt x="307" y="694"/>
                </a:lnTo>
                <a:lnTo>
                  <a:pt x="306" y="696"/>
                </a:lnTo>
                <a:lnTo>
                  <a:pt x="304" y="698"/>
                </a:lnTo>
                <a:lnTo>
                  <a:pt x="303" y="700"/>
                </a:lnTo>
                <a:lnTo>
                  <a:pt x="302" y="702"/>
                </a:lnTo>
                <a:lnTo>
                  <a:pt x="300" y="703"/>
                </a:lnTo>
                <a:lnTo>
                  <a:pt x="299" y="705"/>
                </a:lnTo>
                <a:lnTo>
                  <a:pt x="297" y="706"/>
                </a:lnTo>
                <a:lnTo>
                  <a:pt x="296" y="708"/>
                </a:lnTo>
                <a:lnTo>
                  <a:pt x="294" y="709"/>
                </a:lnTo>
                <a:lnTo>
                  <a:pt x="293" y="710"/>
                </a:lnTo>
                <a:lnTo>
                  <a:pt x="291" y="711"/>
                </a:lnTo>
                <a:lnTo>
                  <a:pt x="290" y="711"/>
                </a:lnTo>
                <a:lnTo>
                  <a:pt x="288" y="712"/>
                </a:lnTo>
                <a:lnTo>
                  <a:pt x="286" y="713"/>
                </a:lnTo>
                <a:lnTo>
                  <a:pt x="285" y="713"/>
                </a:lnTo>
                <a:lnTo>
                  <a:pt x="283" y="714"/>
                </a:lnTo>
                <a:lnTo>
                  <a:pt x="281" y="714"/>
                </a:lnTo>
                <a:lnTo>
                  <a:pt x="279" y="714"/>
                </a:lnTo>
                <a:lnTo>
                  <a:pt x="277" y="715"/>
                </a:lnTo>
                <a:lnTo>
                  <a:pt x="275" y="715"/>
                </a:lnTo>
                <a:lnTo>
                  <a:pt x="272" y="715"/>
                </a:lnTo>
                <a:lnTo>
                  <a:pt x="270" y="715"/>
                </a:lnTo>
                <a:lnTo>
                  <a:pt x="268" y="715"/>
                </a:lnTo>
                <a:lnTo>
                  <a:pt x="265" y="715"/>
                </a:lnTo>
                <a:lnTo>
                  <a:pt x="263" y="715"/>
                </a:lnTo>
                <a:close/>
                <a:moveTo>
                  <a:pt x="185" y="594"/>
                </a:moveTo>
                <a:lnTo>
                  <a:pt x="184" y="591"/>
                </a:lnTo>
                <a:lnTo>
                  <a:pt x="183" y="588"/>
                </a:lnTo>
                <a:lnTo>
                  <a:pt x="182" y="586"/>
                </a:lnTo>
                <a:lnTo>
                  <a:pt x="181" y="583"/>
                </a:lnTo>
                <a:lnTo>
                  <a:pt x="180" y="580"/>
                </a:lnTo>
                <a:lnTo>
                  <a:pt x="179" y="577"/>
                </a:lnTo>
                <a:lnTo>
                  <a:pt x="178" y="574"/>
                </a:lnTo>
                <a:lnTo>
                  <a:pt x="178" y="572"/>
                </a:lnTo>
                <a:lnTo>
                  <a:pt x="177" y="569"/>
                </a:lnTo>
                <a:lnTo>
                  <a:pt x="176" y="566"/>
                </a:lnTo>
                <a:lnTo>
                  <a:pt x="175" y="563"/>
                </a:lnTo>
                <a:lnTo>
                  <a:pt x="174" y="560"/>
                </a:lnTo>
                <a:lnTo>
                  <a:pt x="173" y="557"/>
                </a:lnTo>
                <a:lnTo>
                  <a:pt x="172" y="554"/>
                </a:lnTo>
                <a:lnTo>
                  <a:pt x="171" y="551"/>
                </a:lnTo>
                <a:lnTo>
                  <a:pt x="170" y="548"/>
                </a:lnTo>
                <a:lnTo>
                  <a:pt x="356" y="548"/>
                </a:lnTo>
                <a:lnTo>
                  <a:pt x="354" y="551"/>
                </a:lnTo>
                <a:lnTo>
                  <a:pt x="353" y="555"/>
                </a:lnTo>
                <a:lnTo>
                  <a:pt x="352" y="558"/>
                </a:lnTo>
                <a:lnTo>
                  <a:pt x="351" y="561"/>
                </a:lnTo>
                <a:lnTo>
                  <a:pt x="350" y="564"/>
                </a:lnTo>
                <a:lnTo>
                  <a:pt x="349" y="567"/>
                </a:lnTo>
                <a:lnTo>
                  <a:pt x="348" y="570"/>
                </a:lnTo>
                <a:lnTo>
                  <a:pt x="347" y="574"/>
                </a:lnTo>
                <a:lnTo>
                  <a:pt x="185" y="594"/>
                </a:lnTo>
                <a:close/>
                <a:moveTo>
                  <a:pt x="325" y="648"/>
                </a:moveTo>
                <a:lnTo>
                  <a:pt x="206" y="663"/>
                </a:lnTo>
                <a:lnTo>
                  <a:pt x="205" y="660"/>
                </a:lnTo>
                <a:lnTo>
                  <a:pt x="204" y="658"/>
                </a:lnTo>
                <a:lnTo>
                  <a:pt x="204" y="656"/>
                </a:lnTo>
                <a:lnTo>
                  <a:pt x="203" y="653"/>
                </a:lnTo>
                <a:lnTo>
                  <a:pt x="202" y="651"/>
                </a:lnTo>
                <a:lnTo>
                  <a:pt x="201" y="648"/>
                </a:lnTo>
                <a:lnTo>
                  <a:pt x="200" y="645"/>
                </a:lnTo>
                <a:lnTo>
                  <a:pt x="199" y="642"/>
                </a:lnTo>
                <a:lnTo>
                  <a:pt x="198" y="640"/>
                </a:lnTo>
                <a:lnTo>
                  <a:pt x="198" y="637"/>
                </a:lnTo>
                <a:lnTo>
                  <a:pt x="197" y="634"/>
                </a:lnTo>
                <a:lnTo>
                  <a:pt x="196" y="631"/>
                </a:lnTo>
                <a:lnTo>
                  <a:pt x="195" y="628"/>
                </a:lnTo>
                <a:lnTo>
                  <a:pt x="194" y="624"/>
                </a:lnTo>
                <a:lnTo>
                  <a:pt x="193" y="621"/>
                </a:lnTo>
                <a:lnTo>
                  <a:pt x="192" y="617"/>
                </a:lnTo>
                <a:lnTo>
                  <a:pt x="192" y="617"/>
                </a:lnTo>
                <a:lnTo>
                  <a:pt x="191" y="617"/>
                </a:lnTo>
                <a:lnTo>
                  <a:pt x="339" y="598"/>
                </a:lnTo>
                <a:lnTo>
                  <a:pt x="339" y="601"/>
                </a:lnTo>
                <a:lnTo>
                  <a:pt x="338" y="604"/>
                </a:lnTo>
                <a:lnTo>
                  <a:pt x="337" y="606"/>
                </a:lnTo>
                <a:lnTo>
                  <a:pt x="336" y="609"/>
                </a:lnTo>
                <a:lnTo>
                  <a:pt x="335" y="612"/>
                </a:lnTo>
                <a:lnTo>
                  <a:pt x="335" y="614"/>
                </a:lnTo>
                <a:lnTo>
                  <a:pt x="334" y="617"/>
                </a:lnTo>
                <a:lnTo>
                  <a:pt x="333" y="619"/>
                </a:lnTo>
                <a:lnTo>
                  <a:pt x="332" y="623"/>
                </a:lnTo>
                <a:lnTo>
                  <a:pt x="331" y="627"/>
                </a:lnTo>
                <a:lnTo>
                  <a:pt x="330" y="631"/>
                </a:lnTo>
                <a:lnTo>
                  <a:pt x="329" y="634"/>
                </a:lnTo>
                <a:lnTo>
                  <a:pt x="328" y="638"/>
                </a:lnTo>
                <a:lnTo>
                  <a:pt x="327" y="641"/>
                </a:lnTo>
                <a:lnTo>
                  <a:pt x="326" y="645"/>
                </a:lnTo>
                <a:lnTo>
                  <a:pt x="325" y="648"/>
                </a:lnTo>
                <a:close/>
                <a:moveTo>
                  <a:pt x="263" y="0"/>
                </a:moveTo>
                <a:lnTo>
                  <a:pt x="249" y="0"/>
                </a:lnTo>
                <a:lnTo>
                  <a:pt x="236" y="1"/>
                </a:lnTo>
                <a:lnTo>
                  <a:pt x="222" y="3"/>
                </a:lnTo>
                <a:lnTo>
                  <a:pt x="210" y="5"/>
                </a:lnTo>
                <a:lnTo>
                  <a:pt x="197" y="8"/>
                </a:lnTo>
                <a:lnTo>
                  <a:pt x="184" y="11"/>
                </a:lnTo>
                <a:lnTo>
                  <a:pt x="172" y="15"/>
                </a:lnTo>
                <a:lnTo>
                  <a:pt x="160" y="20"/>
                </a:lnTo>
                <a:lnTo>
                  <a:pt x="149" y="25"/>
                </a:lnTo>
                <a:lnTo>
                  <a:pt x="137" y="31"/>
                </a:lnTo>
                <a:lnTo>
                  <a:pt x="126" y="38"/>
                </a:lnTo>
                <a:lnTo>
                  <a:pt x="115" y="44"/>
                </a:lnTo>
                <a:lnTo>
                  <a:pt x="105" y="52"/>
                </a:lnTo>
                <a:lnTo>
                  <a:pt x="95" y="59"/>
                </a:lnTo>
                <a:lnTo>
                  <a:pt x="86" y="68"/>
                </a:lnTo>
                <a:lnTo>
                  <a:pt x="77" y="76"/>
                </a:lnTo>
                <a:lnTo>
                  <a:pt x="68" y="86"/>
                </a:lnTo>
                <a:lnTo>
                  <a:pt x="60" y="95"/>
                </a:lnTo>
                <a:lnTo>
                  <a:pt x="52" y="105"/>
                </a:lnTo>
                <a:lnTo>
                  <a:pt x="44" y="115"/>
                </a:lnTo>
                <a:lnTo>
                  <a:pt x="38" y="126"/>
                </a:lnTo>
                <a:lnTo>
                  <a:pt x="31" y="137"/>
                </a:lnTo>
                <a:lnTo>
                  <a:pt x="25" y="148"/>
                </a:lnTo>
                <a:lnTo>
                  <a:pt x="20" y="160"/>
                </a:lnTo>
                <a:lnTo>
                  <a:pt x="15" y="172"/>
                </a:lnTo>
                <a:lnTo>
                  <a:pt x="11" y="184"/>
                </a:lnTo>
                <a:lnTo>
                  <a:pt x="8" y="196"/>
                </a:lnTo>
                <a:lnTo>
                  <a:pt x="5" y="209"/>
                </a:lnTo>
                <a:lnTo>
                  <a:pt x="3" y="222"/>
                </a:lnTo>
                <a:lnTo>
                  <a:pt x="1" y="235"/>
                </a:lnTo>
                <a:lnTo>
                  <a:pt x="0" y="248"/>
                </a:lnTo>
                <a:lnTo>
                  <a:pt x="0" y="262"/>
                </a:lnTo>
                <a:lnTo>
                  <a:pt x="0" y="271"/>
                </a:lnTo>
                <a:lnTo>
                  <a:pt x="1" y="280"/>
                </a:lnTo>
                <a:lnTo>
                  <a:pt x="2" y="289"/>
                </a:lnTo>
                <a:lnTo>
                  <a:pt x="3" y="298"/>
                </a:lnTo>
                <a:lnTo>
                  <a:pt x="5" y="307"/>
                </a:lnTo>
                <a:lnTo>
                  <a:pt x="8" y="317"/>
                </a:lnTo>
                <a:lnTo>
                  <a:pt x="11" y="326"/>
                </a:lnTo>
                <a:lnTo>
                  <a:pt x="14" y="335"/>
                </a:lnTo>
                <a:lnTo>
                  <a:pt x="17" y="344"/>
                </a:lnTo>
                <a:lnTo>
                  <a:pt x="21" y="353"/>
                </a:lnTo>
                <a:lnTo>
                  <a:pt x="25" y="362"/>
                </a:lnTo>
                <a:lnTo>
                  <a:pt x="29" y="372"/>
                </a:lnTo>
                <a:lnTo>
                  <a:pt x="34" y="381"/>
                </a:lnTo>
                <a:lnTo>
                  <a:pt x="38" y="390"/>
                </a:lnTo>
                <a:lnTo>
                  <a:pt x="43" y="399"/>
                </a:lnTo>
                <a:lnTo>
                  <a:pt x="48" y="408"/>
                </a:lnTo>
                <a:lnTo>
                  <a:pt x="53" y="417"/>
                </a:lnTo>
                <a:lnTo>
                  <a:pt x="58" y="426"/>
                </a:lnTo>
                <a:lnTo>
                  <a:pt x="63" y="436"/>
                </a:lnTo>
                <a:lnTo>
                  <a:pt x="68" y="445"/>
                </a:lnTo>
                <a:lnTo>
                  <a:pt x="73" y="454"/>
                </a:lnTo>
                <a:lnTo>
                  <a:pt x="78" y="463"/>
                </a:lnTo>
                <a:lnTo>
                  <a:pt x="83" y="471"/>
                </a:lnTo>
                <a:lnTo>
                  <a:pt x="87" y="480"/>
                </a:lnTo>
                <a:lnTo>
                  <a:pt x="92" y="489"/>
                </a:lnTo>
                <a:lnTo>
                  <a:pt x="97" y="498"/>
                </a:lnTo>
                <a:lnTo>
                  <a:pt x="101" y="507"/>
                </a:lnTo>
                <a:lnTo>
                  <a:pt x="105" y="515"/>
                </a:lnTo>
                <a:lnTo>
                  <a:pt x="109" y="524"/>
                </a:lnTo>
                <a:lnTo>
                  <a:pt x="113" y="533"/>
                </a:lnTo>
                <a:lnTo>
                  <a:pt x="117" y="541"/>
                </a:lnTo>
                <a:lnTo>
                  <a:pt x="120" y="550"/>
                </a:lnTo>
                <a:lnTo>
                  <a:pt x="124" y="562"/>
                </a:lnTo>
                <a:lnTo>
                  <a:pt x="128" y="574"/>
                </a:lnTo>
                <a:lnTo>
                  <a:pt x="132" y="586"/>
                </a:lnTo>
                <a:lnTo>
                  <a:pt x="136" y="597"/>
                </a:lnTo>
                <a:lnTo>
                  <a:pt x="139" y="608"/>
                </a:lnTo>
                <a:lnTo>
                  <a:pt x="142" y="619"/>
                </a:lnTo>
                <a:lnTo>
                  <a:pt x="145" y="629"/>
                </a:lnTo>
                <a:lnTo>
                  <a:pt x="148" y="639"/>
                </a:lnTo>
                <a:lnTo>
                  <a:pt x="151" y="649"/>
                </a:lnTo>
                <a:lnTo>
                  <a:pt x="154" y="658"/>
                </a:lnTo>
                <a:lnTo>
                  <a:pt x="157" y="667"/>
                </a:lnTo>
                <a:lnTo>
                  <a:pt x="160" y="676"/>
                </a:lnTo>
                <a:lnTo>
                  <a:pt x="163" y="684"/>
                </a:lnTo>
                <a:lnTo>
                  <a:pt x="165" y="692"/>
                </a:lnTo>
                <a:lnTo>
                  <a:pt x="168" y="699"/>
                </a:lnTo>
                <a:lnTo>
                  <a:pt x="172" y="706"/>
                </a:lnTo>
                <a:lnTo>
                  <a:pt x="175" y="713"/>
                </a:lnTo>
                <a:lnTo>
                  <a:pt x="178" y="719"/>
                </a:lnTo>
                <a:lnTo>
                  <a:pt x="182" y="725"/>
                </a:lnTo>
                <a:lnTo>
                  <a:pt x="186" y="731"/>
                </a:lnTo>
                <a:lnTo>
                  <a:pt x="190" y="736"/>
                </a:lnTo>
                <a:lnTo>
                  <a:pt x="195" y="740"/>
                </a:lnTo>
                <a:lnTo>
                  <a:pt x="200" y="745"/>
                </a:lnTo>
                <a:lnTo>
                  <a:pt x="205" y="748"/>
                </a:lnTo>
                <a:lnTo>
                  <a:pt x="210" y="752"/>
                </a:lnTo>
                <a:lnTo>
                  <a:pt x="216" y="755"/>
                </a:lnTo>
                <a:lnTo>
                  <a:pt x="223" y="757"/>
                </a:lnTo>
                <a:lnTo>
                  <a:pt x="230" y="759"/>
                </a:lnTo>
                <a:lnTo>
                  <a:pt x="237" y="761"/>
                </a:lnTo>
                <a:lnTo>
                  <a:pt x="245" y="762"/>
                </a:lnTo>
                <a:lnTo>
                  <a:pt x="253" y="763"/>
                </a:lnTo>
                <a:lnTo>
                  <a:pt x="263" y="763"/>
                </a:lnTo>
                <a:lnTo>
                  <a:pt x="272" y="763"/>
                </a:lnTo>
                <a:lnTo>
                  <a:pt x="280" y="762"/>
                </a:lnTo>
                <a:lnTo>
                  <a:pt x="288" y="761"/>
                </a:lnTo>
                <a:lnTo>
                  <a:pt x="296" y="759"/>
                </a:lnTo>
                <a:lnTo>
                  <a:pt x="303" y="757"/>
                </a:lnTo>
                <a:lnTo>
                  <a:pt x="309" y="755"/>
                </a:lnTo>
                <a:lnTo>
                  <a:pt x="315" y="752"/>
                </a:lnTo>
                <a:lnTo>
                  <a:pt x="321" y="748"/>
                </a:lnTo>
                <a:lnTo>
                  <a:pt x="326" y="745"/>
                </a:lnTo>
                <a:lnTo>
                  <a:pt x="331" y="740"/>
                </a:lnTo>
                <a:lnTo>
                  <a:pt x="336" y="736"/>
                </a:lnTo>
                <a:lnTo>
                  <a:pt x="340" y="731"/>
                </a:lnTo>
                <a:lnTo>
                  <a:pt x="344" y="725"/>
                </a:lnTo>
                <a:lnTo>
                  <a:pt x="347" y="719"/>
                </a:lnTo>
                <a:lnTo>
                  <a:pt x="351" y="713"/>
                </a:lnTo>
                <a:lnTo>
                  <a:pt x="354" y="707"/>
                </a:lnTo>
                <a:lnTo>
                  <a:pt x="357" y="699"/>
                </a:lnTo>
                <a:lnTo>
                  <a:pt x="360" y="692"/>
                </a:lnTo>
                <a:lnTo>
                  <a:pt x="363" y="684"/>
                </a:lnTo>
                <a:lnTo>
                  <a:pt x="366" y="676"/>
                </a:lnTo>
                <a:lnTo>
                  <a:pt x="369" y="667"/>
                </a:lnTo>
                <a:lnTo>
                  <a:pt x="371" y="659"/>
                </a:lnTo>
                <a:lnTo>
                  <a:pt x="374" y="649"/>
                </a:lnTo>
                <a:lnTo>
                  <a:pt x="377" y="640"/>
                </a:lnTo>
                <a:lnTo>
                  <a:pt x="380" y="630"/>
                </a:lnTo>
                <a:lnTo>
                  <a:pt x="383" y="619"/>
                </a:lnTo>
                <a:lnTo>
                  <a:pt x="386" y="609"/>
                </a:lnTo>
                <a:lnTo>
                  <a:pt x="390" y="597"/>
                </a:lnTo>
                <a:lnTo>
                  <a:pt x="393" y="586"/>
                </a:lnTo>
                <a:lnTo>
                  <a:pt x="397" y="574"/>
                </a:lnTo>
                <a:lnTo>
                  <a:pt x="401" y="562"/>
                </a:lnTo>
                <a:lnTo>
                  <a:pt x="405" y="550"/>
                </a:lnTo>
                <a:lnTo>
                  <a:pt x="408" y="542"/>
                </a:lnTo>
                <a:lnTo>
                  <a:pt x="412" y="533"/>
                </a:lnTo>
                <a:lnTo>
                  <a:pt x="416" y="525"/>
                </a:lnTo>
                <a:lnTo>
                  <a:pt x="420" y="516"/>
                </a:lnTo>
                <a:lnTo>
                  <a:pt x="424" y="507"/>
                </a:lnTo>
                <a:lnTo>
                  <a:pt x="428" y="498"/>
                </a:lnTo>
                <a:lnTo>
                  <a:pt x="433" y="490"/>
                </a:lnTo>
                <a:lnTo>
                  <a:pt x="438" y="481"/>
                </a:lnTo>
                <a:lnTo>
                  <a:pt x="443" y="472"/>
                </a:lnTo>
                <a:lnTo>
                  <a:pt x="448" y="463"/>
                </a:lnTo>
                <a:lnTo>
                  <a:pt x="452" y="454"/>
                </a:lnTo>
                <a:lnTo>
                  <a:pt x="458" y="445"/>
                </a:lnTo>
                <a:lnTo>
                  <a:pt x="463" y="436"/>
                </a:lnTo>
                <a:lnTo>
                  <a:pt x="468" y="426"/>
                </a:lnTo>
                <a:lnTo>
                  <a:pt x="473" y="417"/>
                </a:lnTo>
                <a:lnTo>
                  <a:pt x="478" y="408"/>
                </a:lnTo>
                <a:lnTo>
                  <a:pt x="482" y="399"/>
                </a:lnTo>
                <a:lnTo>
                  <a:pt x="487" y="390"/>
                </a:lnTo>
                <a:lnTo>
                  <a:pt x="492" y="381"/>
                </a:lnTo>
                <a:lnTo>
                  <a:pt x="496" y="371"/>
                </a:lnTo>
                <a:lnTo>
                  <a:pt x="500" y="362"/>
                </a:lnTo>
                <a:lnTo>
                  <a:pt x="504" y="353"/>
                </a:lnTo>
                <a:lnTo>
                  <a:pt x="508" y="344"/>
                </a:lnTo>
                <a:lnTo>
                  <a:pt x="511" y="335"/>
                </a:lnTo>
                <a:lnTo>
                  <a:pt x="514" y="325"/>
                </a:lnTo>
                <a:lnTo>
                  <a:pt x="517" y="316"/>
                </a:lnTo>
                <a:lnTo>
                  <a:pt x="520" y="307"/>
                </a:lnTo>
                <a:lnTo>
                  <a:pt x="522" y="298"/>
                </a:lnTo>
                <a:lnTo>
                  <a:pt x="523" y="289"/>
                </a:lnTo>
                <a:lnTo>
                  <a:pt x="525" y="280"/>
                </a:lnTo>
                <a:lnTo>
                  <a:pt x="525" y="271"/>
                </a:lnTo>
                <a:lnTo>
                  <a:pt x="526" y="262"/>
                </a:lnTo>
                <a:lnTo>
                  <a:pt x="525" y="248"/>
                </a:lnTo>
                <a:lnTo>
                  <a:pt x="524" y="235"/>
                </a:lnTo>
                <a:lnTo>
                  <a:pt x="523" y="222"/>
                </a:lnTo>
                <a:lnTo>
                  <a:pt x="520" y="209"/>
                </a:lnTo>
                <a:lnTo>
                  <a:pt x="517" y="196"/>
                </a:lnTo>
                <a:lnTo>
                  <a:pt x="514" y="184"/>
                </a:lnTo>
                <a:lnTo>
                  <a:pt x="510" y="172"/>
                </a:lnTo>
                <a:lnTo>
                  <a:pt x="505" y="160"/>
                </a:lnTo>
                <a:lnTo>
                  <a:pt x="500" y="148"/>
                </a:lnTo>
                <a:lnTo>
                  <a:pt x="494" y="137"/>
                </a:lnTo>
                <a:lnTo>
                  <a:pt x="488" y="126"/>
                </a:lnTo>
                <a:lnTo>
                  <a:pt x="481" y="115"/>
                </a:lnTo>
                <a:lnTo>
                  <a:pt x="473" y="105"/>
                </a:lnTo>
                <a:lnTo>
                  <a:pt x="466" y="95"/>
                </a:lnTo>
                <a:lnTo>
                  <a:pt x="457" y="86"/>
                </a:lnTo>
                <a:lnTo>
                  <a:pt x="449" y="76"/>
                </a:lnTo>
                <a:lnTo>
                  <a:pt x="439" y="68"/>
                </a:lnTo>
                <a:lnTo>
                  <a:pt x="430" y="59"/>
                </a:lnTo>
                <a:lnTo>
                  <a:pt x="420" y="52"/>
                </a:lnTo>
                <a:lnTo>
                  <a:pt x="410" y="44"/>
                </a:lnTo>
                <a:lnTo>
                  <a:pt x="399" y="38"/>
                </a:lnTo>
                <a:lnTo>
                  <a:pt x="388" y="31"/>
                </a:lnTo>
                <a:lnTo>
                  <a:pt x="377" y="25"/>
                </a:lnTo>
                <a:lnTo>
                  <a:pt x="365" y="20"/>
                </a:lnTo>
                <a:lnTo>
                  <a:pt x="353" y="15"/>
                </a:lnTo>
                <a:lnTo>
                  <a:pt x="341" y="11"/>
                </a:lnTo>
                <a:lnTo>
                  <a:pt x="328" y="8"/>
                </a:lnTo>
                <a:lnTo>
                  <a:pt x="316" y="5"/>
                </a:lnTo>
                <a:lnTo>
                  <a:pt x="303" y="3"/>
                </a:lnTo>
                <a:lnTo>
                  <a:pt x="289" y="1"/>
                </a:lnTo>
                <a:lnTo>
                  <a:pt x="276" y="0"/>
                </a:lnTo>
                <a:lnTo>
                  <a:pt x="263" y="0"/>
                </a:lnTo>
                <a:close/>
              </a:path>
              <a:path w="526" h="763">
                <a:moveTo>
                  <a:pt x="262" y="119"/>
                </a:moveTo>
                <a:lnTo>
                  <a:pt x="255" y="119"/>
                </a:lnTo>
                <a:lnTo>
                  <a:pt x="248" y="120"/>
                </a:lnTo>
                <a:lnTo>
                  <a:pt x="240" y="121"/>
                </a:lnTo>
                <a:lnTo>
                  <a:pt x="233" y="122"/>
                </a:lnTo>
                <a:lnTo>
                  <a:pt x="226" y="124"/>
                </a:lnTo>
                <a:lnTo>
                  <a:pt x="220" y="126"/>
                </a:lnTo>
                <a:lnTo>
                  <a:pt x="213" y="128"/>
                </a:lnTo>
                <a:lnTo>
                  <a:pt x="207" y="130"/>
                </a:lnTo>
                <a:lnTo>
                  <a:pt x="200" y="133"/>
                </a:lnTo>
                <a:lnTo>
                  <a:pt x="194" y="136"/>
                </a:lnTo>
                <a:lnTo>
                  <a:pt x="188" y="140"/>
                </a:lnTo>
                <a:lnTo>
                  <a:pt x="182" y="144"/>
                </a:lnTo>
                <a:lnTo>
                  <a:pt x="177" y="148"/>
                </a:lnTo>
                <a:lnTo>
                  <a:pt x="171" y="152"/>
                </a:lnTo>
                <a:lnTo>
                  <a:pt x="166" y="156"/>
                </a:lnTo>
                <a:lnTo>
                  <a:pt x="161" y="161"/>
                </a:lnTo>
                <a:lnTo>
                  <a:pt x="156" y="166"/>
                </a:lnTo>
                <a:lnTo>
                  <a:pt x="152" y="171"/>
                </a:lnTo>
                <a:lnTo>
                  <a:pt x="148" y="177"/>
                </a:lnTo>
                <a:lnTo>
                  <a:pt x="144" y="182"/>
                </a:lnTo>
                <a:lnTo>
                  <a:pt x="140" y="188"/>
                </a:lnTo>
                <a:lnTo>
                  <a:pt x="136" y="194"/>
                </a:lnTo>
                <a:lnTo>
                  <a:pt x="133" y="200"/>
                </a:lnTo>
                <a:lnTo>
                  <a:pt x="130" y="206"/>
                </a:lnTo>
                <a:lnTo>
                  <a:pt x="128" y="213"/>
                </a:lnTo>
                <a:lnTo>
                  <a:pt x="126" y="220"/>
                </a:lnTo>
                <a:lnTo>
                  <a:pt x="124" y="226"/>
                </a:lnTo>
                <a:lnTo>
                  <a:pt x="122" y="233"/>
                </a:lnTo>
                <a:lnTo>
                  <a:pt x="121" y="240"/>
                </a:lnTo>
                <a:lnTo>
                  <a:pt x="120" y="247"/>
                </a:lnTo>
                <a:lnTo>
                  <a:pt x="119" y="255"/>
                </a:lnTo>
                <a:lnTo>
                  <a:pt x="119" y="262"/>
                </a:lnTo>
                <a:lnTo>
                  <a:pt x="119" y="263"/>
                </a:lnTo>
                <a:lnTo>
                  <a:pt x="119" y="263"/>
                </a:lnTo>
                <a:lnTo>
                  <a:pt x="119" y="264"/>
                </a:lnTo>
                <a:lnTo>
                  <a:pt x="119" y="264"/>
                </a:lnTo>
                <a:lnTo>
                  <a:pt x="120" y="265"/>
                </a:lnTo>
                <a:lnTo>
                  <a:pt x="120" y="266"/>
                </a:lnTo>
                <a:lnTo>
                  <a:pt x="120" y="266"/>
                </a:lnTo>
                <a:lnTo>
                  <a:pt x="120" y="267"/>
                </a:lnTo>
                <a:lnTo>
                  <a:pt x="120" y="267"/>
                </a:lnTo>
                <a:lnTo>
                  <a:pt x="121" y="268"/>
                </a:lnTo>
                <a:lnTo>
                  <a:pt x="121" y="268"/>
                </a:lnTo>
                <a:lnTo>
                  <a:pt x="121" y="269"/>
                </a:lnTo>
                <a:lnTo>
                  <a:pt x="122" y="269"/>
                </a:lnTo>
                <a:lnTo>
                  <a:pt x="122" y="270"/>
                </a:lnTo>
                <a:lnTo>
                  <a:pt x="122" y="270"/>
                </a:lnTo>
                <a:lnTo>
                  <a:pt x="123" y="270"/>
                </a:lnTo>
                <a:lnTo>
                  <a:pt x="123" y="271"/>
                </a:lnTo>
                <a:lnTo>
                  <a:pt x="124" y="271"/>
                </a:lnTo>
                <a:lnTo>
                  <a:pt x="124" y="272"/>
                </a:lnTo>
                <a:lnTo>
                  <a:pt x="124" y="272"/>
                </a:lnTo>
                <a:lnTo>
                  <a:pt x="125" y="272"/>
                </a:lnTo>
                <a:lnTo>
                  <a:pt x="125" y="273"/>
                </a:lnTo>
                <a:lnTo>
                  <a:pt x="126" y="273"/>
                </a:lnTo>
                <a:lnTo>
                  <a:pt x="126" y="273"/>
                </a:lnTo>
                <a:lnTo>
                  <a:pt x="127" y="273"/>
                </a:lnTo>
                <a:lnTo>
                  <a:pt x="128" y="273"/>
                </a:lnTo>
                <a:lnTo>
                  <a:pt x="128" y="274"/>
                </a:lnTo>
                <a:lnTo>
                  <a:pt x="129" y="274"/>
                </a:lnTo>
                <a:lnTo>
                  <a:pt x="129" y="274"/>
                </a:lnTo>
                <a:lnTo>
                  <a:pt x="130" y="274"/>
                </a:lnTo>
                <a:lnTo>
                  <a:pt x="130" y="274"/>
                </a:lnTo>
                <a:lnTo>
                  <a:pt x="131" y="274"/>
                </a:lnTo>
                <a:lnTo>
                  <a:pt x="132" y="274"/>
                </a:lnTo>
                <a:lnTo>
                  <a:pt x="132" y="274"/>
                </a:lnTo>
                <a:lnTo>
                  <a:pt x="133" y="274"/>
                </a:lnTo>
                <a:lnTo>
                  <a:pt x="133" y="274"/>
                </a:lnTo>
                <a:lnTo>
                  <a:pt x="134" y="274"/>
                </a:lnTo>
                <a:lnTo>
                  <a:pt x="135" y="273"/>
                </a:lnTo>
                <a:lnTo>
                  <a:pt x="135" y="273"/>
                </a:lnTo>
                <a:lnTo>
                  <a:pt x="136" y="273"/>
                </a:lnTo>
                <a:lnTo>
                  <a:pt x="136" y="273"/>
                </a:lnTo>
                <a:lnTo>
                  <a:pt x="137" y="273"/>
                </a:lnTo>
                <a:lnTo>
                  <a:pt x="137" y="272"/>
                </a:lnTo>
                <a:lnTo>
                  <a:pt x="138" y="272"/>
                </a:lnTo>
                <a:lnTo>
                  <a:pt x="138" y="272"/>
                </a:lnTo>
                <a:lnTo>
                  <a:pt x="139" y="271"/>
                </a:lnTo>
                <a:lnTo>
                  <a:pt x="139" y="271"/>
                </a:lnTo>
                <a:lnTo>
                  <a:pt x="140" y="270"/>
                </a:lnTo>
                <a:lnTo>
                  <a:pt x="140" y="270"/>
                </a:lnTo>
                <a:lnTo>
                  <a:pt x="140" y="270"/>
                </a:lnTo>
                <a:lnTo>
                  <a:pt x="141" y="269"/>
                </a:lnTo>
                <a:lnTo>
                  <a:pt x="141" y="269"/>
                </a:lnTo>
                <a:lnTo>
                  <a:pt x="141" y="268"/>
                </a:lnTo>
                <a:lnTo>
                  <a:pt x="142" y="268"/>
                </a:lnTo>
                <a:lnTo>
                  <a:pt x="142" y="267"/>
                </a:lnTo>
                <a:lnTo>
                  <a:pt x="142" y="267"/>
                </a:lnTo>
                <a:lnTo>
                  <a:pt x="142" y="266"/>
                </a:lnTo>
                <a:lnTo>
                  <a:pt x="142" y="266"/>
                </a:lnTo>
                <a:lnTo>
                  <a:pt x="143" y="265"/>
                </a:lnTo>
                <a:lnTo>
                  <a:pt x="143" y="264"/>
                </a:lnTo>
                <a:lnTo>
                  <a:pt x="143" y="264"/>
                </a:lnTo>
                <a:lnTo>
                  <a:pt x="143" y="263"/>
                </a:lnTo>
                <a:lnTo>
                  <a:pt x="143" y="263"/>
                </a:lnTo>
                <a:lnTo>
                  <a:pt x="143" y="262"/>
                </a:lnTo>
                <a:lnTo>
                  <a:pt x="143" y="256"/>
                </a:lnTo>
                <a:lnTo>
                  <a:pt x="144" y="250"/>
                </a:lnTo>
                <a:lnTo>
                  <a:pt x="144" y="244"/>
                </a:lnTo>
                <a:lnTo>
                  <a:pt x="145" y="238"/>
                </a:lnTo>
                <a:lnTo>
                  <a:pt x="147" y="232"/>
                </a:lnTo>
                <a:lnTo>
                  <a:pt x="148" y="227"/>
                </a:lnTo>
                <a:lnTo>
                  <a:pt x="150" y="221"/>
                </a:lnTo>
                <a:lnTo>
                  <a:pt x="152" y="216"/>
                </a:lnTo>
                <a:lnTo>
                  <a:pt x="155" y="210"/>
                </a:lnTo>
                <a:lnTo>
                  <a:pt x="157" y="205"/>
                </a:lnTo>
                <a:lnTo>
                  <a:pt x="160" y="200"/>
                </a:lnTo>
                <a:lnTo>
                  <a:pt x="163" y="195"/>
                </a:lnTo>
                <a:lnTo>
                  <a:pt x="167" y="191"/>
                </a:lnTo>
                <a:lnTo>
                  <a:pt x="170" y="186"/>
                </a:lnTo>
                <a:lnTo>
                  <a:pt x="174" y="182"/>
                </a:lnTo>
                <a:lnTo>
                  <a:pt x="178" y="178"/>
                </a:lnTo>
                <a:lnTo>
                  <a:pt x="182" y="174"/>
                </a:lnTo>
                <a:lnTo>
                  <a:pt x="186" y="170"/>
                </a:lnTo>
                <a:lnTo>
                  <a:pt x="191" y="167"/>
                </a:lnTo>
                <a:lnTo>
                  <a:pt x="196" y="163"/>
                </a:lnTo>
                <a:lnTo>
                  <a:pt x="200" y="160"/>
                </a:lnTo>
                <a:lnTo>
                  <a:pt x="205" y="157"/>
                </a:lnTo>
                <a:lnTo>
                  <a:pt x="210" y="155"/>
                </a:lnTo>
                <a:lnTo>
                  <a:pt x="216" y="152"/>
                </a:lnTo>
                <a:lnTo>
                  <a:pt x="221" y="150"/>
                </a:lnTo>
                <a:lnTo>
                  <a:pt x="227" y="148"/>
                </a:lnTo>
                <a:lnTo>
                  <a:pt x="232" y="147"/>
                </a:lnTo>
                <a:lnTo>
                  <a:pt x="238" y="145"/>
                </a:lnTo>
                <a:lnTo>
                  <a:pt x="244" y="144"/>
                </a:lnTo>
                <a:lnTo>
                  <a:pt x="250" y="144"/>
                </a:lnTo>
                <a:lnTo>
                  <a:pt x="256" y="143"/>
                </a:lnTo>
                <a:lnTo>
                  <a:pt x="262" y="143"/>
                </a:lnTo>
                <a:lnTo>
                  <a:pt x="263" y="143"/>
                </a:lnTo>
                <a:lnTo>
                  <a:pt x="263" y="143"/>
                </a:lnTo>
                <a:lnTo>
                  <a:pt x="264" y="143"/>
                </a:lnTo>
                <a:lnTo>
                  <a:pt x="264" y="143"/>
                </a:lnTo>
                <a:lnTo>
                  <a:pt x="265" y="143"/>
                </a:lnTo>
                <a:lnTo>
                  <a:pt x="266" y="142"/>
                </a:lnTo>
                <a:lnTo>
                  <a:pt x="266" y="142"/>
                </a:lnTo>
                <a:lnTo>
                  <a:pt x="267" y="142"/>
                </a:lnTo>
                <a:lnTo>
                  <a:pt x="267" y="142"/>
                </a:lnTo>
                <a:lnTo>
                  <a:pt x="268" y="142"/>
                </a:lnTo>
                <a:lnTo>
                  <a:pt x="268" y="141"/>
                </a:lnTo>
                <a:lnTo>
                  <a:pt x="269" y="141"/>
                </a:lnTo>
                <a:lnTo>
                  <a:pt x="269" y="141"/>
                </a:lnTo>
                <a:lnTo>
                  <a:pt x="270" y="140"/>
                </a:lnTo>
                <a:lnTo>
                  <a:pt x="270" y="140"/>
                </a:lnTo>
                <a:lnTo>
                  <a:pt x="271" y="139"/>
                </a:lnTo>
                <a:lnTo>
                  <a:pt x="271" y="139"/>
                </a:lnTo>
                <a:lnTo>
                  <a:pt x="271" y="139"/>
                </a:lnTo>
                <a:lnTo>
                  <a:pt x="272" y="138"/>
                </a:lnTo>
                <a:lnTo>
                  <a:pt x="272" y="138"/>
                </a:lnTo>
                <a:lnTo>
                  <a:pt x="272" y="137"/>
                </a:lnTo>
                <a:lnTo>
                  <a:pt x="273" y="137"/>
                </a:lnTo>
                <a:lnTo>
                  <a:pt x="273" y="136"/>
                </a:lnTo>
                <a:lnTo>
                  <a:pt x="273" y="136"/>
                </a:lnTo>
                <a:lnTo>
                  <a:pt x="273" y="135"/>
                </a:lnTo>
                <a:lnTo>
                  <a:pt x="273" y="135"/>
                </a:lnTo>
                <a:lnTo>
                  <a:pt x="274" y="134"/>
                </a:lnTo>
                <a:lnTo>
                  <a:pt x="274" y="133"/>
                </a:lnTo>
                <a:lnTo>
                  <a:pt x="274" y="133"/>
                </a:lnTo>
                <a:lnTo>
                  <a:pt x="274" y="132"/>
                </a:lnTo>
                <a:lnTo>
                  <a:pt x="274" y="132"/>
                </a:lnTo>
                <a:lnTo>
                  <a:pt x="274" y="131"/>
                </a:lnTo>
                <a:lnTo>
                  <a:pt x="274" y="130"/>
                </a:lnTo>
                <a:lnTo>
                  <a:pt x="274" y="130"/>
                </a:lnTo>
                <a:lnTo>
                  <a:pt x="274" y="129"/>
                </a:lnTo>
                <a:lnTo>
                  <a:pt x="274" y="129"/>
                </a:lnTo>
                <a:lnTo>
                  <a:pt x="274" y="128"/>
                </a:lnTo>
                <a:lnTo>
                  <a:pt x="273" y="128"/>
                </a:lnTo>
                <a:lnTo>
                  <a:pt x="273" y="127"/>
                </a:lnTo>
                <a:lnTo>
                  <a:pt x="273" y="126"/>
                </a:lnTo>
                <a:lnTo>
                  <a:pt x="273" y="126"/>
                </a:lnTo>
                <a:lnTo>
                  <a:pt x="273" y="125"/>
                </a:lnTo>
                <a:lnTo>
                  <a:pt x="272" y="125"/>
                </a:lnTo>
                <a:lnTo>
                  <a:pt x="272" y="124"/>
                </a:lnTo>
                <a:lnTo>
                  <a:pt x="272" y="124"/>
                </a:lnTo>
                <a:lnTo>
                  <a:pt x="271" y="123"/>
                </a:lnTo>
                <a:lnTo>
                  <a:pt x="271" y="123"/>
                </a:lnTo>
                <a:lnTo>
                  <a:pt x="271" y="123"/>
                </a:lnTo>
                <a:lnTo>
                  <a:pt x="270" y="122"/>
                </a:lnTo>
                <a:lnTo>
                  <a:pt x="270" y="122"/>
                </a:lnTo>
                <a:lnTo>
                  <a:pt x="269" y="122"/>
                </a:lnTo>
                <a:lnTo>
                  <a:pt x="269" y="121"/>
                </a:lnTo>
                <a:lnTo>
                  <a:pt x="268" y="121"/>
                </a:lnTo>
                <a:lnTo>
                  <a:pt x="268" y="121"/>
                </a:lnTo>
                <a:lnTo>
                  <a:pt x="267" y="120"/>
                </a:lnTo>
                <a:lnTo>
                  <a:pt x="267" y="120"/>
                </a:lnTo>
                <a:lnTo>
                  <a:pt x="266" y="120"/>
                </a:lnTo>
                <a:lnTo>
                  <a:pt x="266" y="120"/>
                </a:lnTo>
                <a:lnTo>
                  <a:pt x="265" y="120"/>
                </a:lnTo>
                <a:lnTo>
                  <a:pt x="264" y="119"/>
                </a:lnTo>
                <a:lnTo>
                  <a:pt x="264" y="119"/>
                </a:lnTo>
                <a:lnTo>
                  <a:pt x="263" y="119"/>
                </a:lnTo>
                <a:lnTo>
                  <a:pt x="263" y="119"/>
                </a:lnTo>
                <a:lnTo>
                  <a:pt x="262" y="11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" name="rect"/>
          <p:cNvSpPr/>
          <p:nvPr/>
        </p:nvSpPr>
        <p:spPr>
          <a:xfrm>
            <a:off x="8226693" y="2057553"/>
            <a:ext cx="2673437" cy="30556"/>
          </a:xfrm>
          <a:prstGeom prst="rect">
            <a:avLst/>
          </a:prstGeom>
          <a:solidFill>
            <a:srgbClr val="1F74A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path"/>
          <p:cNvSpPr/>
          <p:nvPr/>
        </p:nvSpPr>
        <p:spPr>
          <a:xfrm>
            <a:off x="7896721" y="2063467"/>
            <a:ext cx="349132" cy="404942"/>
          </a:xfrm>
          <a:custGeom>
            <a:avLst/>
            <a:gdLst/>
            <a:ahLst/>
            <a:cxnLst/>
            <a:rect l="0" t="0" r="0" b="0"/>
            <a:pathLst>
              <a:path w="549" h="637">
                <a:moveTo>
                  <a:pt x="534" y="12"/>
                </a:moveTo>
                <a:lnTo>
                  <a:pt x="15" y="624"/>
                </a:lnTo>
              </a:path>
            </a:pathLst>
          </a:custGeom>
          <a:noFill/>
          <a:ln w="25400" cap="flat">
            <a:solidFill>
              <a:srgbClr val="1F74AD">
                <a:alpha val="100000"/>
              </a:srgbClr>
            </a:solidFill>
            <a:prstDash val="solid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" name="rect"/>
          <p:cNvSpPr/>
          <p:nvPr/>
        </p:nvSpPr>
        <p:spPr>
          <a:xfrm>
            <a:off x="1613259" y="2119439"/>
            <a:ext cx="2509879" cy="34569"/>
          </a:xfrm>
          <a:prstGeom prst="rect">
            <a:avLst/>
          </a:prstGeom>
          <a:solidFill>
            <a:srgbClr val="69A35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" name="rect"/>
          <p:cNvSpPr/>
          <p:nvPr/>
        </p:nvSpPr>
        <p:spPr>
          <a:xfrm>
            <a:off x="1558291" y="5740633"/>
            <a:ext cx="2588298" cy="25400"/>
          </a:xfrm>
          <a:prstGeom prst="rect">
            <a:avLst/>
          </a:prstGeom>
          <a:solidFill>
            <a:srgbClr val="1AA3A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701" y="12700"/>
            <a:ext cx="228599" cy="228600"/>
          </a:xfrm>
          <a:prstGeom prst="rect">
            <a:avLst/>
          </a:prstGeom>
        </p:spPr>
      </p:pic>
      <p:sp>
        <p:nvSpPr>
          <p:cNvPr id="88" name="path"/>
          <p:cNvSpPr/>
          <p:nvPr/>
        </p:nvSpPr>
        <p:spPr>
          <a:xfrm>
            <a:off x="4717582" y="4134965"/>
            <a:ext cx="90478" cy="137401"/>
          </a:xfrm>
          <a:custGeom>
            <a:avLst/>
            <a:gdLst/>
            <a:ahLst/>
            <a:cxnLst/>
            <a:rect l="0" t="0" r="0" b="0"/>
            <a:pathLst>
              <a:path w="142" h="216">
                <a:moveTo>
                  <a:pt x="47" y="24"/>
                </a:moveTo>
                <a:lnTo>
                  <a:pt x="48" y="24"/>
                </a:lnTo>
                <a:lnTo>
                  <a:pt x="49" y="24"/>
                </a:lnTo>
                <a:lnTo>
                  <a:pt x="51" y="24"/>
                </a:lnTo>
                <a:lnTo>
                  <a:pt x="52" y="24"/>
                </a:lnTo>
                <a:lnTo>
                  <a:pt x="53" y="24"/>
                </a:lnTo>
                <a:lnTo>
                  <a:pt x="54" y="25"/>
                </a:lnTo>
                <a:lnTo>
                  <a:pt x="55" y="25"/>
                </a:lnTo>
                <a:lnTo>
                  <a:pt x="56" y="26"/>
                </a:lnTo>
                <a:lnTo>
                  <a:pt x="57" y="26"/>
                </a:lnTo>
                <a:lnTo>
                  <a:pt x="58" y="27"/>
                </a:lnTo>
                <a:lnTo>
                  <a:pt x="59" y="27"/>
                </a:lnTo>
                <a:lnTo>
                  <a:pt x="60" y="28"/>
                </a:lnTo>
                <a:lnTo>
                  <a:pt x="61" y="28"/>
                </a:lnTo>
                <a:lnTo>
                  <a:pt x="62" y="29"/>
                </a:lnTo>
                <a:lnTo>
                  <a:pt x="63" y="30"/>
                </a:lnTo>
                <a:lnTo>
                  <a:pt x="64" y="31"/>
                </a:lnTo>
                <a:lnTo>
                  <a:pt x="65" y="32"/>
                </a:lnTo>
                <a:lnTo>
                  <a:pt x="65" y="33"/>
                </a:lnTo>
                <a:lnTo>
                  <a:pt x="66" y="33"/>
                </a:lnTo>
                <a:lnTo>
                  <a:pt x="67" y="34"/>
                </a:lnTo>
                <a:lnTo>
                  <a:pt x="67" y="35"/>
                </a:lnTo>
                <a:lnTo>
                  <a:pt x="68" y="36"/>
                </a:lnTo>
                <a:lnTo>
                  <a:pt x="68" y="37"/>
                </a:lnTo>
                <a:lnTo>
                  <a:pt x="69" y="38"/>
                </a:lnTo>
                <a:lnTo>
                  <a:pt x="69" y="40"/>
                </a:lnTo>
                <a:lnTo>
                  <a:pt x="70" y="41"/>
                </a:lnTo>
                <a:lnTo>
                  <a:pt x="70" y="42"/>
                </a:lnTo>
                <a:lnTo>
                  <a:pt x="70" y="43"/>
                </a:lnTo>
                <a:lnTo>
                  <a:pt x="70" y="44"/>
                </a:lnTo>
                <a:lnTo>
                  <a:pt x="71" y="45"/>
                </a:lnTo>
                <a:lnTo>
                  <a:pt x="71" y="47"/>
                </a:lnTo>
                <a:lnTo>
                  <a:pt x="71" y="48"/>
                </a:lnTo>
                <a:lnTo>
                  <a:pt x="71" y="49"/>
                </a:lnTo>
                <a:lnTo>
                  <a:pt x="71" y="50"/>
                </a:lnTo>
                <a:lnTo>
                  <a:pt x="70" y="52"/>
                </a:lnTo>
                <a:lnTo>
                  <a:pt x="70" y="53"/>
                </a:lnTo>
                <a:lnTo>
                  <a:pt x="70" y="54"/>
                </a:lnTo>
                <a:lnTo>
                  <a:pt x="70" y="55"/>
                </a:lnTo>
                <a:lnTo>
                  <a:pt x="69" y="56"/>
                </a:lnTo>
                <a:lnTo>
                  <a:pt x="69" y="57"/>
                </a:lnTo>
                <a:lnTo>
                  <a:pt x="68" y="58"/>
                </a:lnTo>
                <a:lnTo>
                  <a:pt x="68" y="59"/>
                </a:lnTo>
                <a:lnTo>
                  <a:pt x="67" y="60"/>
                </a:lnTo>
                <a:lnTo>
                  <a:pt x="67" y="61"/>
                </a:lnTo>
                <a:lnTo>
                  <a:pt x="66" y="62"/>
                </a:lnTo>
                <a:lnTo>
                  <a:pt x="65" y="63"/>
                </a:lnTo>
                <a:lnTo>
                  <a:pt x="65" y="64"/>
                </a:lnTo>
                <a:lnTo>
                  <a:pt x="64" y="65"/>
                </a:lnTo>
                <a:lnTo>
                  <a:pt x="63" y="66"/>
                </a:lnTo>
                <a:lnTo>
                  <a:pt x="62" y="67"/>
                </a:lnTo>
                <a:lnTo>
                  <a:pt x="61" y="67"/>
                </a:lnTo>
                <a:lnTo>
                  <a:pt x="60" y="68"/>
                </a:lnTo>
                <a:lnTo>
                  <a:pt x="59" y="69"/>
                </a:lnTo>
                <a:lnTo>
                  <a:pt x="58" y="69"/>
                </a:lnTo>
                <a:lnTo>
                  <a:pt x="57" y="70"/>
                </a:lnTo>
                <a:lnTo>
                  <a:pt x="56" y="70"/>
                </a:lnTo>
                <a:lnTo>
                  <a:pt x="55" y="71"/>
                </a:lnTo>
                <a:lnTo>
                  <a:pt x="54" y="71"/>
                </a:lnTo>
                <a:lnTo>
                  <a:pt x="53" y="71"/>
                </a:lnTo>
                <a:lnTo>
                  <a:pt x="52" y="72"/>
                </a:lnTo>
                <a:lnTo>
                  <a:pt x="51" y="72"/>
                </a:lnTo>
                <a:lnTo>
                  <a:pt x="49" y="72"/>
                </a:lnTo>
                <a:lnTo>
                  <a:pt x="48" y="72"/>
                </a:lnTo>
                <a:lnTo>
                  <a:pt x="47" y="72"/>
                </a:lnTo>
                <a:lnTo>
                  <a:pt x="46" y="72"/>
                </a:lnTo>
                <a:lnTo>
                  <a:pt x="45" y="72"/>
                </a:lnTo>
                <a:lnTo>
                  <a:pt x="43" y="72"/>
                </a:lnTo>
                <a:lnTo>
                  <a:pt x="42" y="72"/>
                </a:lnTo>
                <a:lnTo>
                  <a:pt x="41" y="71"/>
                </a:lnTo>
                <a:lnTo>
                  <a:pt x="40" y="71"/>
                </a:lnTo>
                <a:lnTo>
                  <a:pt x="39" y="71"/>
                </a:lnTo>
                <a:lnTo>
                  <a:pt x="38" y="70"/>
                </a:lnTo>
                <a:lnTo>
                  <a:pt x="37" y="70"/>
                </a:lnTo>
                <a:lnTo>
                  <a:pt x="36" y="69"/>
                </a:lnTo>
                <a:lnTo>
                  <a:pt x="35" y="69"/>
                </a:lnTo>
                <a:lnTo>
                  <a:pt x="34" y="68"/>
                </a:lnTo>
                <a:lnTo>
                  <a:pt x="33" y="67"/>
                </a:lnTo>
                <a:lnTo>
                  <a:pt x="32" y="67"/>
                </a:lnTo>
                <a:lnTo>
                  <a:pt x="31" y="66"/>
                </a:lnTo>
                <a:lnTo>
                  <a:pt x="30" y="65"/>
                </a:lnTo>
                <a:lnTo>
                  <a:pt x="29" y="64"/>
                </a:lnTo>
                <a:lnTo>
                  <a:pt x="29" y="63"/>
                </a:lnTo>
                <a:lnTo>
                  <a:pt x="28" y="62"/>
                </a:lnTo>
                <a:lnTo>
                  <a:pt x="27" y="61"/>
                </a:lnTo>
                <a:lnTo>
                  <a:pt x="27" y="60"/>
                </a:lnTo>
                <a:lnTo>
                  <a:pt x="26" y="59"/>
                </a:lnTo>
                <a:lnTo>
                  <a:pt x="26" y="58"/>
                </a:lnTo>
                <a:lnTo>
                  <a:pt x="25" y="57"/>
                </a:lnTo>
                <a:lnTo>
                  <a:pt x="25" y="56"/>
                </a:lnTo>
                <a:lnTo>
                  <a:pt x="24" y="55"/>
                </a:lnTo>
                <a:lnTo>
                  <a:pt x="24" y="54"/>
                </a:lnTo>
                <a:lnTo>
                  <a:pt x="24" y="53"/>
                </a:lnTo>
                <a:lnTo>
                  <a:pt x="24" y="52"/>
                </a:lnTo>
                <a:lnTo>
                  <a:pt x="23" y="50"/>
                </a:lnTo>
                <a:lnTo>
                  <a:pt x="23" y="49"/>
                </a:lnTo>
                <a:lnTo>
                  <a:pt x="23" y="48"/>
                </a:lnTo>
                <a:lnTo>
                  <a:pt x="23" y="47"/>
                </a:lnTo>
                <a:lnTo>
                  <a:pt x="23" y="45"/>
                </a:lnTo>
                <a:lnTo>
                  <a:pt x="24" y="44"/>
                </a:lnTo>
                <a:lnTo>
                  <a:pt x="24" y="43"/>
                </a:lnTo>
                <a:lnTo>
                  <a:pt x="24" y="42"/>
                </a:lnTo>
                <a:lnTo>
                  <a:pt x="24" y="41"/>
                </a:lnTo>
                <a:lnTo>
                  <a:pt x="25" y="40"/>
                </a:lnTo>
                <a:lnTo>
                  <a:pt x="25" y="38"/>
                </a:lnTo>
                <a:lnTo>
                  <a:pt x="26" y="37"/>
                </a:lnTo>
                <a:lnTo>
                  <a:pt x="26" y="36"/>
                </a:lnTo>
                <a:lnTo>
                  <a:pt x="27" y="35"/>
                </a:lnTo>
                <a:lnTo>
                  <a:pt x="27" y="34"/>
                </a:lnTo>
                <a:lnTo>
                  <a:pt x="28" y="33"/>
                </a:lnTo>
                <a:lnTo>
                  <a:pt x="29" y="33"/>
                </a:lnTo>
                <a:lnTo>
                  <a:pt x="29" y="32"/>
                </a:lnTo>
                <a:lnTo>
                  <a:pt x="30" y="31"/>
                </a:lnTo>
                <a:lnTo>
                  <a:pt x="31" y="30"/>
                </a:lnTo>
                <a:lnTo>
                  <a:pt x="32" y="29"/>
                </a:lnTo>
                <a:lnTo>
                  <a:pt x="33" y="28"/>
                </a:lnTo>
                <a:lnTo>
                  <a:pt x="34" y="28"/>
                </a:lnTo>
                <a:lnTo>
                  <a:pt x="35" y="27"/>
                </a:lnTo>
                <a:lnTo>
                  <a:pt x="36" y="27"/>
                </a:lnTo>
                <a:lnTo>
                  <a:pt x="37" y="26"/>
                </a:lnTo>
                <a:lnTo>
                  <a:pt x="38" y="26"/>
                </a:lnTo>
                <a:lnTo>
                  <a:pt x="39" y="25"/>
                </a:lnTo>
                <a:lnTo>
                  <a:pt x="40" y="25"/>
                </a:lnTo>
                <a:lnTo>
                  <a:pt x="41" y="24"/>
                </a:lnTo>
                <a:lnTo>
                  <a:pt x="42" y="24"/>
                </a:lnTo>
                <a:lnTo>
                  <a:pt x="43" y="24"/>
                </a:lnTo>
                <a:lnTo>
                  <a:pt x="45" y="24"/>
                </a:lnTo>
                <a:lnTo>
                  <a:pt x="46" y="24"/>
                </a:lnTo>
                <a:lnTo>
                  <a:pt x="47" y="24"/>
                </a:lnTo>
                <a:close/>
                <a:moveTo>
                  <a:pt x="0" y="48"/>
                </a:moveTo>
                <a:lnTo>
                  <a:pt x="0" y="50"/>
                </a:lnTo>
                <a:lnTo>
                  <a:pt x="0" y="53"/>
                </a:lnTo>
                <a:lnTo>
                  <a:pt x="0" y="55"/>
                </a:lnTo>
                <a:lnTo>
                  <a:pt x="0" y="58"/>
                </a:lnTo>
                <a:lnTo>
                  <a:pt x="1" y="60"/>
                </a:lnTo>
                <a:lnTo>
                  <a:pt x="2" y="62"/>
                </a:lnTo>
                <a:lnTo>
                  <a:pt x="2" y="65"/>
                </a:lnTo>
                <a:lnTo>
                  <a:pt x="3" y="67"/>
                </a:lnTo>
                <a:lnTo>
                  <a:pt x="4" y="69"/>
                </a:lnTo>
                <a:lnTo>
                  <a:pt x="5" y="71"/>
                </a:lnTo>
                <a:lnTo>
                  <a:pt x="6" y="73"/>
                </a:lnTo>
                <a:lnTo>
                  <a:pt x="8" y="75"/>
                </a:lnTo>
                <a:lnTo>
                  <a:pt x="9" y="77"/>
                </a:lnTo>
                <a:lnTo>
                  <a:pt x="10" y="79"/>
                </a:lnTo>
                <a:lnTo>
                  <a:pt x="12" y="80"/>
                </a:lnTo>
                <a:lnTo>
                  <a:pt x="13" y="82"/>
                </a:lnTo>
                <a:lnTo>
                  <a:pt x="15" y="84"/>
                </a:lnTo>
                <a:lnTo>
                  <a:pt x="17" y="85"/>
                </a:lnTo>
                <a:lnTo>
                  <a:pt x="19" y="87"/>
                </a:lnTo>
                <a:lnTo>
                  <a:pt x="20" y="88"/>
                </a:lnTo>
                <a:lnTo>
                  <a:pt x="22" y="89"/>
                </a:lnTo>
                <a:lnTo>
                  <a:pt x="24" y="90"/>
                </a:lnTo>
                <a:lnTo>
                  <a:pt x="26" y="92"/>
                </a:lnTo>
                <a:lnTo>
                  <a:pt x="29" y="92"/>
                </a:lnTo>
                <a:lnTo>
                  <a:pt x="31" y="93"/>
                </a:lnTo>
                <a:lnTo>
                  <a:pt x="33" y="94"/>
                </a:lnTo>
                <a:lnTo>
                  <a:pt x="35" y="95"/>
                </a:lnTo>
                <a:lnTo>
                  <a:pt x="37" y="95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7" y="96"/>
                </a:lnTo>
                <a:lnTo>
                  <a:pt x="49" y="96"/>
                </a:lnTo>
                <a:lnTo>
                  <a:pt x="52" y="96"/>
                </a:lnTo>
                <a:lnTo>
                  <a:pt x="54" y="96"/>
                </a:lnTo>
                <a:lnTo>
                  <a:pt x="57" y="95"/>
                </a:lnTo>
                <a:lnTo>
                  <a:pt x="59" y="95"/>
                </a:lnTo>
                <a:lnTo>
                  <a:pt x="61" y="94"/>
                </a:lnTo>
                <a:lnTo>
                  <a:pt x="63" y="93"/>
                </a:lnTo>
                <a:lnTo>
                  <a:pt x="65" y="92"/>
                </a:lnTo>
                <a:lnTo>
                  <a:pt x="68" y="92"/>
                </a:lnTo>
                <a:lnTo>
                  <a:pt x="70" y="90"/>
                </a:lnTo>
                <a:lnTo>
                  <a:pt x="72" y="89"/>
                </a:lnTo>
                <a:lnTo>
                  <a:pt x="74" y="88"/>
                </a:lnTo>
                <a:lnTo>
                  <a:pt x="75" y="87"/>
                </a:lnTo>
                <a:lnTo>
                  <a:pt x="77" y="85"/>
                </a:lnTo>
                <a:lnTo>
                  <a:pt x="79" y="84"/>
                </a:lnTo>
                <a:lnTo>
                  <a:pt x="81" y="82"/>
                </a:lnTo>
                <a:lnTo>
                  <a:pt x="82" y="80"/>
                </a:lnTo>
                <a:lnTo>
                  <a:pt x="84" y="79"/>
                </a:lnTo>
                <a:lnTo>
                  <a:pt x="85" y="77"/>
                </a:lnTo>
                <a:lnTo>
                  <a:pt x="86" y="75"/>
                </a:lnTo>
                <a:lnTo>
                  <a:pt x="88" y="73"/>
                </a:lnTo>
                <a:lnTo>
                  <a:pt x="89" y="71"/>
                </a:lnTo>
                <a:lnTo>
                  <a:pt x="90" y="69"/>
                </a:lnTo>
                <a:lnTo>
                  <a:pt x="91" y="67"/>
                </a:lnTo>
                <a:lnTo>
                  <a:pt x="92" y="65"/>
                </a:lnTo>
                <a:lnTo>
                  <a:pt x="92" y="62"/>
                </a:lnTo>
                <a:lnTo>
                  <a:pt x="93" y="60"/>
                </a:lnTo>
                <a:lnTo>
                  <a:pt x="94" y="58"/>
                </a:lnTo>
                <a:lnTo>
                  <a:pt x="94" y="55"/>
                </a:lnTo>
                <a:lnTo>
                  <a:pt x="94" y="53"/>
                </a:lnTo>
                <a:lnTo>
                  <a:pt x="94" y="50"/>
                </a:lnTo>
                <a:lnTo>
                  <a:pt x="95" y="48"/>
                </a:lnTo>
                <a:lnTo>
                  <a:pt x="94" y="45"/>
                </a:lnTo>
                <a:lnTo>
                  <a:pt x="94" y="43"/>
                </a:lnTo>
                <a:lnTo>
                  <a:pt x="94" y="41"/>
                </a:lnTo>
                <a:lnTo>
                  <a:pt x="94" y="38"/>
                </a:lnTo>
                <a:lnTo>
                  <a:pt x="93" y="36"/>
                </a:lnTo>
                <a:lnTo>
                  <a:pt x="92" y="34"/>
                </a:lnTo>
                <a:lnTo>
                  <a:pt x="92" y="31"/>
                </a:lnTo>
                <a:lnTo>
                  <a:pt x="91" y="29"/>
                </a:lnTo>
                <a:lnTo>
                  <a:pt x="90" y="27"/>
                </a:lnTo>
                <a:lnTo>
                  <a:pt x="89" y="25"/>
                </a:lnTo>
                <a:lnTo>
                  <a:pt x="88" y="23"/>
                </a:lnTo>
                <a:lnTo>
                  <a:pt x="86" y="21"/>
                </a:lnTo>
                <a:lnTo>
                  <a:pt x="85" y="19"/>
                </a:lnTo>
                <a:lnTo>
                  <a:pt x="84" y="17"/>
                </a:lnTo>
                <a:lnTo>
                  <a:pt x="82" y="15"/>
                </a:lnTo>
                <a:lnTo>
                  <a:pt x="81" y="14"/>
                </a:lnTo>
                <a:lnTo>
                  <a:pt x="79" y="12"/>
                </a:lnTo>
                <a:lnTo>
                  <a:pt x="77" y="11"/>
                </a:lnTo>
                <a:lnTo>
                  <a:pt x="75" y="9"/>
                </a:lnTo>
                <a:lnTo>
                  <a:pt x="74" y="8"/>
                </a:lnTo>
                <a:lnTo>
                  <a:pt x="72" y="7"/>
                </a:lnTo>
                <a:lnTo>
                  <a:pt x="70" y="5"/>
                </a:lnTo>
                <a:lnTo>
                  <a:pt x="68" y="4"/>
                </a:lnTo>
                <a:lnTo>
                  <a:pt x="65" y="3"/>
                </a:lnTo>
                <a:lnTo>
                  <a:pt x="63" y="2"/>
                </a:lnTo>
                <a:lnTo>
                  <a:pt x="61" y="2"/>
                </a:lnTo>
                <a:lnTo>
                  <a:pt x="59" y="1"/>
                </a:lnTo>
                <a:lnTo>
                  <a:pt x="57" y="0"/>
                </a:lnTo>
                <a:lnTo>
                  <a:pt x="54" y="0"/>
                </a:lnTo>
                <a:lnTo>
                  <a:pt x="52" y="0"/>
                </a:lnTo>
                <a:lnTo>
                  <a:pt x="49" y="0"/>
                </a:lnTo>
                <a:lnTo>
                  <a:pt x="47" y="0"/>
                </a:lnTo>
                <a:lnTo>
                  <a:pt x="45" y="0"/>
                </a:lnTo>
                <a:lnTo>
                  <a:pt x="42" y="0"/>
                </a:lnTo>
                <a:lnTo>
                  <a:pt x="40" y="0"/>
                </a:lnTo>
                <a:lnTo>
                  <a:pt x="37" y="0"/>
                </a:lnTo>
                <a:lnTo>
                  <a:pt x="35" y="1"/>
                </a:lnTo>
                <a:lnTo>
                  <a:pt x="33" y="2"/>
                </a:lnTo>
                <a:lnTo>
                  <a:pt x="31" y="2"/>
                </a:lnTo>
                <a:lnTo>
                  <a:pt x="29" y="3"/>
                </a:lnTo>
                <a:lnTo>
                  <a:pt x="26" y="4"/>
                </a:lnTo>
                <a:lnTo>
                  <a:pt x="24" y="5"/>
                </a:lnTo>
                <a:lnTo>
                  <a:pt x="22" y="7"/>
                </a:lnTo>
                <a:lnTo>
                  <a:pt x="20" y="8"/>
                </a:lnTo>
                <a:lnTo>
                  <a:pt x="19" y="9"/>
                </a:lnTo>
                <a:lnTo>
                  <a:pt x="17" y="11"/>
                </a:lnTo>
                <a:lnTo>
                  <a:pt x="15" y="12"/>
                </a:lnTo>
                <a:lnTo>
                  <a:pt x="13" y="14"/>
                </a:lnTo>
                <a:lnTo>
                  <a:pt x="12" y="15"/>
                </a:lnTo>
                <a:lnTo>
                  <a:pt x="10" y="17"/>
                </a:lnTo>
                <a:lnTo>
                  <a:pt x="9" y="19"/>
                </a:lnTo>
                <a:lnTo>
                  <a:pt x="8" y="21"/>
                </a:lnTo>
                <a:lnTo>
                  <a:pt x="6" y="23"/>
                </a:lnTo>
                <a:lnTo>
                  <a:pt x="5" y="25"/>
                </a:lnTo>
                <a:lnTo>
                  <a:pt x="4" y="27"/>
                </a:lnTo>
                <a:lnTo>
                  <a:pt x="3" y="29"/>
                </a:lnTo>
                <a:lnTo>
                  <a:pt x="2" y="31"/>
                </a:lnTo>
                <a:lnTo>
                  <a:pt x="2" y="34"/>
                </a:lnTo>
                <a:lnTo>
                  <a:pt x="1" y="36"/>
                </a:lnTo>
                <a:lnTo>
                  <a:pt x="0" y="38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8"/>
                </a:lnTo>
                <a:close/>
              </a:path>
              <a:path w="142" h="216">
                <a:moveTo>
                  <a:pt x="118" y="216"/>
                </a:moveTo>
                <a:lnTo>
                  <a:pt x="119" y="216"/>
                </a:lnTo>
                <a:lnTo>
                  <a:pt x="121" y="216"/>
                </a:lnTo>
                <a:lnTo>
                  <a:pt x="122" y="216"/>
                </a:lnTo>
                <a:lnTo>
                  <a:pt x="123" y="215"/>
                </a:lnTo>
                <a:lnTo>
                  <a:pt x="124" y="215"/>
                </a:lnTo>
                <a:lnTo>
                  <a:pt x="125" y="215"/>
                </a:lnTo>
                <a:lnTo>
                  <a:pt x="126" y="214"/>
                </a:lnTo>
                <a:lnTo>
                  <a:pt x="128" y="214"/>
                </a:lnTo>
                <a:lnTo>
                  <a:pt x="129" y="214"/>
                </a:lnTo>
                <a:lnTo>
                  <a:pt x="130" y="213"/>
                </a:lnTo>
                <a:lnTo>
                  <a:pt x="131" y="212"/>
                </a:lnTo>
                <a:lnTo>
                  <a:pt x="132" y="212"/>
                </a:lnTo>
                <a:lnTo>
                  <a:pt x="132" y="211"/>
                </a:lnTo>
                <a:lnTo>
                  <a:pt x="133" y="210"/>
                </a:lnTo>
                <a:lnTo>
                  <a:pt x="134" y="210"/>
                </a:lnTo>
                <a:lnTo>
                  <a:pt x="135" y="209"/>
                </a:lnTo>
                <a:lnTo>
                  <a:pt x="136" y="208"/>
                </a:lnTo>
                <a:lnTo>
                  <a:pt x="137" y="207"/>
                </a:lnTo>
                <a:lnTo>
                  <a:pt x="137" y="206"/>
                </a:lnTo>
                <a:lnTo>
                  <a:pt x="138" y="205"/>
                </a:lnTo>
                <a:lnTo>
                  <a:pt x="139" y="204"/>
                </a:lnTo>
                <a:lnTo>
                  <a:pt x="139" y="203"/>
                </a:lnTo>
                <a:lnTo>
                  <a:pt x="140" y="202"/>
                </a:lnTo>
                <a:lnTo>
                  <a:pt x="140" y="201"/>
                </a:lnTo>
                <a:lnTo>
                  <a:pt x="141" y="200"/>
                </a:lnTo>
                <a:lnTo>
                  <a:pt x="141" y="199"/>
                </a:lnTo>
                <a:lnTo>
                  <a:pt x="141" y="198"/>
                </a:lnTo>
                <a:lnTo>
                  <a:pt x="142" y="197"/>
                </a:lnTo>
                <a:lnTo>
                  <a:pt x="142" y="196"/>
                </a:lnTo>
                <a:lnTo>
                  <a:pt x="142" y="195"/>
                </a:lnTo>
                <a:lnTo>
                  <a:pt x="142" y="193"/>
                </a:lnTo>
                <a:lnTo>
                  <a:pt x="142" y="192"/>
                </a:lnTo>
                <a:lnTo>
                  <a:pt x="142" y="191"/>
                </a:lnTo>
                <a:lnTo>
                  <a:pt x="142" y="190"/>
                </a:lnTo>
                <a:lnTo>
                  <a:pt x="142" y="188"/>
                </a:lnTo>
                <a:lnTo>
                  <a:pt x="142" y="187"/>
                </a:lnTo>
                <a:lnTo>
                  <a:pt x="141" y="186"/>
                </a:lnTo>
                <a:lnTo>
                  <a:pt x="141" y="185"/>
                </a:lnTo>
                <a:lnTo>
                  <a:pt x="141" y="184"/>
                </a:lnTo>
                <a:lnTo>
                  <a:pt x="140" y="183"/>
                </a:lnTo>
                <a:lnTo>
                  <a:pt x="140" y="182"/>
                </a:lnTo>
                <a:lnTo>
                  <a:pt x="139" y="181"/>
                </a:lnTo>
                <a:lnTo>
                  <a:pt x="139" y="180"/>
                </a:lnTo>
                <a:lnTo>
                  <a:pt x="138" y="179"/>
                </a:lnTo>
                <a:lnTo>
                  <a:pt x="137" y="178"/>
                </a:lnTo>
                <a:lnTo>
                  <a:pt x="137" y="177"/>
                </a:lnTo>
                <a:lnTo>
                  <a:pt x="136" y="176"/>
                </a:lnTo>
                <a:lnTo>
                  <a:pt x="135" y="175"/>
                </a:lnTo>
                <a:lnTo>
                  <a:pt x="134" y="175"/>
                </a:lnTo>
                <a:lnTo>
                  <a:pt x="133" y="174"/>
                </a:lnTo>
                <a:lnTo>
                  <a:pt x="132" y="173"/>
                </a:lnTo>
                <a:lnTo>
                  <a:pt x="132" y="172"/>
                </a:lnTo>
                <a:lnTo>
                  <a:pt x="131" y="172"/>
                </a:lnTo>
                <a:lnTo>
                  <a:pt x="130" y="171"/>
                </a:lnTo>
                <a:lnTo>
                  <a:pt x="129" y="171"/>
                </a:lnTo>
                <a:lnTo>
                  <a:pt x="128" y="170"/>
                </a:lnTo>
                <a:lnTo>
                  <a:pt x="126" y="170"/>
                </a:lnTo>
                <a:lnTo>
                  <a:pt x="125" y="169"/>
                </a:lnTo>
                <a:lnTo>
                  <a:pt x="124" y="169"/>
                </a:lnTo>
                <a:lnTo>
                  <a:pt x="123" y="169"/>
                </a:lnTo>
                <a:lnTo>
                  <a:pt x="122" y="169"/>
                </a:lnTo>
                <a:lnTo>
                  <a:pt x="121" y="169"/>
                </a:lnTo>
                <a:lnTo>
                  <a:pt x="119" y="168"/>
                </a:lnTo>
                <a:lnTo>
                  <a:pt x="118" y="168"/>
                </a:lnTo>
                <a:lnTo>
                  <a:pt x="117" y="168"/>
                </a:lnTo>
                <a:lnTo>
                  <a:pt x="116" y="169"/>
                </a:lnTo>
                <a:lnTo>
                  <a:pt x="115" y="169"/>
                </a:lnTo>
                <a:lnTo>
                  <a:pt x="113" y="169"/>
                </a:lnTo>
                <a:lnTo>
                  <a:pt x="112" y="169"/>
                </a:lnTo>
                <a:lnTo>
                  <a:pt x="111" y="169"/>
                </a:lnTo>
                <a:lnTo>
                  <a:pt x="110" y="170"/>
                </a:lnTo>
                <a:lnTo>
                  <a:pt x="109" y="170"/>
                </a:lnTo>
                <a:lnTo>
                  <a:pt x="108" y="171"/>
                </a:lnTo>
                <a:lnTo>
                  <a:pt x="107" y="171"/>
                </a:lnTo>
                <a:lnTo>
                  <a:pt x="106" y="172"/>
                </a:lnTo>
                <a:lnTo>
                  <a:pt x="105" y="172"/>
                </a:lnTo>
                <a:lnTo>
                  <a:pt x="104" y="173"/>
                </a:lnTo>
                <a:lnTo>
                  <a:pt x="103" y="174"/>
                </a:lnTo>
                <a:lnTo>
                  <a:pt x="102" y="175"/>
                </a:lnTo>
                <a:lnTo>
                  <a:pt x="101" y="175"/>
                </a:lnTo>
                <a:lnTo>
                  <a:pt x="101" y="176"/>
                </a:lnTo>
                <a:lnTo>
                  <a:pt x="100" y="177"/>
                </a:lnTo>
                <a:lnTo>
                  <a:pt x="99" y="178"/>
                </a:lnTo>
                <a:lnTo>
                  <a:pt x="99" y="179"/>
                </a:lnTo>
                <a:lnTo>
                  <a:pt x="98" y="180"/>
                </a:lnTo>
                <a:lnTo>
                  <a:pt x="97" y="181"/>
                </a:lnTo>
                <a:lnTo>
                  <a:pt x="97" y="182"/>
                </a:lnTo>
                <a:lnTo>
                  <a:pt x="96" y="183"/>
                </a:lnTo>
                <a:lnTo>
                  <a:pt x="96" y="184"/>
                </a:lnTo>
                <a:lnTo>
                  <a:pt x="96" y="185"/>
                </a:lnTo>
                <a:lnTo>
                  <a:pt x="95" y="186"/>
                </a:lnTo>
                <a:lnTo>
                  <a:pt x="95" y="187"/>
                </a:lnTo>
                <a:lnTo>
                  <a:pt x="95" y="188"/>
                </a:lnTo>
                <a:lnTo>
                  <a:pt x="95" y="190"/>
                </a:lnTo>
                <a:lnTo>
                  <a:pt x="95" y="191"/>
                </a:lnTo>
                <a:lnTo>
                  <a:pt x="95" y="192"/>
                </a:lnTo>
                <a:lnTo>
                  <a:pt x="95" y="193"/>
                </a:lnTo>
                <a:lnTo>
                  <a:pt x="95" y="195"/>
                </a:lnTo>
                <a:lnTo>
                  <a:pt x="95" y="196"/>
                </a:lnTo>
                <a:lnTo>
                  <a:pt x="95" y="197"/>
                </a:lnTo>
                <a:lnTo>
                  <a:pt x="95" y="198"/>
                </a:lnTo>
                <a:lnTo>
                  <a:pt x="96" y="199"/>
                </a:lnTo>
                <a:lnTo>
                  <a:pt x="96" y="200"/>
                </a:lnTo>
                <a:lnTo>
                  <a:pt x="96" y="201"/>
                </a:lnTo>
                <a:lnTo>
                  <a:pt x="97" y="202"/>
                </a:lnTo>
                <a:lnTo>
                  <a:pt x="97" y="203"/>
                </a:lnTo>
                <a:lnTo>
                  <a:pt x="98" y="204"/>
                </a:lnTo>
                <a:lnTo>
                  <a:pt x="99" y="205"/>
                </a:lnTo>
                <a:lnTo>
                  <a:pt x="99" y="206"/>
                </a:lnTo>
                <a:lnTo>
                  <a:pt x="100" y="207"/>
                </a:lnTo>
                <a:lnTo>
                  <a:pt x="101" y="208"/>
                </a:lnTo>
                <a:lnTo>
                  <a:pt x="101" y="209"/>
                </a:lnTo>
                <a:lnTo>
                  <a:pt x="102" y="210"/>
                </a:lnTo>
                <a:lnTo>
                  <a:pt x="103" y="210"/>
                </a:lnTo>
                <a:lnTo>
                  <a:pt x="104" y="211"/>
                </a:lnTo>
                <a:lnTo>
                  <a:pt x="105" y="212"/>
                </a:lnTo>
                <a:lnTo>
                  <a:pt x="106" y="212"/>
                </a:lnTo>
                <a:lnTo>
                  <a:pt x="107" y="213"/>
                </a:lnTo>
                <a:lnTo>
                  <a:pt x="108" y="214"/>
                </a:lnTo>
                <a:lnTo>
                  <a:pt x="109" y="214"/>
                </a:lnTo>
                <a:lnTo>
                  <a:pt x="110" y="214"/>
                </a:lnTo>
                <a:lnTo>
                  <a:pt x="111" y="215"/>
                </a:lnTo>
                <a:lnTo>
                  <a:pt x="112" y="215"/>
                </a:lnTo>
                <a:lnTo>
                  <a:pt x="113" y="215"/>
                </a:lnTo>
                <a:lnTo>
                  <a:pt x="115" y="216"/>
                </a:lnTo>
                <a:lnTo>
                  <a:pt x="116" y="216"/>
                </a:lnTo>
                <a:lnTo>
                  <a:pt x="117" y="216"/>
                </a:lnTo>
                <a:lnTo>
                  <a:pt x="118" y="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path"/>
          <p:cNvSpPr/>
          <p:nvPr/>
        </p:nvSpPr>
        <p:spPr>
          <a:xfrm>
            <a:off x="5021427" y="4013192"/>
            <a:ext cx="30150" cy="31280"/>
          </a:xfrm>
          <a:custGeom>
            <a:avLst/>
            <a:gdLst/>
            <a:ahLst/>
            <a:cxnLst/>
            <a:rect l="0" t="0" r="0" b="0"/>
            <a:pathLst>
              <a:path w="47" h="49">
                <a:moveTo>
                  <a:pt x="23" y="0"/>
                </a:moveTo>
                <a:lnTo>
                  <a:pt x="22" y="0"/>
                </a:lnTo>
                <a:lnTo>
                  <a:pt x="21" y="0"/>
                </a:lnTo>
                <a:lnTo>
                  <a:pt x="20" y="0"/>
                </a:lnTo>
                <a:lnTo>
                  <a:pt x="18" y="0"/>
                </a:lnTo>
                <a:lnTo>
                  <a:pt x="17" y="0"/>
                </a:lnTo>
                <a:lnTo>
                  <a:pt x="16" y="1"/>
                </a:lnTo>
                <a:lnTo>
                  <a:pt x="15" y="1"/>
                </a:lnTo>
                <a:lnTo>
                  <a:pt x="14" y="1"/>
                </a:lnTo>
                <a:lnTo>
                  <a:pt x="13" y="2"/>
                </a:lnTo>
                <a:lnTo>
                  <a:pt x="12" y="2"/>
                </a:lnTo>
                <a:lnTo>
                  <a:pt x="11" y="3"/>
                </a:lnTo>
                <a:lnTo>
                  <a:pt x="10" y="4"/>
                </a:lnTo>
                <a:lnTo>
                  <a:pt x="9" y="4"/>
                </a:lnTo>
                <a:lnTo>
                  <a:pt x="8" y="5"/>
                </a:lnTo>
                <a:lnTo>
                  <a:pt x="7" y="6"/>
                </a:lnTo>
                <a:lnTo>
                  <a:pt x="6" y="7"/>
                </a:lnTo>
                <a:lnTo>
                  <a:pt x="6" y="8"/>
                </a:lnTo>
                <a:lnTo>
                  <a:pt x="5" y="8"/>
                </a:lnTo>
                <a:lnTo>
                  <a:pt x="4" y="9"/>
                </a:lnTo>
                <a:lnTo>
                  <a:pt x="4" y="10"/>
                </a:lnTo>
                <a:lnTo>
                  <a:pt x="3" y="11"/>
                </a:lnTo>
                <a:lnTo>
                  <a:pt x="2" y="12"/>
                </a:lnTo>
                <a:lnTo>
                  <a:pt x="2" y="13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0" y="18"/>
                </a:lnTo>
                <a:lnTo>
                  <a:pt x="0" y="19"/>
                </a:lnTo>
                <a:lnTo>
                  <a:pt x="0" y="20"/>
                </a:lnTo>
                <a:lnTo>
                  <a:pt x="0" y="22"/>
                </a:lnTo>
                <a:lnTo>
                  <a:pt x="0" y="23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2" y="35"/>
                </a:lnTo>
                <a:lnTo>
                  <a:pt x="2" y="36"/>
                </a:lnTo>
                <a:lnTo>
                  <a:pt x="3" y="37"/>
                </a:lnTo>
                <a:lnTo>
                  <a:pt x="4" y="38"/>
                </a:lnTo>
                <a:lnTo>
                  <a:pt x="4" y="39"/>
                </a:lnTo>
                <a:lnTo>
                  <a:pt x="5" y="40"/>
                </a:lnTo>
                <a:lnTo>
                  <a:pt x="6" y="41"/>
                </a:lnTo>
                <a:lnTo>
                  <a:pt x="6" y="42"/>
                </a:lnTo>
                <a:lnTo>
                  <a:pt x="7" y="42"/>
                </a:lnTo>
                <a:lnTo>
                  <a:pt x="8" y="43"/>
                </a:lnTo>
                <a:lnTo>
                  <a:pt x="9" y="44"/>
                </a:lnTo>
                <a:lnTo>
                  <a:pt x="10" y="45"/>
                </a:lnTo>
                <a:lnTo>
                  <a:pt x="11" y="45"/>
                </a:lnTo>
                <a:lnTo>
                  <a:pt x="12" y="46"/>
                </a:lnTo>
                <a:lnTo>
                  <a:pt x="13" y="46"/>
                </a:lnTo>
                <a:lnTo>
                  <a:pt x="14" y="47"/>
                </a:lnTo>
                <a:lnTo>
                  <a:pt x="15" y="47"/>
                </a:lnTo>
                <a:lnTo>
                  <a:pt x="16" y="48"/>
                </a:lnTo>
                <a:lnTo>
                  <a:pt x="17" y="48"/>
                </a:lnTo>
                <a:lnTo>
                  <a:pt x="18" y="48"/>
                </a:lnTo>
                <a:lnTo>
                  <a:pt x="20" y="48"/>
                </a:lnTo>
                <a:lnTo>
                  <a:pt x="21" y="49"/>
                </a:lnTo>
                <a:lnTo>
                  <a:pt x="22" y="49"/>
                </a:lnTo>
                <a:lnTo>
                  <a:pt x="23" y="49"/>
                </a:lnTo>
                <a:lnTo>
                  <a:pt x="24" y="49"/>
                </a:lnTo>
                <a:lnTo>
                  <a:pt x="26" y="49"/>
                </a:lnTo>
                <a:lnTo>
                  <a:pt x="27" y="48"/>
                </a:lnTo>
                <a:lnTo>
                  <a:pt x="28" y="48"/>
                </a:lnTo>
                <a:lnTo>
                  <a:pt x="29" y="48"/>
                </a:lnTo>
                <a:lnTo>
                  <a:pt x="30" y="48"/>
                </a:lnTo>
                <a:lnTo>
                  <a:pt x="31" y="47"/>
                </a:lnTo>
                <a:lnTo>
                  <a:pt x="33" y="47"/>
                </a:lnTo>
                <a:lnTo>
                  <a:pt x="34" y="46"/>
                </a:lnTo>
                <a:lnTo>
                  <a:pt x="35" y="46"/>
                </a:lnTo>
                <a:lnTo>
                  <a:pt x="36" y="45"/>
                </a:lnTo>
                <a:lnTo>
                  <a:pt x="37" y="45"/>
                </a:lnTo>
                <a:lnTo>
                  <a:pt x="37" y="44"/>
                </a:lnTo>
                <a:lnTo>
                  <a:pt x="38" y="43"/>
                </a:lnTo>
                <a:lnTo>
                  <a:pt x="39" y="42"/>
                </a:lnTo>
                <a:lnTo>
                  <a:pt x="40" y="42"/>
                </a:lnTo>
                <a:lnTo>
                  <a:pt x="41" y="41"/>
                </a:lnTo>
                <a:lnTo>
                  <a:pt x="42" y="40"/>
                </a:lnTo>
                <a:lnTo>
                  <a:pt x="42" y="39"/>
                </a:lnTo>
                <a:lnTo>
                  <a:pt x="43" y="38"/>
                </a:lnTo>
                <a:lnTo>
                  <a:pt x="44" y="37"/>
                </a:lnTo>
                <a:lnTo>
                  <a:pt x="44" y="36"/>
                </a:lnTo>
                <a:lnTo>
                  <a:pt x="45" y="35"/>
                </a:lnTo>
                <a:lnTo>
                  <a:pt x="45" y="34"/>
                </a:lnTo>
                <a:lnTo>
                  <a:pt x="46" y="33"/>
                </a:lnTo>
                <a:lnTo>
                  <a:pt x="46" y="31"/>
                </a:lnTo>
                <a:lnTo>
                  <a:pt x="46" y="30"/>
                </a:lnTo>
                <a:lnTo>
                  <a:pt x="47" y="29"/>
                </a:lnTo>
                <a:lnTo>
                  <a:pt x="47" y="28"/>
                </a:lnTo>
                <a:lnTo>
                  <a:pt x="47" y="27"/>
                </a:lnTo>
                <a:lnTo>
                  <a:pt x="47" y="25"/>
                </a:lnTo>
                <a:lnTo>
                  <a:pt x="47" y="24"/>
                </a:lnTo>
                <a:lnTo>
                  <a:pt x="47" y="23"/>
                </a:lnTo>
                <a:lnTo>
                  <a:pt x="47" y="22"/>
                </a:lnTo>
                <a:lnTo>
                  <a:pt x="47" y="20"/>
                </a:lnTo>
                <a:lnTo>
                  <a:pt x="47" y="19"/>
                </a:lnTo>
                <a:lnTo>
                  <a:pt x="46" y="18"/>
                </a:lnTo>
                <a:lnTo>
                  <a:pt x="46" y="17"/>
                </a:lnTo>
                <a:lnTo>
                  <a:pt x="46" y="16"/>
                </a:lnTo>
                <a:lnTo>
                  <a:pt x="45" y="15"/>
                </a:lnTo>
                <a:lnTo>
                  <a:pt x="45" y="13"/>
                </a:lnTo>
                <a:lnTo>
                  <a:pt x="44" y="12"/>
                </a:lnTo>
                <a:lnTo>
                  <a:pt x="44" y="11"/>
                </a:lnTo>
                <a:lnTo>
                  <a:pt x="43" y="10"/>
                </a:lnTo>
                <a:lnTo>
                  <a:pt x="42" y="9"/>
                </a:lnTo>
                <a:lnTo>
                  <a:pt x="42" y="8"/>
                </a:lnTo>
                <a:lnTo>
                  <a:pt x="41" y="8"/>
                </a:lnTo>
                <a:lnTo>
                  <a:pt x="40" y="7"/>
                </a:lnTo>
                <a:lnTo>
                  <a:pt x="39" y="6"/>
                </a:lnTo>
                <a:lnTo>
                  <a:pt x="38" y="5"/>
                </a:lnTo>
                <a:lnTo>
                  <a:pt x="37" y="4"/>
                </a:lnTo>
                <a:lnTo>
                  <a:pt x="37" y="4"/>
                </a:lnTo>
                <a:lnTo>
                  <a:pt x="36" y="3"/>
                </a:lnTo>
                <a:lnTo>
                  <a:pt x="35" y="2"/>
                </a:lnTo>
                <a:lnTo>
                  <a:pt x="34" y="2"/>
                </a:lnTo>
                <a:lnTo>
                  <a:pt x="33" y="1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2"/>
          <p:cNvSpPr/>
          <p:nvPr/>
        </p:nvSpPr>
        <p:spPr>
          <a:xfrm>
            <a:off x="3212264" y="2117667"/>
            <a:ext cx="7997190" cy="1193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552"/>
              </a:lnSpc>
              <a:tabLst/>
            </a:pPr>
            <a:endParaRPr lang="Arial" altLang="Arial" sz="100" dirty="0"/>
          </a:p>
          <a:p>
            <a:pPr marL="231140" algn="l" rtl="0" eaLnBrk="0">
              <a:lnSpc>
                <a:spcPct val="100000"/>
              </a:lnSpc>
              <a:tabLst/>
            </a:pPr>
            <a:r>
              <a:rPr sz="1500" b="1" kern="0" spc="100" dirty="0">
                <a:solidFill>
                  <a:srgbClr val="303030">
                    <a:alpha val="100000"/>
                  </a:srgbClr>
                </a:solidFill>
                <a:latin typeface="Arial"/>
                <a:ea typeface="Arial"/>
                <a:cs typeface="Arial"/>
              </a:rPr>
              <a:t>5G</a:t>
            </a:r>
            <a:r>
              <a:rPr sz="1500" kern="0" spc="100" dirty="0">
                <a:ln w="5791" cap="flat" cmpd="sng">
                  <a:solidFill>
                    <a:srgbClr val="30303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0303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数据种植智能化</a:t>
            </a:r>
            <a:endParaRPr lang="SimSun" altLang="SimSun" sz="1500" dirty="0"/>
          </a:p>
          <a:p>
            <a:pPr marL="12700" algn="l" rtl="0" eaLnBrk="0">
              <a:lnSpc>
                <a:spcPct val="89000"/>
              </a:lnSpc>
              <a:spcBef>
                <a:spcPts val="793"/>
              </a:spcBef>
              <a:tabLst/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采用高精度土壤温湿度传感器和智能气象站， 远程在线采集土壤墒情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、酸碱度、养分、气象信息等，实</a:t>
            </a:r>
            <a:endParaRPr lang="SimSun" altLang="SimSun" sz="1300" dirty="0"/>
          </a:p>
          <a:p>
            <a:pPr marL="12700" indent="1905" algn="l" rtl="0" eaLnBrk="0">
              <a:lnSpc>
                <a:spcPct val="167000"/>
              </a:lnSpc>
              <a:spcBef>
                <a:spcPts val="3"/>
              </a:spcBef>
              <a:tabLst/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现墒情（旱情）自动预报、灌溉用水量智能决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策、远程、自动控制灌溉设备等功能，</a:t>
            </a:r>
            <a:r>
              <a:rPr sz="1300" kern="0" spc="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并且将数据及时反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馈给技术人员。最终达到精耕细作、准确施肥、合理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灌溉的目的。</a:t>
            </a:r>
            <a:endParaRPr lang="SimSun" altLang="SimSun" sz="1300" dirty="0"/>
          </a:p>
        </p:txBody>
      </p:sp>
      <p:sp>
        <p:nvSpPr>
          <p:cNvPr id="94" name="textbox 94"/>
          <p:cNvSpPr/>
          <p:nvPr/>
        </p:nvSpPr>
        <p:spPr>
          <a:xfrm>
            <a:off x="3517063" y="5286317"/>
            <a:ext cx="7879715" cy="997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669"/>
              </a:lnSpc>
              <a:tabLst/>
            </a:pPr>
            <a:endParaRPr lang="Arial" altLang="Arial" sz="100" dirty="0"/>
          </a:p>
          <a:p>
            <a:pPr marL="86360" algn="l" rtl="0" eaLnBrk="0">
              <a:lnSpc>
                <a:spcPct val="100000"/>
              </a:lnSpc>
              <a:tabLst/>
            </a:pPr>
            <a:r>
              <a:rPr sz="1500" b="1" kern="0" spc="90" dirty="0">
                <a:solidFill>
                  <a:srgbClr val="303030">
                    <a:alpha val="100000"/>
                  </a:srgbClr>
                </a:solidFill>
                <a:latin typeface="Arial"/>
                <a:ea typeface="Arial"/>
                <a:cs typeface="Arial"/>
              </a:rPr>
              <a:t>5G</a:t>
            </a:r>
            <a:r>
              <a:rPr sz="1500" kern="0" spc="90" dirty="0">
                <a:ln w="5791" cap="flat" cmpd="sng">
                  <a:solidFill>
                    <a:srgbClr val="30303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0303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农业机械化</a:t>
            </a:r>
            <a:endParaRPr lang="SimSun" altLang="SimSun" sz="1500" dirty="0"/>
          </a:p>
          <a:p>
            <a:pPr algn="l" rtl="0" eaLnBrk="0">
              <a:lnSpc>
                <a:spcPct val="129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9000"/>
              </a:lnSpc>
              <a:spcBef>
                <a:spcPts val="401"/>
              </a:spcBef>
              <a:tabLst/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采用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5G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远程控制的无人驾驶收割机迅速进入金色稻田， 在稻浪中自动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规划路线、自动转弯、自如进退</a:t>
            </a:r>
            <a:endParaRPr lang="SimSun" altLang="SimSun" sz="1300" dirty="0"/>
          </a:p>
          <a:p>
            <a:pPr marL="25400" algn="l" rtl="0" eaLnBrk="0">
              <a:lnSpc>
                <a:spcPts val="2518"/>
              </a:lnSpc>
              <a:tabLst/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、精准作业，娴熟高效地完成一块块稻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田收割。</a:t>
            </a:r>
            <a:endParaRPr lang="SimSun" altLang="SimSun" sz="1300" dirty="0"/>
          </a:p>
        </p:txBody>
      </p:sp>
      <p:sp>
        <p:nvSpPr>
          <p:cNvPr id="96" name="textbox 96"/>
          <p:cNvSpPr/>
          <p:nvPr/>
        </p:nvSpPr>
        <p:spPr>
          <a:xfrm>
            <a:off x="3508059" y="3773430"/>
            <a:ext cx="8043544" cy="945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552"/>
              </a:lnSpc>
              <a:tabLst/>
            </a:pPr>
            <a:endParaRPr lang="Arial" altLang="Arial" sz="100" dirty="0"/>
          </a:p>
          <a:p>
            <a:pPr marL="24129" algn="l" rtl="0" eaLnBrk="0">
              <a:lnSpc>
                <a:spcPct val="100000"/>
              </a:lnSpc>
              <a:tabLst/>
            </a:pPr>
            <a:r>
              <a:rPr sz="1500" b="1" kern="0" spc="80" dirty="0">
                <a:solidFill>
                  <a:srgbClr val="303030">
                    <a:alpha val="100000"/>
                  </a:srgbClr>
                </a:solidFill>
                <a:latin typeface="Arial"/>
                <a:ea typeface="Arial"/>
                <a:cs typeface="Arial"/>
              </a:rPr>
              <a:t>5G</a:t>
            </a:r>
            <a:r>
              <a:rPr sz="1500" kern="0" spc="80" dirty="0">
                <a:ln w="5791" cap="flat" cmpd="sng">
                  <a:solidFill>
                    <a:srgbClr val="30303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0303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生产监控</a:t>
            </a:r>
            <a:endParaRPr lang="SimSun" altLang="SimSun" sz="1500" dirty="0"/>
          </a:p>
          <a:p>
            <a:pPr marL="12700" algn="l" rtl="0" eaLnBrk="0">
              <a:lnSpc>
                <a:spcPct val="89000"/>
              </a:lnSpc>
              <a:spcBef>
                <a:spcPts val="1531"/>
              </a:spcBef>
              <a:tabLst/>
            </a:pPr>
            <a:r>
              <a:rPr sz="1300" kern="0" spc="8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无人机、监控对农场进行高清照片拍摄和采集，并通过</a:t>
            </a:r>
            <a:r>
              <a:rPr sz="1300" kern="0" spc="80" dirty="0">
                <a:solidFill>
                  <a:srgbClr val="111111">
                    <a:alpha val="100000"/>
                  </a:srgbClr>
                </a:solidFill>
                <a:latin typeface="Malgun Gothic"/>
                <a:ea typeface="Malgun Gothic"/>
                <a:cs typeface="Malgun Gothic"/>
              </a:rPr>
              <a:t>5G</a:t>
            </a:r>
            <a:r>
              <a:rPr sz="1300" kern="0" spc="70" dirty="0">
                <a:solidFill>
                  <a:srgbClr val="111111">
                    <a:alpha val="100000"/>
                  </a:srgbClr>
                </a:solidFill>
                <a:latin typeface="Malgun Gothic"/>
                <a:ea typeface="Malgun Gothic"/>
                <a:cs typeface="Malgun Gothic"/>
              </a:rPr>
              <a:t> </a:t>
            </a:r>
            <a:r>
              <a:rPr sz="1300" kern="0" spc="7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移动网络，实时将采集的照片回传至服务器，</a:t>
            </a:r>
            <a:endParaRPr lang="SimSun" altLang="SimSun" sz="1300" dirty="0"/>
          </a:p>
          <a:p>
            <a:pPr marL="31115" algn="l" rtl="0" eaLnBrk="0">
              <a:lnSpc>
                <a:spcPts val="2518"/>
              </a:lnSpc>
              <a:tabLst/>
            </a:pPr>
            <a:r>
              <a:rPr sz="1300" kern="0" spc="8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以精确的方式实时地对农作物进行适当的保护，整个采集回传所用时间从之前的两天缩短</a:t>
            </a:r>
            <a:r>
              <a:rPr sz="1300" kern="0" spc="7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至两个小时。</a:t>
            </a:r>
            <a:endParaRPr lang="SimSun" altLang="SimSun" sz="1300" dirty="0"/>
          </a:p>
        </p:txBody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5846" y="2100024"/>
            <a:ext cx="2219771" cy="1363802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2158" y="5216682"/>
            <a:ext cx="2264483" cy="1315175"/>
          </a:xfrm>
          <a:prstGeom prst="rect">
            <a:avLst/>
          </a:prstGeom>
        </p:spPr>
      </p:pic>
      <p:sp>
        <p:nvSpPr>
          <p:cNvPr id="102" name="rect"/>
          <p:cNvSpPr/>
          <p:nvPr/>
        </p:nvSpPr>
        <p:spPr>
          <a:xfrm>
            <a:off x="4762500" y="6386512"/>
            <a:ext cx="2667000" cy="419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textbox 104"/>
          <p:cNvSpPr/>
          <p:nvPr/>
        </p:nvSpPr>
        <p:spPr>
          <a:xfrm>
            <a:off x="563564" y="6452472"/>
            <a:ext cx="11064875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862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9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7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endParaRPr lang="Microsoft YaHei" altLang="Microsoft YaHei" sz="2100" dirty="0"/>
          </a:p>
        </p:txBody>
      </p:sp>
      <p:sp>
        <p:nvSpPr>
          <p:cNvPr id="106" name="textbox 106"/>
          <p:cNvSpPr/>
          <p:nvPr/>
        </p:nvSpPr>
        <p:spPr>
          <a:xfrm>
            <a:off x="990425" y="870235"/>
            <a:ext cx="8774430" cy="358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ts val="2621"/>
              </a:lnSpc>
              <a:tabLst/>
            </a:pPr>
            <a:r>
              <a:rPr sz="19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5G三大应用场景：高带宽（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eMBB</a:t>
            </a:r>
            <a:r>
              <a:rPr sz="19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）、大连接（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mMTC</a:t>
            </a:r>
            <a:r>
              <a:rPr sz="19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）、低时延</a:t>
            </a:r>
            <a:r>
              <a:rPr sz="19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uRLLC</a:t>
            </a:r>
            <a:r>
              <a:rPr sz="19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endParaRPr lang="Microsoft YaHei" altLang="Microsoft YaHei" sz="1900" dirty="0"/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4765" y="3757156"/>
            <a:ext cx="2232640" cy="1225289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679450"/>
            <a:ext cx="12192000" cy="103184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360090" y="324677"/>
            <a:ext cx="2900679" cy="3276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5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100" b="1" kern="0" spc="5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 5G+智慧农业—概述</a:t>
            </a:r>
            <a:endParaRPr lang="Microsoft YaHei" altLang="Microsoft YaHei" sz="2100" dirty="0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252622" y="136970"/>
            <a:ext cx="702520" cy="510527"/>
          </a:xfrm>
          <a:prstGeom prst="rect">
            <a:avLst/>
          </a:prstGeom>
        </p:spPr>
      </p:pic>
      <p:sp>
        <p:nvSpPr>
          <p:cNvPr id="116" name="path"/>
          <p:cNvSpPr/>
          <p:nvPr/>
        </p:nvSpPr>
        <p:spPr>
          <a:xfrm>
            <a:off x="923924" y="3565521"/>
            <a:ext cx="10426701" cy="14287"/>
          </a:xfrm>
          <a:custGeom>
            <a:avLst/>
            <a:gdLst/>
            <a:ahLst/>
            <a:cxnLst/>
            <a:rect l="0" t="0" r="0" b="0"/>
            <a:pathLst>
              <a:path w="16420" h="22">
                <a:moveTo>
                  <a:pt x="16420" y="12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4A7EBB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8" name="path"/>
          <p:cNvSpPr/>
          <p:nvPr/>
        </p:nvSpPr>
        <p:spPr>
          <a:xfrm>
            <a:off x="1001712" y="5078408"/>
            <a:ext cx="10421937" cy="12700"/>
          </a:xfrm>
          <a:custGeom>
            <a:avLst/>
            <a:gdLst/>
            <a:ahLst/>
            <a:cxnLst/>
            <a:rect l="0" t="0" r="0" b="0"/>
            <a:pathLst>
              <a:path w="16412" h="20">
                <a:moveTo>
                  <a:pt x="16412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4A7EBB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2701" y="12700"/>
            <a:ext cx="228599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44285" y="1488505"/>
            <a:ext cx="6008842" cy="4708813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409841" y="1351115"/>
            <a:ext cx="2933582" cy="1964688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814244" y="3909483"/>
            <a:ext cx="2502239" cy="1908183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14201" y="4056167"/>
            <a:ext cx="2514938" cy="1661194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646666" y="1470787"/>
            <a:ext cx="2532362" cy="1434874"/>
          </a:xfrm>
          <a:prstGeom prst="rect">
            <a:avLst/>
          </a:prstGeom>
        </p:spPr>
      </p:pic>
      <p:sp>
        <p:nvSpPr>
          <p:cNvPr id="132" name="rect"/>
          <p:cNvSpPr/>
          <p:nvPr/>
        </p:nvSpPr>
        <p:spPr>
          <a:xfrm>
            <a:off x="4762500" y="6386512"/>
            <a:ext cx="2667000" cy="419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" name="textbox 134"/>
          <p:cNvSpPr/>
          <p:nvPr/>
        </p:nvSpPr>
        <p:spPr>
          <a:xfrm>
            <a:off x="563564" y="6452472"/>
            <a:ext cx="11064875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23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4198620" algn="l"/>
              </a:tabLst>
            </a:pPr>
            <a:r>
              <a:rPr sz="2100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b="1" kern="0" spc="9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2100" b="1" kern="0" spc="0" dirty="0">
                <a:solidFill>
                  <a:srgbClr val="4F81B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赋  能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</a:t>
            </a:r>
            <a:r>
              <a:rPr sz="2100" b="1" kern="0" spc="7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100" b="1" kern="0" spc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                                     </a:t>
            </a:r>
            <a:r>
              <a:rPr sz="2100" b="1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endParaRPr lang="Microsoft YaHei" altLang="Microsoft YaHei" sz="2100" dirty="0"/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50047" y="4296232"/>
            <a:ext cx="2078389" cy="1339165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54735" y="1472435"/>
            <a:ext cx="1745239" cy="1480711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36975" y="1480671"/>
            <a:ext cx="1909952" cy="1341577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1424539" y="5930303"/>
            <a:ext cx="7920355" cy="2755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75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800" kern="0" spc="10" dirty="0">
                <a:ln w="656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良田物联网应用</a:t>
            </a:r>
            <a:r>
              <a:rPr sz="1800" kern="0" spc="10" dirty="0"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                          </a:t>
            </a:r>
            <a:r>
              <a:rPr sz="1800" kern="0" spc="10" dirty="0">
                <a:ln w="656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智能节水灌溉系统</a:t>
            </a:r>
            <a:r>
              <a:rPr sz="1800" kern="0" spc="10" dirty="0"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                    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        </a:t>
            </a:r>
            <a:r>
              <a:rPr sz="1500" kern="0" spc="0" dirty="0">
                <a:ln w="5791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无人机植保</a:t>
            </a:r>
            <a:endParaRPr lang="STXihei" altLang="STXihei" sz="1500" dirty="0"/>
          </a:p>
        </p:txBody>
      </p:sp>
      <p:pic>
        <p:nvPicPr>
          <p:cNvPr id="144" name="picture 1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679450"/>
            <a:ext cx="12192000" cy="103184"/>
          </a:xfrm>
          <a:prstGeom prst="rect">
            <a:avLst/>
          </a:prstGeom>
        </p:spPr>
      </p:pic>
      <p:sp>
        <p:nvSpPr>
          <p:cNvPr id="146" name="textbox 146"/>
          <p:cNvSpPr/>
          <p:nvPr/>
        </p:nvSpPr>
        <p:spPr>
          <a:xfrm>
            <a:off x="973528" y="3114532"/>
            <a:ext cx="1801495" cy="565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174"/>
              </a:lnSpc>
              <a:tabLst/>
            </a:pPr>
            <a:endParaRPr lang="Arial" altLang="Arial" sz="100" dirty="0"/>
          </a:p>
          <a:p>
            <a:pPr marL="12700" indent="61594" algn="l" rtl="0" eaLnBrk="0">
              <a:lnSpc>
                <a:spcPct val="98000"/>
              </a:lnSpc>
              <a:tabLst/>
            </a:pPr>
            <a:r>
              <a:rPr sz="1800" kern="0" spc="0" dirty="0">
                <a:ln w="656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智慧农业数据可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 </a:t>
            </a:r>
            <a:r>
              <a:rPr sz="1800" kern="0" spc="0" dirty="0">
                <a:ln w="656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视化平台(一张图)</a:t>
            </a:r>
            <a:endParaRPr lang="STXihei" altLang="STXihei" sz="1800" dirty="0"/>
          </a:p>
        </p:txBody>
      </p:sp>
      <p:sp>
        <p:nvSpPr>
          <p:cNvPr id="148" name="textbox 148"/>
          <p:cNvSpPr/>
          <p:nvPr/>
        </p:nvSpPr>
        <p:spPr>
          <a:xfrm>
            <a:off x="360090" y="324677"/>
            <a:ext cx="2900679" cy="3276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5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100" b="1" kern="0" spc="5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 5G+智慧农业—概述</a:t>
            </a:r>
            <a:endParaRPr lang="Microsoft YaHei" altLang="Microsoft YaHei" sz="2100" dirty="0"/>
          </a:p>
        </p:txBody>
      </p:sp>
      <p:sp>
        <p:nvSpPr>
          <p:cNvPr id="150" name="textbox 150"/>
          <p:cNvSpPr/>
          <p:nvPr/>
        </p:nvSpPr>
        <p:spPr>
          <a:xfrm>
            <a:off x="3533751" y="3100937"/>
            <a:ext cx="1405889" cy="534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66"/>
              </a:lnSpc>
              <a:tabLst/>
            </a:pPr>
            <a:endParaRPr lang="Arial" altLang="Arial" sz="100" dirty="0"/>
          </a:p>
          <a:p>
            <a:pPr marL="182245" indent="-170179" algn="l" rtl="0" eaLnBrk="0">
              <a:lnSpc>
                <a:spcPct val="93000"/>
              </a:lnSpc>
              <a:tabLst/>
            </a:pPr>
            <a:r>
              <a:rPr sz="1800" kern="0" spc="0" dirty="0">
                <a:ln w="656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水稻周年遥感</a:t>
            </a:r>
            <a:r>
              <a:rPr sz="1800" kern="0" spc="50" dirty="0"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</a:t>
            </a:r>
            <a:r>
              <a:rPr sz="1800" kern="0" spc="10" dirty="0">
                <a:ln w="656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监测系统</a:t>
            </a:r>
            <a:endParaRPr lang="STXihei" altLang="STXihei" sz="1800" dirty="0"/>
          </a:p>
        </p:txBody>
      </p:sp>
      <p:pic>
        <p:nvPicPr>
          <p:cNvPr id="152" name="picture 1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252622" y="136970"/>
            <a:ext cx="702520" cy="510527"/>
          </a:xfrm>
          <a:prstGeom prst="rect">
            <a:avLst/>
          </a:prstGeom>
        </p:spPr>
      </p:pic>
      <p:sp>
        <p:nvSpPr>
          <p:cNvPr id="154" name="textbox 154"/>
          <p:cNvSpPr/>
          <p:nvPr/>
        </p:nvSpPr>
        <p:spPr>
          <a:xfrm>
            <a:off x="9409337" y="3433617"/>
            <a:ext cx="1179830" cy="260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96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6000"/>
              </a:lnSpc>
              <a:tabLst/>
            </a:pPr>
            <a:r>
              <a:rPr sz="1800" kern="0" spc="10" dirty="0">
                <a:ln w="656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标准化种植</a:t>
            </a:r>
            <a:endParaRPr lang="STXihei" altLang="STXihei" sz="1800" dirty="0"/>
          </a:p>
        </p:txBody>
      </p:sp>
      <p:sp>
        <p:nvSpPr>
          <p:cNvPr id="156" name="textbox 156"/>
          <p:cNvSpPr/>
          <p:nvPr/>
        </p:nvSpPr>
        <p:spPr>
          <a:xfrm>
            <a:off x="6518005" y="3317732"/>
            <a:ext cx="939164" cy="260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48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6000"/>
              </a:lnSpc>
              <a:tabLst/>
            </a:pPr>
            <a:r>
              <a:rPr sz="1800" kern="0" spc="-10" dirty="0">
                <a:ln w="656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智慧大棚</a:t>
            </a:r>
            <a:endParaRPr lang="STXihei" altLang="STXihei" sz="1800" dirty="0"/>
          </a:p>
        </p:txBody>
      </p:sp>
      <p:pic>
        <p:nvPicPr>
          <p:cNvPr id="158" name="picture 1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2701" y="12700"/>
            <a:ext cx="228599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62" name="rect"/>
          <p:cNvSpPr/>
          <p:nvPr/>
        </p:nvSpPr>
        <p:spPr>
          <a:xfrm>
            <a:off x="1383506" y="2557734"/>
            <a:ext cx="9291446" cy="1080833"/>
          </a:xfrm>
          <a:prstGeom prst="rect">
            <a:avLst/>
          </a:prstGeom>
          <a:solidFill>
            <a:srgbClr val="FFFF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4" name="picture 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502003" y="2696074"/>
            <a:ext cx="7526503" cy="869406"/>
          </a:xfrm>
          <a:prstGeom prst="rect">
            <a:avLst/>
          </a:prstGeom>
        </p:spPr>
      </p:pic>
      <p:sp>
        <p:nvSpPr>
          <p:cNvPr id="166" name="path"/>
          <p:cNvSpPr/>
          <p:nvPr/>
        </p:nvSpPr>
        <p:spPr>
          <a:xfrm>
            <a:off x="2510425" y="2694001"/>
            <a:ext cx="7498677" cy="831577"/>
          </a:xfrm>
          <a:custGeom>
            <a:avLst/>
            <a:gdLst/>
            <a:ahLst/>
            <a:cxnLst/>
            <a:rect l="0" t="0" r="0" b="0"/>
            <a:pathLst>
              <a:path w="11808" h="1309">
                <a:moveTo>
                  <a:pt x="30" y="124"/>
                </a:moveTo>
                <a:moveTo>
                  <a:pt x="30" y="124"/>
                </a:moveTo>
                <a:cubicBezTo>
                  <a:pt x="30" y="72"/>
                  <a:pt x="72" y="30"/>
                  <a:pt x="124" y="30"/>
                </a:cubicBezTo>
                <a:lnTo>
                  <a:pt x="11684" y="30"/>
                </a:lnTo>
                <a:cubicBezTo>
                  <a:pt x="11736" y="30"/>
                  <a:pt x="11778" y="72"/>
                  <a:pt x="11778" y="124"/>
                </a:cubicBezTo>
                <a:lnTo>
                  <a:pt x="11778" y="504"/>
                </a:lnTo>
                <a:cubicBezTo>
                  <a:pt x="11778" y="556"/>
                  <a:pt x="11736" y="599"/>
                  <a:pt x="11684" y="599"/>
                </a:cubicBezTo>
                <a:lnTo>
                  <a:pt x="11684" y="599"/>
                </a:lnTo>
                <a:lnTo>
                  <a:pt x="11684" y="599"/>
                </a:lnTo>
                <a:lnTo>
                  <a:pt x="124" y="599"/>
                </a:lnTo>
                <a:cubicBezTo>
                  <a:pt x="72" y="599"/>
                  <a:pt x="30" y="556"/>
                  <a:pt x="30" y="504"/>
                </a:cubicBezTo>
                <a:lnTo>
                  <a:pt x="30" y="124"/>
                </a:lnTo>
                <a:close/>
              </a:path>
              <a:path w="11808" h="1309">
                <a:moveTo>
                  <a:pt x="30" y="805"/>
                </a:moveTo>
                <a:moveTo>
                  <a:pt x="30" y="805"/>
                </a:moveTo>
                <a:cubicBezTo>
                  <a:pt x="30" y="752"/>
                  <a:pt x="72" y="710"/>
                  <a:pt x="124" y="710"/>
                </a:cubicBezTo>
                <a:lnTo>
                  <a:pt x="11684" y="710"/>
                </a:lnTo>
                <a:cubicBezTo>
                  <a:pt x="11736" y="710"/>
                  <a:pt x="11778" y="752"/>
                  <a:pt x="11778" y="805"/>
                </a:cubicBezTo>
                <a:lnTo>
                  <a:pt x="11778" y="805"/>
                </a:lnTo>
                <a:lnTo>
                  <a:pt x="11778" y="1184"/>
                </a:lnTo>
                <a:lnTo>
                  <a:pt x="11778" y="1184"/>
                </a:lnTo>
                <a:cubicBezTo>
                  <a:pt x="11778" y="1237"/>
                  <a:pt x="11736" y="1279"/>
                  <a:pt x="11684" y="1279"/>
                </a:cubicBezTo>
                <a:lnTo>
                  <a:pt x="124" y="1279"/>
                </a:lnTo>
                <a:cubicBezTo>
                  <a:pt x="72" y="1279"/>
                  <a:pt x="30" y="1237"/>
                  <a:pt x="30" y="1184"/>
                </a:cubicBezTo>
                <a:lnTo>
                  <a:pt x="30" y="80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8" name="picture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83506" y="3770189"/>
            <a:ext cx="9291446" cy="909307"/>
          </a:xfrm>
          <a:prstGeom prst="rect">
            <a:avLst/>
          </a:prstGeom>
        </p:spPr>
      </p:pic>
      <p:sp>
        <p:nvSpPr>
          <p:cNvPr id="170" name="path"/>
          <p:cNvSpPr/>
          <p:nvPr/>
        </p:nvSpPr>
        <p:spPr>
          <a:xfrm>
            <a:off x="2562717" y="4213410"/>
            <a:ext cx="7451013" cy="365366"/>
          </a:xfrm>
          <a:custGeom>
            <a:avLst/>
            <a:gdLst/>
            <a:ahLst/>
            <a:cxnLst/>
            <a:rect l="0" t="0" r="0" b="0"/>
            <a:pathLst>
              <a:path w="11733" h="575">
                <a:moveTo>
                  <a:pt x="30" y="115"/>
                </a:moveTo>
                <a:cubicBezTo>
                  <a:pt x="30" y="68"/>
                  <a:pt x="68" y="30"/>
                  <a:pt x="115" y="30"/>
                </a:cubicBezTo>
                <a:lnTo>
                  <a:pt x="11617" y="30"/>
                </a:lnTo>
                <a:cubicBezTo>
                  <a:pt x="11665" y="30"/>
                  <a:pt x="11703" y="68"/>
                  <a:pt x="11703" y="115"/>
                </a:cubicBezTo>
                <a:lnTo>
                  <a:pt x="11703" y="115"/>
                </a:lnTo>
                <a:lnTo>
                  <a:pt x="11703" y="459"/>
                </a:lnTo>
                <a:lnTo>
                  <a:pt x="11703" y="459"/>
                </a:lnTo>
                <a:cubicBezTo>
                  <a:pt x="11703" y="506"/>
                  <a:pt x="11665" y="545"/>
                  <a:pt x="11617" y="545"/>
                </a:cubicBezTo>
                <a:lnTo>
                  <a:pt x="11617" y="545"/>
                </a:lnTo>
                <a:lnTo>
                  <a:pt x="11617" y="545"/>
                </a:lnTo>
                <a:lnTo>
                  <a:pt x="115" y="545"/>
                </a:lnTo>
                <a:cubicBezTo>
                  <a:pt x="68" y="545"/>
                  <a:pt x="30" y="506"/>
                  <a:pt x="30" y="459"/>
                </a:cubicBezTo>
                <a:lnTo>
                  <a:pt x="30" y="11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" name="rect"/>
          <p:cNvSpPr/>
          <p:nvPr/>
        </p:nvSpPr>
        <p:spPr>
          <a:xfrm>
            <a:off x="1381484" y="4840109"/>
            <a:ext cx="9301543" cy="1265885"/>
          </a:xfrm>
          <a:prstGeom prst="rect">
            <a:avLst/>
          </a:prstGeom>
          <a:solidFill>
            <a:srgbClr val="FFFF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4" name="picture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750402" y="4895335"/>
            <a:ext cx="1563064" cy="355902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09816" y="4895335"/>
            <a:ext cx="1550463" cy="355902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684829" y="4895335"/>
            <a:ext cx="1399108" cy="327253"/>
          </a:xfrm>
          <a:custGeom>
            <a:avLst/>
            <a:gdLst/>
            <a:ahLst/>
            <a:cxnLst/>
            <a:rect l="0" t="0" r="0" b="0"/>
            <a:pathLst>
              <a:path w="2203" h="515">
                <a:moveTo>
                  <a:pt x="0" y="30"/>
                </a:moveTo>
                <a:lnTo>
                  <a:pt x="2203" y="30"/>
                </a:lnTo>
                <a:moveTo>
                  <a:pt x="2203" y="485"/>
                </a:moveTo>
                <a:lnTo>
                  <a:pt x="0" y="485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0" name="picture 1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407085" y="4895335"/>
            <a:ext cx="1563065" cy="355902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114266" y="4895335"/>
            <a:ext cx="1550462" cy="355902"/>
          </a:xfrm>
          <a:prstGeom prst="rect">
            <a:avLst/>
          </a:prstGeom>
        </p:spPr>
      </p:pic>
      <p:graphicFrame>
        <p:nvGraphicFramePr>
          <p:cNvPr id="184" name="table 184"/>
          <p:cNvGraphicFramePr>
            <a:graphicFrameLocks noGrp="1"/>
          </p:cNvGraphicFramePr>
          <p:nvPr/>
        </p:nvGraphicFramePr>
        <p:xfrm>
          <a:off x="1381484" y="2557734"/>
          <a:ext cx="9301480" cy="3547745"/>
        </p:xfrm>
        <a:graphic>
          <a:graphicData uri="http://schemas.openxmlformats.org/drawingml/2006/table">
            <a:tbl>
              <a:tblPr/>
              <a:tblGrid>
                <a:gridCol w="1027430"/>
                <a:gridCol w="1920239"/>
                <a:gridCol w="544829"/>
                <a:gridCol w="1367155"/>
                <a:gridCol w="1350644"/>
                <a:gridCol w="450850"/>
                <a:gridCol w="272415"/>
                <a:gridCol w="2367914"/>
              </a:tblGrid>
              <a:tr h="1254125">
                <a:tc gridSpan="8"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06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28394" algn="l" rtl="0" eaLnBrk="0">
                        <a:lnSpc>
                          <a:spcPts val="2060"/>
                        </a:lnSpc>
                        <a:tabLst>
                          <a:tab pos="1542414" algn="l"/>
                        </a:tabLst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	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智慧农业专家服务系统  |  智慧农业安全监管系统  |  智慧农业辅助决策系统       </a:t>
                      </a:r>
                      <a:endParaRPr lang="Microsoft YaHei" altLang="Microsoft YaHei" sz="15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100" dirty="0"/>
                    </a:p>
                    <a:p>
                      <a:pPr algn="l" rtl="0" eaLnBrk="0">
                        <a:lnSpc>
                          <a:spcPct val="698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66494" algn="l" rtl="0" eaLnBrk="0">
                        <a:lnSpc>
                          <a:spcPts val="2060"/>
                        </a:lnSpc>
                        <a:tabLst>
                          <a:tab pos="2259329" algn="l"/>
                        </a:tabLst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	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统一物联网使能平台/智慧农业基础数据库/农业地理信息库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     </a:t>
                      </a:r>
                      <a:endParaRPr lang="Microsoft YaHei" altLang="Microsoft YaHei" sz="15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47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32104" indent="114935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18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管理</a:t>
                      </a:r>
                      <a:r>
                        <a:rPr sz="18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700" b="1" kern="0" spc="-1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平台：</a:t>
                      </a:r>
                      <a:endParaRPr lang="Microsoft YaHei" altLang="Microsoft YaHei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340610" algn="l" rtl="0" eaLnBrk="0">
                        <a:lnSpc>
                          <a:spcPts val="206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农政系统  |  农业系统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|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农服系统</a:t>
                      </a:r>
                      <a:endParaRPr lang="Microsoft YaHei" altLang="Microsoft YaHei" sz="1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64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3070860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统一智慧农业平台</a:t>
                      </a:r>
                      <a:endParaRPr lang="Microsoft YaHei" altLang="Microsoft YaHei" sz="1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0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76529" indent="222250" algn="l" rtl="0" eaLnBrk="0">
                        <a:lnSpc>
                          <a:spcPct val="101000"/>
                        </a:lnSpc>
                        <a:tabLst/>
                      </a:pPr>
                      <a:r>
                        <a:rPr sz="1800" b="1" kern="0" spc="-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感知</a:t>
                      </a:r>
                      <a:r>
                        <a:rPr sz="18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600" b="1" kern="0" spc="-1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传输网：</a:t>
                      </a:r>
                      <a:endParaRPr lang="Microsoft YaHei" altLang="Microsoft YaHei" sz="16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800" dirty="0"/>
                    </a:p>
                    <a:p>
                      <a:pPr algn="l" rtl="0" eaLnBrk="0">
                        <a:lnSpc>
                          <a:spcPct val="610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99415" algn="l" rtl="0" eaLnBrk="0">
                        <a:lnSpc>
                          <a:spcPct val="69000"/>
                        </a:lnSpc>
                        <a:tabLst>
                          <a:tab pos="831850" algn="l"/>
                        </a:tabLst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	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NB</a:t>
                      </a:r>
                      <a:r>
                        <a:rPr sz="13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IOT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</a:t>
                      </a:r>
                      <a:endParaRPr lang="Microsoft YaHei" altLang="Microsoft YaHei" sz="13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949960" algn="l" rtl="0" eaLnBrk="0">
                        <a:lnSpc>
                          <a:spcPct val="8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5G</a:t>
                      </a:r>
                      <a:endParaRPr lang="Microsoft YaHei" altLang="Microsoft YaHei" sz="13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74625" algn="l" rtl="0" eaLnBrk="0">
                        <a:lnSpc>
                          <a:spcPct val="96000"/>
                        </a:lnSpc>
                        <a:spcBef>
                          <a:spcPts val="7"/>
                        </a:spcBef>
                        <a:tabLst>
                          <a:tab pos="764540" algn="l"/>
                        </a:tabLst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	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光纤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  </a:t>
                      </a:r>
                      <a:endParaRPr lang="Microsoft YaHei" altLang="Microsoft YaHei" sz="13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626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6839" algn="l" rtl="0" eaLnBrk="0">
                        <a:lnSpc>
                          <a:spcPct val="67000"/>
                        </a:lnSpc>
                        <a:tabLst>
                          <a:tab pos="620394" algn="l"/>
                        </a:tabLst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	</a:t>
                      </a:r>
                      <a:r>
                        <a:rPr sz="13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WI-FI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</a:t>
                      </a:r>
                      <a:endParaRPr lang="Microsoft YaHei" altLang="Microsoft YaHei" sz="13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1724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6" name="path"/>
          <p:cNvSpPr/>
          <p:nvPr/>
        </p:nvSpPr>
        <p:spPr>
          <a:xfrm>
            <a:off x="9611907" y="4962582"/>
            <a:ext cx="38100" cy="192773"/>
          </a:xfrm>
          <a:custGeom>
            <a:avLst/>
            <a:gdLst/>
            <a:ahLst/>
            <a:cxnLst/>
            <a:rect l="0" t="0" r="0" b="0"/>
            <a:pathLst>
              <a:path w="60" h="303">
                <a:moveTo>
                  <a:pt x="30" y="0"/>
                </a:moveTo>
                <a:lnTo>
                  <a:pt x="30" y="303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8" name="path"/>
          <p:cNvSpPr/>
          <p:nvPr/>
        </p:nvSpPr>
        <p:spPr>
          <a:xfrm>
            <a:off x="8121905" y="4962582"/>
            <a:ext cx="38100" cy="192773"/>
          </a:xfrm>
          <a:custGeom>
            <a:avLst/>
            <a:gdLst/>
            <a:ahLst/>
            <a:cxnLst/>
            <a:rect l="0" t="0" r="0" b="0"/>
            <a:pathLst>
              <a:path w="60" h="303">
                <a:moveTo>
                  <a:pt x="30" y="303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0" name="path"/>
          <p:cNvSpPr/>
          <p:nvPr/>
        </p:nvSpPr>
        <p:spPr>
          <a:xfrm>
            <a:off x="4264215" y="4962582"/>
            <a:ext cx="38100" cy="192773"/>
          </a:xfrm>
          <a:custGeom>
            <a:avLst/>
            <a:gdLst/>
            <a:ahLst/>
            <a:cxnLst/>
            <a:rect l="0" t="0" r="0" b="0"/>
            <a:pathLst>
              <a:path w="60" h="303">
                <a:moveTo>
                  <a:pt x="30" y="0"/>
                </a:moveTo>
                <a:lnTo>
                  <a:pt x="30" y="303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path"/>
          <p:cNvSpPr/>
          <p:nvPr/>
        </p:nvSpPr>
        <p:spPr>
          <a:xfrm>
            <a:off x="2770436" y="4962582"/>
            <a:ext cx="38100" cy="192773"/>
          </a:xfrm>
          <a:custGeom>
            <a:avLst/>
            <a:gdLst/>
            <a:ahLst/>
            <a:cxnLst/>
            <a:rect l="0" t="0" r="0" b="0"/>
            <a:pathLst>
              <a:path w="60" h="303">
                <a:moveTo>
                  <a:pt x="30" y="303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path"/>
          <p:cNvSpPr/>
          <p:nvPr/>
        </p:nvSpPr>
        <p:spPr>
          <a:xfrm>
            <a:off x="9865384" y="3205336"/>
            <a:ext cx="38100" cy="240956"/>
          </a:xfrm>
          <a:custGeom>
            <a:avLst/>
            <a:gdLst/>
            <a:ahLst/>
            <a:cxnLst/>
            <a:rect l="0" t="0" r="0" b="0"/>
            <a:pathLst>
              <a:path w="60" h="379">
                <a:moveTo>
                  <a:pt x="30" y="0"/>
                </a:moveTo>
                <a:lnTo>
                  <a:pt x="30" y="379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6" name="path"/>
          <p:cNvSpPr/>
          <p:nvPr/>
        </p:nvSpPr>
        <p:spPr>
          <a:xfrm>
            <a:off x="2510425" y="3205336"/>
            <a:ext cx="38100" cy="240956"/>
          </a:xfrm>
          <a:custGeom>
            <a:avLst/>
            <a:gdLst/>
            <a:ahLst/>
            <a:cxnLst/>
            <a:rect l="0" t="0" r="0" b="0"/>
            <a:pathLst>
              <a:path w="60" h="379">
                <a:moveTo>
                  <a:pt x="30" y="379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98" name="table 198"/>
          <p:cNvGraphicFramePr>
            <a:graphicFrameLocks noGrp="1"/>
          </p:cNvGraphicFramePr>
          <p:nvPr/>
        </p:nvGraphicFramePr>
        <p:xfrm>
          <a:off x="1353963" y="1832128"/>
          <a:ext cx="9301480" cy="600709"/>
        </p:xfrm>
        <a:graphic>
          <a:graphicData uri="http://schemas.openxmlformats.org/drawingml/2006/table">
            <a:tbl>
              <a:tblPr>
                <a:solidFill>
                  <a:srgbClr val="FFFF99"/>
                </a:solidFill>
              </a:tblPr>
              <a:tblGrid>
                <a:gridCol w="9301480"/>
              </a:tblGrid>
              <a:tr h="575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0" name="table 200"/>
          <p:cNvGraphicFramePr>
            <a:graphicFrameLocks noGrp="1"/>
          </p:cNvGraphicFramePr>
          <p:nvPr/>
        </p:nvGraphicFramePr>
        <p:xfrm>
          <a:off x="1373400" y="1165824"/>
          <a:ext cx="9301480" cy="600709"/>
        </p:xfrm>
        <a:graphic>
          <a:graphicData uri="http://schemas.openxmlformats.org/drawingml/2006/table">
            <a:tbl>
              <a:tblPr>
                <a:solidFill>
                  <a:srgbClr val="FFFF99"/>
                </a:solidFill>
              </a:tblPr>
              <a:tblGrid>
                <a:gridCol w="2319020"/>
                <a:gridCol w="5045075"/>
                <a:gridCol w="1937385"/>
              </a:tblGrid>
              <a:tr h="600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" name="table 202"/>
          <p:cNvGraphicFramePr>
            <a:graphicFrameLocks noGrp="1"/>
          </p:cNvGraphicFramePr>
          <p:nvPr/>
        </p:nvGraphicFramePr>
        <p:xfrm>
          <a:off x="10803751" y="1089619"/>
          <a:ext cx="930909" cy="5128259"/>
        </p:xfrm>
        <a:graphic>
          <a:graphicData uri="http://schemas.openxmlformats.org/drawingml/2006/table">
            <a:tbl>
              <a:tblPr/>
              <a:tblGrid>
                <a:gridCol w="930909"/>
              </a:tblGrid>
              <a:tr h="5102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" name="picture 2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92908" y="1225238"/>
            <a:ext cx="8863546" cy="461393"/>
          </a:xfrm>
          <a:prstGeom prst="rect">
            <a:avLst/>
          </a:prstGeom>
        </p:spPr>
      </p:pic>
      <p:graphicFrame>
        <p:nvGraphicFramePr>
          <p:cNvPr id="206" name="table 206"/>
          <p:cNvGraphicFramePr>
            <a:graphicFrameLocks noGrp="1"/>
          </p:cNvGraphicFramePr>
          <p:nvPr/>
        </p:nvGraphicFramePr>
        <p:xfrm>
          <a:off x="417341" y="1089606"/>
          <a:ext cx="781049" cy="5128259"/>
        </p:xfrm>
        <a:graphic>
          <a:graphicData uri="http://schemas.openxmlformats.org/drawingml/2006/table">
            <a:tbl>
              <a:tblPr/>
              <a:tblGrid>
                <a:gridCol w="781049"/>
              </a:tblGrid>
              <a:tr h="5102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8" name="picture 2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74910" y="1897906"/>
            <a:ext cx="8858993" cy="450876"/>
          </a:xfrm>
          <a:prstGeom prst="rect">
            <a:avLst/>
          </a:prstGeom>
        </p:spPr>
      </p:pic>
      <p:sp>
        <p:nvSpPr>
          <p:cNvPr id="210" name="textbox 210"/>
          <p:cNvSpPr/>
          <p:nvPr/>
        </p:nvSpPr>
        <p:spPr>
          <a:xfrm>
            <a:off x="1593156" y="1886212"/>
            <a:ext cx="8823325" cy="421640"/>
          </a:xfrm>
          <a:prstGeom prst="rect">
            <a:avLst/>
          </a:prstGeom>
          <a:solidFill>
            <a:srgbClr val="4BACC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  <a:tabLst/>
            </a:pPr>
            <a:endParaRPr lang="Arial" altLang="Arial" sz="300" dirty="0"/>
          </a:p>
          <a:p>
            <a:pPr marL="142239" algn="l" rtl="0" eaLnBrk="0">
              <a:lnSpc>
                <a:spcPts val="2335"/>
              </a:lnSpc>
              <a:spcBef>
                <a:spcPts val="1"/>
              </a:spcBef>
              <a:tabLst/>
            </a:pPr>
            <a:r>
              <a:rPr sz="2700" b="1" kern="0" spc="-30" baseline="2689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三园区：</a:t>
            </a:r>
            <a:r>
              <a:rPr sz="1700" b="1" kern="0" spc="2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农业装备产业示范园  |  农业示范园  |  无人机</a:t>
            </a:r>
            <a:r>
              <a:rPr sz="1800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示范园</a:t>
            </a:r>
            <a:endParaRPr lang="Microsoft YaHei" altLang="Microsoft YaHei" sz="1800" dirty="0"/>
          </a:p>
        </p:txBody>
      </p:sp>
      <p:pic>
        <p:nvPicPr>
          <p:cNvPr id="212" name="picture 2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411681" y="5331967"/>
            <a:ext cx="1643943" cy="702843"/>
          </a:xfrm>
          <a:prstGeom prst="rect">
            <a:avLst/>
          </a:prstGeom>
        </p:spPr>
      </p:pic>
      <p:sp>
        <p:nvSpPr>
          <p:cNvPr id="214" name="textbox 214"/>
          <p:cNvSpPr/>
          <p:nvPr/>
        </p:nvSpPr>
        <p:spPr>
          <a:xfrm>
            <a:off x="10987992" y="2946481"/>
            <a:ext cx="598805" cy="1555750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9774"/>
              </a:lnSpc>
              <a:tabLst/>
            </a:pPr>
            <a:endParaRPr lang="Arial" altLang="Arial" sz="100" dirty="0"/>
          </a:p>
          <a:p>
            <a:pPr marL="123825" algn="l" rtl="0" eaLnBrk="0">
              <a:lnSpc>
                <a:spcPct val="96000"/>
              </a:lnSpc>
              <a:tabLst/>
            </a:pPr>
            <a:r>
              <a:rPr sz="13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管理</a:t>
            </a:r>
            <a:endParaRPr lang="Microsoft YaHei" altLang="Microsoft YaHei" sz="1300" dirty="0"/>
          </a:p>
          <a:p>
            <a:pPr marL="124460" algn="l" rtl="0" eaLnBrk="0">
              <a:lnSpc>
                <a:spcPct val="96000"/>
              </a:lnSpc>
              <a:spcBef>
                <a:spcPts val="1023"/>
              </a:spcBef>
              <a:tabLst/>
            </a:pPr>
            <a:r>
              <a:rPr sz="13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服务</a:t>
            </a:r>
            <a:endParaRPr lang="Microsoft YaHei" altLang="Microsoft YaHei" sz="1300" dirty="0"/>
          </a:p>
          <a:p>
            <a:pPr marL="123825" algn="l" rtl="0" eaLnBrk="0">
              <a:lnSpc>
                <a:spcPct val="91000"/>
              </a:lnSpc>
              <a:spcBef>
                <a:spcPts val="1099"/>
              </a:spcBef>
              <a:tabLst/>
            </a:pPr>
            <a:r>
              <a:rPr sz="13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一平</a:t>
            </a:r>
            <a:endParaRPr lang="Microsoft YaHei" altLang="Microsoft YaHei" sz="13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800" dirty="0"/>
          </a:p>
          <a:p>
            <a:pPr marL="218440" algn="l" rtl="0" eaLnBrk="0">
              <a:lnSpc>
                <a:spcPct val="96000"/>
              </a:lnSpc>
              <a:spcBef>
                <a:spcPts val="3"/>
              </a:spcBef>
              <a:tabLst/>
            </a:pPr>
            <a:r>
              <a:rPr sz="1300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台</a:t>
            </a:r>
            <a:endParaRPr lang="Microsoft YaHei" altLang="Microsoft YaHei" sz="1300" dirty="0"/>
          </a:p>
        </p:txBody>
      </p:sp>
      <p:sp>
        <p:nvSpPr>
          <p:cNvPr id="216" name="textbox 216"/>
          <p:cNvSpPr/>
          <p:nvPr/>
        </p:nvSpPr>
        <p:spPr>
          <a:xfrm>
            <a:off x="10970265" y="1214293"/>
            <a:ext cx="598805" cy="1555750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  <a:tabLst/>
            </a:pPr>
            <a:endParaRPr lang="Arial" altLang="Arial" sz="1000" dirty="0"/>
          </a:p>
          <a:p>
            <a:pPr marL="122554" algn="l" rtl="0" eaLnBrk="0">
              <a:lnSpc>
                <a:spcPct val="95000"/>
              </a:lnSpc>
              <a:spcBef>
                <a:spcPts val="5"/>
              </a:spcBef>
              <a:tabLst/>
            </a:pPr>
            <a:r>
              <a:rPr sz="1300" kern="0" spc="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</a:t>
            </a:r>
            <a:endParaRPr lang="Microsoft YaHei" altLang="Microsoft YaHei" sz="1300" dirty="0"/>
          </a:p>
          <a:p>
            <a:pPr marL="124460" algn="l" rtl="0" eaLnBrk="0">
              <a:lnSpc>
                <a:spcPct val="96000"/>
              </a:lnSpc>
              <a:spcBef>
                <a:spcPts val="1021"/>
              </a:spcBef>
              <a:tabLst/>
            </a:pPr>
            <a:r>
              <a:rPr sz="13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资源</a:t>
            </a:r>
            <a:endParaRPr lang="Microsoft YaHei" altLang="Microsoft YaHei" sz="1300" dirty="0"/>
          </a:p>
          <a:p>
            <a:pPr marL="123825" algn="l" rtl="0" eaLnBrk="0">
              <a:lnSpc>
                <a:spcPct val="95000"/>
              </a:lnSpc>
              <a:spcBef>
                <a:spcPts val="1036"/>
              </a:spcBef>
              <a:tabLst/>
            </a:pPr>
            <a:r>
              <a:rPr sz="13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一张</a:t>
            </a:r>
            <a:endParaRPr lang="Microsoft YaHei" altLang="Microsoft YaHei" sz="13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900" dirty="0"/>
          </a:p>
          <a:p>
            <a:pPr marL="222884" algn="l" rtl="0" eaLnBrk="0">
              <a:lnSpc>
                <a:spcPct val="92000"/>
              </a:lnSpc>
              <a:spcBef>
                <a:spcPts val="4"/>
              </a:spcBef>
              <a:tabLst/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图</a:t>
            </a:r>
            <a:endParaRPr lang="Microsoft YaHei" altLang="Microsoft YaHei" sz="1300" dirty="0"/>
          </a:p>
        </p:txBody>
      </p:sp>
      <p:sp>
        <p:nvSpPr>
          <p:cNvPr id="218" name="textbox 218"/>
          <p:cNvSpPr/>
          <p:nvPr/>
        </p:nvSpPr>
        <p:spPr>
          <a:xfrm>
            <a:off x="10987992" y="4600077"/>
            <a:ext cx="598805" cy="1555750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9000"/>
              </a:lnSpc>
              <a:tabLst/>
            </a:pPr>
            <a:endParaRPr lang="Arial" altLang="Arial" sz="1000" dirty="0"/>
          </a:p>
          <a:p>
            <a:pPr marL="123189" algn="l" rtl="0" eaLnBrk="0">
              <a:lnSpc>
                <a:spcPct val="96000"/>
              </a:lnSpc>
              <a:tabLst/>
            </a:pPr>
            <a:r>
              <a:rPr sz="13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生产</a:t>
            </a:r>
            <a:endParaRPr lang="Microsoft YaHei" altLang="Microsoft YaHei" sz="1300" dirty="0"/>
          </a:p>
          <a:p>
            <a:pPr marL="124460" algn="l" rtl="0" eaLnBrk="0">
              <a:lnSpc>
                <a:spcPct val="96000"/>
              </a:lnSpc>
              <a:spcBef>
                <a:spcPts val="1021"/>
              </a:spcBef>
              <a:tabLst/>
            </a:pPr>
            <a:r>
              <a:rPr sz="13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经营</a:t>
            </a:r>
            <a:endParaRPr lang="Microsoft YaHei" altLang="Microsoft YaHei" sz="1300" dirty="0"/>
          </a:p>
          <a:p>
            <a:pPr marL="123825" algn="l" rtl="0" eaLnBrk="0">
              <a:lnSpc>
                <a:spcPct val="95000"/>
              </a:lnSpc>
              <a:spcBef>
                <a:spcPts val="1036"/>
              </a:spcBef>
              <a:tabLst/>
            </a:pPr>
            <a:r>
              <a:rPr sz="13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一张</a:t>
            </a:r>
            <a:endParaRPr lang="Microsoft YaHei" altLang="Microsoft YaHei" sz="13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900" dirty="0"/>
          </a:p>
          <a:p>
            <a:pPr marL="225425" algn="l" rtl="0" eaLnBrk="0">
              <a:lnSpc>
                <a:spcPct val="90000"/>
              </a:lnSpc>
              <a:spcBef>
                <a:spcPts val="3"/>
              </a:spcBef>
              <a:tabLst/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网</a:t>
            </a:r>
            <a:endParaRPr lang="Microsoft YaHei" altLang="Microsoft YaHei" sz="1300" dirty="0"/>
          </a:p>
        </p:txBody>
      </p:sp>
      <p:pic>
        <p:nvPicPr>
          <p:cNvPr id="220" name="picture 2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253863" y="6254750"/>
            <a:ext cx="1707324" cy="501827"/>
          </a:xfrm>
          <a:prstGeom prst="rect">
            <a:avLst/>
          </a:prstGeom>
        </p:spPr>
      </p:pic>
      <p:sp>
        <p:nvSpPr>
          <p:cNvPr id="222" name="textbox 222"/>
          <p:cNvSpPr/>
          <p:nvPr/>
        </p:nvSpPr>
        <p:spPr>
          <a:xfrm>
            <a:off x="375375" y="413727"/>
            <a:ext cx="2900679" cy="3276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5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100" b="1" kern="0" spc="5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 5G+智慧农业—概述</a:t>
            </a:r>
            <a:endParaRPr lang="Microsoft YaHei" altLang="Microsoft YaHei" sz="2100" dirty="0"/>
          </a:p>
        </p:txBody>
      </p:sp>
      <p:sp>
        <p:nvSpPr>
          <p:cNvPr id="224" name="path"/>
          <p:cNvSpPr/>
          <p:nvPr/>
        </p:nvSpPr>
        <p:spPr>
          <a:xfrm>
            <a:off x="2510426" y="2694001"/>
            <a:ext cx="7498677" cy="98336"/>
          </a:xfrm>
          <a:custGeom>
            <a:avLst/>
            <a:gdLst/>
            <a:ahLst/>
            <a:cxnLst/>
            <a:rect l="0" t="0" r="0" b="0"/>
            <a:pathLst>
              <a:path w="11808" h="154">
                <a:moveTo>
                  <a:pt x="30" y="124"/>
                </a:moveTo>
                <a:cubicBezTo>
                  <a:pt x="30" y="72"/>
                  <a:pt x="72" y="30"/>
                  <a:pt x="124" y="30"/>
                </a:cubicBezTo>
                <a:lnTo>
                  <a:pt x="11684" y="30"/>
                </a:lnTo>
                <a:cubicBezTo>
                  <a:pt x="11736" y="30"/>
                  <a:pt x="11778" y="72"/>
                  <a:pt x="11778" y="124"/>
                </a:cubicBez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6" name="path"/>
          <p:cNvSpPr/>
          <p:nvPr/>
        </p:nvSpPr>
        <p:spPr>
          <a:xfrm>
            <a:off x="2510425" y="3126050"/>
            <a:ext cx="7498677" cy="98336"/>
          </a:xfrm>
          <a:custGeom>
            <a:avLst/>
            <a:gdLst/>
            <a:ahLst/>
            <a:cxnLst/>
            <a:rect l="0" t="0" r="0" b="0"/>
            <a:pathLst>
              <a:path w="11808" h="154">
                <a:moveTo>
                  <a:pt x="30" y="124"/>
                </a:moveTo>
                <a:cubicBezTo>
                  <a:pt x="30" y="72"/>
                  <a:pt x="72" y="30"/>
                  <a:pt x="124" y="30"/>
                </a:cubicBezTo>
                <a:lnTo>
                  <a:pt x="11684" y="30"/>
                </a:lnTo>
                <a:cubicBezTo>
                  <a:pt x="11736" y="30"/>
                  <a:pt x="11778" y="72"/>
                  <a:pt x="11778" y="124"/>
                </a:cubicBez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8" name="picture 2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79679" y="2252067"/>
            <a:ext cx="248722" cy="2899055"/>
          </a:xfrm>
          <a:prstGeom prst="rect">
            <a:avLst/>
          </a:prstGeom>
        </p:spPr>
      </p:pic>
      <p:sp>
        <p:nvSpPr>
          <p:cNvPr id="230" name="textbox 230"/>
          <p:cNvSpPr/>
          <p:nvPr/>
        </p:nvSpPr>
        <p:spPr>
          <a:xfrm>
            <a:off x="4892784" y="1268860"/>
            <a:ext cx="2261870" cy="322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ts val="2335"/>
              </a:lnSpc>
              <a:tabLst/>
            </a:pPr>
            <a:r>
              <a:rPr sz="1800" kern="0" spc="-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农场</a:t>
            </a:r>
            <a:r>
              <a:rPr sz="1800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800" kern="0" spc="-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|  蔬菜</a:t>
            </a:r>
            <a:r>
              <a:rPr sz="1800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800" kern="0" spc="-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|</a:t>
            </a:r>
            <a:r>
              <a:rPr sz="18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800" kern="0" spc="-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园艺</a:t>
            </a:r>
            <a:r>
              <a:rPr sz="1800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800" kern="0" spc="-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|</a:t>
            </a:r>
            <a:endParaRPr lang="Microsoft YaHei" altLang="Microsoft YaHei" sz="1800" dirty="0"/>
          </a:p>
        </p:txBody>
      </p:sp>
      <p:pic>
        <p:nvPicPr>
          <p:cNvPr id="232" name="picture 2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295304" y="5726265"/>
            <a:ext cx="1922675" cy="338949"/>
          </a:xfrm>
          <a:prstGeom prst="rect">
            <a:avLst/>
          </a:prstGeom>
        </p:spPr>
      </p:pic>
      <p:pic>
        <p:nvPicPr>
          <p:cNvPr id="234" name="picture 2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6295304" y="5331967"/>
            <a:ext cx="1922675" cy="328967"/>
          </a:xfrm>
          <a:prstGeom prst="rect">
            <a:avLst/>
          </a:prstGeom>
        </p:spPr>
      </p:pic>
      <p:pic>
        <p:nvPicPr>
          <p:cNvPr id="236" name="picture 2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344977" y="5331967"/>
            <a:ext cx="1841405" cy="328967"/>
          </a:xfrm>
          <a:prstGeom prst="rect">
            <a:avLst/>
          </a:prstGeom>
        </p:spPr>
      </p:pic>
      <p:graphicFrame>
        <p:nvGraphicFramePr>
          <p:cNvPr id="238" name="table 238"/>
          <p:cNvGraphicFramePr>
            <a:graphicFrameLocks noGrp="1"/>
          </p:cNvGraphicFramePr>
          <p:nvPr/>
        </p:nvGraphicFramePr>
        <p:xfrm>
          <a:off x="6314905" y="5719912"/>
          <a:ext cx="1881505" cy="306705"/>
        </p:xfrm>
        <a:graphic>
          <a:graphicData uri="http://schemas.openxmlformats.org/drawingml/2006/table">
            <a:tbl>
              <a:tblPr/>
              <a:tblGrid>
                <a:gridCol w="1881505"/>
              </a:tblGrid>
              <a:tr h="2940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636269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50505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遥感影像</a:t>
                      </a:r>
                      <a:endParaRPr lang="Microsoft YaHei" altLang="Microsoft YaHei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0" name="table 240"/>
          <p:cNvGraphicFramePr>
            <a:graphicFrameLocks noGrp="1"/>
          </p:cNvGraphicFramePr>
          <p:nvPr/>
        </p:nvGraphicFramePr>
        <p:xfrm>
          <a:off x="6314905" y="5325621"/>
          <a:ext cx="1881505" cy="305435"/>
        </p:xfrm>
        <a:graphic>
          <a:graphicData uri="http://schemas.openxmlformats.org/drawingml/2006/table">
            <a:tbl>
              <a:tblPr/>
              <a:tblGrid>
                <a:gridCol w="1881505"/>
              </a:tblGrid>
              <a:tr h="2927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59434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50505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光谱传感器</a:t>
                      </a:r>
                      <a:endParaRPr lang="Microsoft YaHei" altLang="Microsoft YaHei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2" name="picture 2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344952" y="5713122"/>
            <a:ext cx="1738763" cy="330274"/>
          </a:xfrm>
          <a:prstGeom prst="rect">
            <a:avLst/>
          </a:prstGeom>
        </p:spPr>
      </p:pic>
      <p:pic>
        <p:nvPicPr>
          <p:cNvPr id="244" name="picture 2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  <p:pic>
        <p:nvPicPr>
          <p:cNvPr id="246" name="picture 24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2537618" y="5331967"/>
            <a:ext cx="1644416" cy="337139"/>
          </a:xfrm>
          <a:prstGeom prst="rect">
            <a:avLst/>
          </a:prstGeom>
        </p:spPr>
      </p:pic>
      <p:graphicFrame>
        <p:nvGraphicFramePr>
          <p:cNvPr id="248" name="table 248"/>
          <p:cNvGraphicFramePr>
            <a:graphicFrameLocks noGrp="1"/>
          </p:cNvGraphicFramePr>
          <p:nvPr/>
        </p:nvGraphicFramePr>
        <p:xfrm>
          <a:off x="4362668" y="5325621"/>
          <a:ext cx="1802765" cy="305435"/>
        </p:xfrm>
        <a:graphic>
          <a:graphicData uri="http://schemas.openxmlformats.org/drawingml/2006/table">
            <a:tbl>
              <a:tblPr/>
              <a:tblGrid>
                <a:gridCol w="1802765"/>
              </a:tblGrid>
              <a:tr h="2927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90195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50505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水质、气体传感器</a:t>
                      </a:r>
                      <a:endParaRPr lang="Microsoft YaHei" altLang="Microsoft YaHei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0" name="table 250"/>
          <p:cNvGraphicFramePr>
            <a:graphicFrameLocks noGrp="1"/>
          </p:cNvGraphicFramePr>
          <p:nvPr/>
        </p:nvGraphicFramePr>
        <p:xfrm>
          <a:off x="4364690" y="5706769"/>
          <a:ext cx="1710054" cy="306705"/>
        </p:xfrm>
        <a:graphic>
          <a:graphicData uri="http://schemas.openxmlformats.org/drawingml/2006/table">
            <a:tbl>
              <a:tblPr/>
              <a:tblGrid>
                <a:gridCol w="1710054"/>
              </a:tblGrid>
              <a:tr h="2940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45109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50505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其他数据采集终端</a:t>
                      </a:r>
                      <a:endParaRPr lang="Microsoft YaHei" altLang="Microsoft YaHei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2" name="table 252"/>
          <p:cNvGraphicFramePr>
            <a:graphicFrameLocks noGrp="1"/>
          </p:cNvGraphicFramePr>
          <p:nvPr/>
        </p:nvGraphicFramePr>
        <p:xfrm>
          <a:off x="8419630" y="5700207"/>
          <a:ext cx="1616709" cy="305435"/>
        </p:xfrm>
        <a:graphic>
          <a:graphicData uri="http://schemas.openxmlformats.org/drawingml/2006/table">
            <a:tbl>
              <a:tblPr/>
              <a:tblGrid>
                <a:gridCol w="1616709"/>
              </a:tblGrid>
              <a:tr h="2927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7305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50505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土壤水分传感器</a:t>
                      </a:r>
                      <a:endParaRPr lang="Microsoft YaHei" altLang="Microsoft YaHei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4" name="table 254"/>
          <p:cNvGraphicFramePr>
            <a:graphicFrameLocks noGrp="1"/>
          </p:cNvGraphicFramePr>
          <p:nvPr/>
        </p:nvGraphicFramePr>
        <p:xfrm>
          <a:off x="8419630" y="5325619"/>
          <a:ext cx="1616709" cy="304164"/>
        </p:xfrm>
        <a:graphic>
          <a:graphicData uri="http://schemas.openxmlformats.org/drawingml/2006/table">
            <a:tbl>
              <a:tblPr/>
              <a:tblGrid>
                <a:gridCol w="1616709"/>
              </a:tblGrid>
              <a:tr h="291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01650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50505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视频终端</a:t>
                      </a:r>
                      <a:endParaRPr lang="Microsoft YaHei" altLang="Microsoft YaHei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" name="picture 2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2537618" y="5713122"/>
            <a:ext cx="1644416" cy="299392"/>
          </a:xfrm>
          <a:prstGeom prst="rect">
            <a:avLst/>
          </a:prstGeom>
        </p:spPr>
      </p:pic>
      <p:graphicFrame>
        <p:nvGraphicFramePr>
          <p:cNvPr id="258" name="table 258"/>
          <p:cNvGraphicFramePr>
            <a:graphicFrameLocks noGrp="1"/>
          </p:cNvGraphicFramePr>
          <p:nvPr/>
        </p:nvGraphicFramePr>
        <p:xfrm>
          <a:off x="2547123" y="5325619"/>
          <a:ext cx="1614805" cy="304164"/>
        </p:xfrm>
        <a:graphic>
          <a:graphicData uri="http://schemas.openxmlformats.org/drawingml/2006/table">
            <a:tbl>
              <a:tblPr/>
              <a:tblGrid>
                <a:gridCol w="1614805"/>
              </a:tblGrid>
              <a:tr h="291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71779" algn="l" rtl="0" eaLnBrk="0">
                        <a:lnSpc>
                          <a:spcPct val="9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50505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温、湿度传感器</a:t>
                      </a:r>
                      <a:endParaRPr lang="Microsoft YaHei" altLang="Microsoft YaHei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0" name="table 260"/>
          <p:cNvGraphicFramePr>
            <a:graphicFrameLocks noGrp="1"/>
          </p:cNvGraphicFramePr>
          <p:nvPr/>
        </p:nvGraphicFramePr>
        <p:xfrm>
          <a:off x="2547123" y="5706766"/>
          <a:ext cx="1614805" cy="276860"/>
        </p:xfrm>
        <a:graphic>
          <a:graphicData uri="http://schemas.openxmlformats.org/drawingml/2006/table">
            <a:tbl>
              <a:tblPr/>
              <a:tblGrid>
                <a:gridCol w="1614805"/>
              </a:tblGrid>
              <a:tr h="264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647700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50505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RFID</a:t>
                      </a:r>
                      <a:endParaRPr lang="Microsoft YaHei" altLang="Microsoft YaHei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2" name="textbox 262"/>
          <p:cNvSpPr/>
          <p:nvPr/>
        </p:nvSpPr>
        <p:spPr>
          <a:xfrm>
            <a:off x="1603384" y="2709988"/>
            <a:ext cx="903605" cy="5473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11"/>
              </a:lnSpc>
              <a:tabLst/>
            </a:pPr>
            <a:endParaRPr lang="Arial" altLang="Arial" sz="100" dirty="0"/>
          </a:p>
          <a:p>
            <a:pPr marL="12700" indent="227965" algn="l" rtl="0" eaLnBrk="0">
              <a:lnSpc>
                <a:spcPct val="101000"/>
              </a:lnSpc>
              <a:tabLst/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600" b="1" kern="0" spc="-10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资源图：</a:t>
            </a:r>
            <a:endParaRPr lang="Microsoft YaHei" altLang="Microsoft YaHei" sz="1600" dirty="0"/>
          </a:p>
        </p:txBody>
      </p:sp>
      <p:sp>
        <p:nvSpPr>
          <p:cNvPr id="264" name="textbox 264"/>
          <p:cNvSpPr/>
          <p:nvPr/>
        </p:nvSpPr>
        <p:spPr>
          <a:xfrm>
            <a:off x="1599894" y="1295495"/>
            <a:ext cx="1007744" cy="388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  <a:tabLst/>
            </a:pPr>
            <a:endParaRPr lang="Arial" altLang="Arial" sz="300" dirty="0"/>
          </a:p>
          <a:p>
            <a:pPr marL="168910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700" b="1" kern="0" spc="-14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N场景：</a:t>
            </a:r>
            <a:endParaRPr lang="Microsoft YaHei" altLang="Microsoft YaHei" sz="1700" dirty="0"/>
          </a:p>
        </p:txBody>
      </p:sp>
      <p:sp>
        <p:nvSpPr>
          <p:cNvPr id="266" name="path"/>
          <p:cNvSpPr/>
          <p:nvPr/>
        </p:nvSpPr>
        <p:spPr>
          <a:xfrm>
            <a:off x="1612594" y="1308195"/>
            <a:ext cx="102006" cy="338569"/>
          </a:xfrm>
          <a:custGeom>
            <a:avLst/>
            <a:gdLst/>
            <a:ahLst/>
            <a:cxnLst/>
            <a:rect l="0" t="0" r="0" b="0"/>
            <a:pathLst>
              <a:path w="160" h="533">
                <a:moveTo>
                  <a:pt x="130" y="503"/>
                </a:moveTo>
                <a:cubicBezTo>
                  <a:pt x="75" y="503"/>
                  <a:pt x="30" y="458"/>
                  <a:pt x="30" y="402"/>
                </a:cubicBez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8" name="rect"/>
          <p:cNvSpPr/>
          <p:nvPr/>
        </p:nvSpPr>
        <p:spPr>
          <a:xfrm>
            <a:off x="2589711" y="3487479"/>
            <a:ext cx="7340105" cy="38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0" name="rect"/>
          <p:cNvSpPr/>
          <p:nvPr/>
        </p:nvSpPr>
        <p:spPr>
          <a:xfrm>
            <a:off x="2613709" y="4154272"/>
            <a:ext cx="7292429" cy="38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" name="rect"/>
          <p:cNvSpPr/>
          <p:nvPr/>
        </p:nvSpPr>
        <p:spPr>
          <a:xfrm>
            <a:off x="1532261" y="3613167"/>
            <a:ext cx="8993937" cy="25400"/>
          </a:xfrm>
          <a:prstGeom prst="rect">
            <a:avLst/>
          </a:prstGeom>
          <a:solidFill>
            <a:srgbClr val="3399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" name="path"/>
          <p:cNvSpPr/>
          <p:nvPr/>
        </p:nvSpPr>
        <p:spPr>
          <a:xfrm>
            <a:off x="6416225" y="4895335"/>
            <a:ext cx="1533601" cy="86296"/>
          </a:xfrm>
          <a:custGeom>
            <a:avLst/>
            <a:gdLst/>
            <a:ahLst/>
            <a:cxnLst/>
            <a:rect l="0" t="0" r="0" b="0"/>
            <a:pathLst>
              <a:path w="2415" h="135">
                <a:moveTo>
                  <a:pt x="30" y="105"/>
                </a:moveTo>
                <a:cubicBezTo>
                  <a:pt x="30" y="63"/>
                  <a:pt x="63" y="30"/>
                  <a:pt x="105" y="30"/>
                </a:cubicBezTo>
                <a:lnTo>
                  <a:pt x="2309" y="30"/>
                </a:lnTo>
                <a:cubicBezTo>
                  <a:pt x="2351" y="30"/>
                  <a:pt x="2385" y="63"/>
                  <a:pt x="2385" y="105"/>
                </a:cubicBez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" name="path"/>
          <p:cNvSpPr/>
          <p:nvPr/>
        </p:nvSpPr>
        <p:spPr>
          <a:xfrm>
            <a:off x="8121905" y="4895335"/>
            <a:ext cx="1533600" cy="86296"/>
          </a:xfrm>
          <a:custGeom>
            <a:avLst/>
            <a:gdLst/>
            <a:ahLst/>
            <a:cxnLst/>
            <a:rect l="0" t="0" r="0" b="0"/>
            <a:pathLst>
              <a:path w="2415" h="135">
                <a:moveTo>
                  <a:pt x="30" y="105"/>
                </a:moveTo>
                <a:cubicBezTo>
                  <a:pt x="30" y="63"/>
                  <a:pt x="63" y="30"/>
                  <a:pt x="105" y="30"/>
                </a:cubicBezTo>
                <a:lnTo>
                  <a:pt x="2309" y="30"/>
                </a:lnTo>
                <a:cubicBezTo>
                  <a:pt x="2351" y="30"/>
                  <a:pt x="2385" y="63"/>
                  <a:pt x="2385" y="105"/>
                </a:cubicBez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" name="path"/>
          <p:cNvSpPr/>
          <p:nvPr/>
        </p:nvSpPr>
        <p:spPr>
          <a:xfrm>
            <a:off x="2770436" y="4895335"/>
            <a:ext cx="1533600" cy="86296"/>
          </a:xfrm>
          <a:custGeom>
            <a:avLst/>
            <a:gdLst/>
            <a:ahLst/>
            <a:cxnLst/>
            <a:rect l="0" t="0" r="0" b="0"/>
            <a:pathLst>
              <a:path w="2415" h="135">
                <a:moveTo>
                  <a:pt x="30" y="105"/>
                </a:moveTo>
                <a:cubicBezTo>
                  <a:pt x="30" y="63"/>
                  <a:pt x="63" y="30"/>
                  <a:pt x="105" y="30"/>
                </a:cubicBezTo>
                <a:lnTo>
                  <a:pt x="2309" y="30"/>
                </a:lnTo>
                <a:cubicBezTo>
                  <a:pt x="2351" y="30"/>
                  <a:pt x="2385" y="63"/>
                  <a:pt x="2385" y="105"/>
                </a:cubicBez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0" name="path"/>
          <p:cNvSpPr/>
          <p:nvPr/>
        </p:nvSpPr>
        <p:spPr>
          <a:xfrm>
            <a:off x="8121905" y="5136305"/>
            <a:ext cx="1533600" cy="86283"/>
          </a:xfrm>
          <a:custGeom>
            <a:avLst/>
            <a:gdLst/>
            <a:ahLst/>
            <a:cxnLst/>
            <a:rect l="0" t="0" r="0" b="0"/>
            <a:pathLst>
              <a:path w="2415" h="135">
                <a:moveTo>
                  <a:pt x="2385" y="30"/>
                </a:moveTo>
                <a:cubicBezTo>
                  <a:pt x="2385" y="71"/>
                  <a:pt x="2351" y="105"/>
                  <a:pt x="2309" y="105"/>
                </a:cubicBezTo>
                <a:lnTo>
                  <a:pt x="105" y="105"/>
                </a:lnTo>
                <a:cubicBezTo>
                  <a:pt x="63" y="105"/>
                  <a:pt x="30" y="71"/>
                  <a:pt x="30" y="30"/>
                </a:cubicBez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2" name="path"/>
          <p:cNvSpPr/>
          <p:nvPr/>
        </p:nvSpPr>
        <p:spPr>
          <a:xfrm>
            <a:off x="2770436" y="5136305"/>
            <a:ext cx="1533600" cy="86283"/>
          </a:xfrm>
          <a:custGeom>
            <a:avLst/>
            <a:gdLst/>
            <a:ahLst/>
            <a:cxnLst/>
            <a:rect l="0" t="0" r="0" b="0"/>
            <a:pathLst>
              <a:path w="2415" h="135">
                <a:moveTo>
                  <a:pt x="2385" y="30"/>
                </a:moveTo>
                <a:cubicBezTo>
                  <a:pt x="2385" y="71"/>
                  <a:pt x="2351" y="105"/>
                  <a:pt x="2309" y="105"/>
                </a:cubicBezTo>
                <a:lnTo>
                  <a:pt x="105" y="105"/>
                </a:lnTo>
                <a:cubicBezTo>
                  <a:pt x="63" y="105"/>
                  <a:pt x="30" y="71"/>
                  <a:pt x="30" y="30"/>
                </a:cubicBez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" name="path"/>
          <p:cNvSpPr/>
          <p:nvPr/>
        </p:nvSpPr>
        <p:spPr>
          <a:xfrm>
            <a:off x="10333747" y="1225238"/>
            <a:ext cx="102006" cy="421525"/>
          </a:xfrm>
          <a:custGeom>
            <a:avLst/>
            <a:gdLst/>
            <a:ahLst/>
            <a:cxnLst/>
            <a:rect l="0" t="0" r="0" b="0"/>
            <a:pathLst>
              <a:path w="160" h="663">
                <a:moveTo>
                  <a:pt x="30" y="30"/>
                </a:moveTo>
                <a:cubicBezTo>
                  <a:pt x="85" y="30"/>
                  <a:pt x="130" y="75"/>
                  <a:pt x="130" y="130"/>
                </a:cubicBezTo>
                <a:lnTo>
                  <a:pt x="130" y="130"/>
                </a:lnTo>
                <a:lnTo>
                  <a:pt x="130" y="533"/>
                </a:lnTo>
                <a:lnTo>
                  <a:pt x="130" y="533"/>
                </a:lnTo>
                <a:cubicBezTo>
                  <a:pt x="130" y="588"/>
                  <a:pt x="85" y="633"/>
                  <a:pt x="30" y="633"/>
                </a:cubicBez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6" name="path"/>
          <p:cNvSpPr/>
          <p:nvPr/>
        </p:nvSpPr>
        <p:spPr>
          <a:xfrm>
            <a:off x="8851023" y="3600894"/>
            <a:ext cx="174676" cy="210984"/>
          </a:xfrm>
          <a:custGeom>
            <a:avLst/>
            <a:gdLst/>
            <a:ahLst/>
            <a:cxnLst/>
            <a:rect l="0" t="0" r="0" b="0"/>
            <a:pathLst>
              <a:path w="275" h="332">
                <a:moveTo>
                  <a:pt x="0" y="137"/>
                </a:moveTo>
                <a:lnTo>
                  <a:pt x="137" y="0"/>
                </a:lnTo>
                <a:lnTo>
                  <a:pt x="275" y="137"/>
                </a:lnTo>
                <a:lnTo>
                  <a:pt x="206" y="137"/>
                </a:lnTo>
                <a:lnTo>
                  <a:pt x="206" y="194"/>
                </a:lnTo>
                <a:lnTo>
                  <a:pt x="275" y="194"/>
                </a:lnTo>
                <a:lnTo>
                  <a:pt x="137" y="332"/>
                </a:lnTo>
                <a:lnTo>
                  <a:pt x="0" y="194"/>
                </a:lnTo>
                <a:lnTo>
                  <a:pt x="68" y="194"/>
                </a:lnTo>
                <a:lnTo>
                  <a:pt x="68" y="137"/>
                </a:lnTo>
                <a:lnTo>
                  <a:pt x="0" y="137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8" name="path"/>
          <p:cNvSpPr/>
          <p:nvPr/>
        </p:nvSpPr>
        <p:spPr>
          <a:xfrm>
            <a:off x="8851023" y="4641823"/>
            <a:ext cx="174676" cy="210984"/>
          </a:xfrm>
          <a:custGeom>
            <a:avLst/>
            <a:gdLst/>
            <a:ahLst/>
            <a:cxnLst/>
            <a:rect l="0" t="0" r="0" b="0"/>
            <a:pathLst>
              <a:path w="275" h="332">
                <a:moveTo>
                  <a:pt x="0" y="137"/>
                </a:moveTo>
                <a:lnTo>
                  <a:pt x="137" y="0"/>
                </a:lnTo>
                <a:lnTo>
                  <a:pt x="275" y="137"/>
                </a:lnTo>
                <a:lnTo>
                  <a:pt x="206" y="137"/>
                </a:lnTo>
                <a:lnTo>
                  <a:pt x="206" y="194"/>
                </a:lnTo>
                <a:lnTo>
                  <a:pt x="275" y="194"/>
                </a:lnTo>
                <a:lnTo>
                  <a:pt x="137" y="332"/>
                </a:lnTo>
                <a:lnTo>
                  <a:pt x="0" y="194"/>
                </a:lnTo>
                <a:lnTo>
                  <a:pt x="68" y="194"/>
                </a:lnTo>
                <a:lnTo>
                  <a:pt x="68" y="137"/>
                </a:lnTo>
                <a:lnTo>
                  <a:pt x="0" y="137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0" name="path"/>
          <p:cNvSpPr/>
          <p:nvPr/>
        </p:nvSpPr>
        <p:spPr>
          <a:xfrm>
            <a:off x="6157556" y="3625866"/>
            <a:ext cx="174675" cy="210984"/>
          </a:xfrm>
          <a:custGeom>
            <a:avLst/>
            <a:gdLst/>
            <a:ahLst/>
            <a:cxnLst/>
            <a:rect l="0" t="0" r="0" b="0"/>
            <a:pathLst>
              <a:path w="275" h="332">
                <a:moveTo>
                  <a:pt x="0" y="137"/>
                </a:moveTo>
                <a:lnTo>
                  <a:pt x="137" y="0"/>
                </a:lnTo>
                <a:lnTo>
                  <a:pt x="275" y="137"/>
                </a:lnTo>
                <a:lnTo>
                  <a:pt x="206" y="137"/>
                </a:lnTo>
                <a:lnTo>
                  <a:pt x="206" y="194"/>
                </a:lnTo>
                <a:lnTo>
                  <a:pt x="275" y="194"/>
                </a:lnTo>
                <a:lnTo>
                  <a:pt x="137" y="332"/>
                </a:lnTo>
                <a:lnTo>
                  <a:pt x="0" y="194"/>
                </a:lnTo>
                <a:lnTo>
                  <a:pt x="68" y="194"/>
                </a:lnTo>
                <a:lnTo>
                  <a:pt x="68" y="137"/>
                </a:lnTo>
                <a:lnTo>
                  <a:pt x="0" y="137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2" name="path"/>
          <p:cNvSpPr/>
          <p:nvPr/>
        </p:nvSpPr>
        <p:spPr>
          <a:xfrm>
            <a:off x="3415702" y="3600894"/>
            <a:ext cx="174675" cy="210984"/>
          </a:xfrm>
          <a:custGeom>
            <a:avLst/>
            <a:gdLst/>
            <a:ahLst/>
            <a:cxnLst/>
            <a:rect l="0" t="0" r="0" b="0"/>
            <a:pathLst>
              <a:path w="275" h="332">
                <a:moveTo>
                  <a:pt x="0" y="137"/>
                </a:moveTo>
                <a:lnTo>
                  <a:pt x="137" y="0"/>
                </a:lnTo>
                <a:lnTo>
                  <a:pt x="275" y="137"/>
                </a:lnTo>
                <a:lnTo>
                  <a:pt x="206" y="137"/>
                </a:lnTo>
                <a:lnTo>
                  <a:pt x="206" y="194"/>
                </a:lnTo>
                <a:lnTo>
                  <a:pt x="275" y="194"/>
                </a:lnTo>
                <a:lnTo>
                  <a:pt x="137" y="332"/>
                </a:lnTo>
                <a:lnTo>
                  <a:pt x="0" y="194"/>
                </a:lnTo>
                <a:lnTo>
                  <a:pt x="68" y="194"/>
                </a:lnTo>
                <a:lnTo>
                  <a:pt x="68" y="137"/>
                </a:lnTo>
                <a:lnTo>
                  <a:pt x="0" y="137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" name="path"/>
          <p:cNvSpPr/>
          <p:nvPr/>
        </p:nvSpPr>
        <p:spPr>
          <a:xfrm>
            <a:off x="6157556" y="4666795"/>
            <a:ext cx="174675" cy="210984"/>
          </a:xfrm>
          <a:custGeom>
            <a:avLst/>
            <a:gdLst/>
            <a:ahLst/>
            <a:cxnLst/>
            <a:rect l="0" t="0" r="0" b="0"/>
            <a:pathLst>
              <a:path w="275" h="332">
                <a:moveTo>
                  <a:pt x="0" y="137"/>
                </a:moveTo>
                <a:lnTo>
                  <a:pt x="137" y="0"/>
                </a:lnTo>
                <a:lnTo>
                  <a:pt x="275" y="137"/>
                </a:lnTo>
                <a:lnTo>
                  <a:pt x="206" y="137"/>
                </a:lnTo>
                <a:lnTo>
                  <a:pt x="206" y="194"/>
                </a:lnTo>
                <a:lnTo>
                  <a:pt x="275" y="194"/>
                </a:lnTo>
                <a:lnTo>
                  <a:pt x="137" y="332"/>
                </a:lnTo>
                <a:lnTo>
                  <a:pt x="0" y="194"/>
                </a:lnTo>
                <a:lnTo>
                  <a:pt x="68" y="194"/>
                </a:lnTo>
                <a:lnTo>
                  <a:pt x="68" y="137"/>
                </a:lnTo>
                <a:lnTo>
                  <a:pt x="0" y="137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" name="path"/>
          <p:cNvSpPr/>
          <p:nvPr/>
        </p:nvSpPr>
        <p:spPr>
          <a:xfrm>
            <a:off x="3415702" y="4641823"/>
            <a:ext cx="174675" cy="210984"/>
          </a:xfrm>
          <a:custGeom>
            <a:avLst/>
            <a:gdLst/>
            <a:ahLst/>
            <a:cxnLst/>
            <a:rect l="0" t="0" r="0" b="0"/>
            <a:pathLst>
              <a:path w="275" h="332">
                <a:moveTo>
                  <a:pt x="0" y="137"/>
                </a:moveTo>
                <a:lnTo>
                  <a:pt x="137" y="0"/>
                </a:lnTo>
                <a:lnTo>
                  <a:pt x="275" y="137"/>
                </a:lnTo>
                <a:lnTo>
                  <a:pt x="206" y="137"/>
                </a:lnTo>
                <a:lnTo>
                  <a:pt x="206" y="194"/>
                </a:lnTo>
                <a:lnTo>
                  <a:pt x="275" y="194"/>
                </a:lnTo>
                <a:lnTo>
                  <a:pt x="137" y="332"/>
                </a:lnTo>
                <a:lnTo>
                  <a:pt x="0" y="194"/>
                </a:lnTo>
                <a:lnTo>
                  <a:pt x="68" y="194"/>
                </a:lnTo>
                <a:lnTo>
                  <a:pt x="68" y="137"/>
                </a:lnTo>
                <a:lnTo>
                  <a:pt x="0" y="137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" name="path"/>
          <p:cNvSpPr/>
          <p:nvPr/>
        </p:nvSpPr>
        <p:spPr>
          <a:xfrm>
            <a:off x="6064887" y="4895335"/>
            <a:ext cx="86296" cy="327253"/>
          </a:xfrm>
          <a:custGeom>
            <a:avLst/>
            <a:gdLst/>
            <a:ahLst/>
            <a:cxnLst/>
            <a:rect l="0" t="0" r="0" b="0"/>
            <a:pathLst>
              <a:path w="135" h="515">
                <a:moveTo>
                  <a:pt x="30" y="30"/>
                </a:moveTo>
                <a:cubicBezTo>
                  <a:pt x="71" y="30"/>
                  <a:pt x="105" y="63"/>
                  <a:pt x="105" y="105"/>
                </a:cubicBezTo>
                <a:lnTo>
                  <a:pt x="105" y="409"/>
                </a:lnTo>
                <a:cubicBezTo>
                  <a:pt x="105" y="451"/>
                  <a:pt x="71" y="485"/>
                  <a:pt x="30" y="485"/>
                </a:cubicBez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" name="path"/>
          <p:cNvSpPr/>
          <p:nvPr/>
        </p:nvSpPr>
        <p:spPr>
          <a:xfrm>
            <a:off x="4617582" y="4895335"/>
            <a:ext cx="86296" cy="327253"/>
          </a:xfrm>
          <a:custGeom>
            <a:avLst/>
            <a:gdLst/>
            <a:ahLst/>
            <a:cxnLst/>
            <a:rect l="0" t="0" r="0" b="0"/>
            <a:pathLst>
              <a:path w="135" h="515">
                <a:moveTo>
                  <a:pt x="30" y="105"/>
                </a:moveTo>
                <a:cubicBezTo>
                  <a:pt x="30" y="63"/>
                  <a:pt x="63" y="30"/>
                  <a:pt x="105" y="30"/>
                </a:cubicBezTo>
                <a:moveTo>
                  <a:pt x="105" y="485"/>
                </a:moveTo>
                <a:cubicBezTo>
                  <a:pt x="63" y="485"/>
                  <a:pt x="30" y="451"/>
                  <a:pt x="30" y="409"/>
                </a:cubicBezTo>
                <a:lnTo>
                  <a:pt x="30" y="105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" name="path"/>
          <p:cNvSpPr/>
          <p:nvPr/>
        </p:nvSpPr>
        <p:spPr>
          <a:xfrm>
            <a:off x="10513498" y="3477112"/>
            <a:ext cx="161454" cy="161455"/>
          </a:xfrm>
          <a:custGeom>
            <a:avLst/>
            <a:gdLst/>
            <a:ahLst/>
            <a:cxnLst/>
            <a:rect l="0" t="0" r="0" b="0"/>
            <a:pathLst>
              <a:path w="254" h="254">
                <a:moveTo>
                  <a:pt x="234" y="20"/>
                </a:moveTo>
                <a:cubicBezTo>
                  <a:pt x="234" y="138"/>
                  <a:pt x="138" y="234"/>
                  <a:pt x="20" y="234"/>
                </a:cubicBezTo>
              </a:path>
            </a:pathLst>
          </a:custGeom>
          <a:noFill/>
          <a:ln w="25400" cap="flat">
            <a:solidFill>
              <a:srgbClr val="3399FF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" name="path"/>
          <p:cNvSpPr/>
          <p:nvPr/>
        </p:nvSpPr>
        <p:spPr>
          <a:xfrm>
            <a:off x="1612594" y="1225238"/>
            <a:ext cx="102006" cy="102006"/>
          </a:xfrm>
          <a:custGeom>
            <a:avLst/>
            <a:gdLst/>
            <a:ahLst/>
            <a:cxnLst/>
            <a:rect l="0" t="0" r="0" b="0"/>
            <a:pathLst>
              <a:path w="160" h="160">
                <a:moveTo>
                  <a:pt x="30" y="130"/>
                </a:moveTo>
                <a:cubicBezTo>
                  <a:pt x="30" y="75"/>
                  <a:pt x="75" y="30"/>
                  <a:pt x="130" y="30"/>
                </a:cubicBez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" name="path"/>
          <p:cNvSpPr/>
          <p:nvPr/>
        </p:nvSpPr>
        <p:spPr>
          <a:xfrm>
            <a:off x="9947337" y="3872117"/>
            <a:ext cx="38100" cy="240957"/>
          </a:xfrm>
          <a:custGeom>
            <a:avLst/>
            <a:gdLst/>
            <a:ahLst/>
            <a:cxnLst/>
            <a:rect l="0" t="0" r="0" b="0"/>
            <a:pathLst>
              <a:path w="60" h="379">
                <a:moveTo>
                  <a:pt x="30" y="0"/>
                </a:moveTo>
                <a:lnTo>
                  <a:pt x="30" y="379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8" name="path"/>
          <p:cNvSpPr/>
          <p:nvPr/>
        </p:nvSpPr>
        <p:spPr>
          <a:xfrm>
            <a:off x="2534423" y="3872117"/>
            <a:ext cx="38100" cy="240957"/>
          </a:xfrm>
          <a:custGeom>
            <a:avLst/>
            <a:gdLst/>
            <a:ahLst/>
            <a:cxnLst/>
            <a:rect l="0" t="0" r="0" b="0"/>
            <a:pathLst>
              <a:path w="60" h="379">
                <a:moveTo>
                  <a:pt x="30" y="379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3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12" name="picture 3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62441" y="1301082"/>
            <a:ext cx="6871902" cy="4670635"/>
          </a:xfrm>
          <a:prstGeom prst="rect">
            <a:avLst/>
          </a:prstGeom>
        </p:spPr>
      </p:pic>
      <p:sp>
        <p:nvSpPr>
          <p:cNvPr id="314" name="textbox 314"/>
          <p:cNvSpPr/>
          <p:nvPr/>
        </p:nvSpPr>
        <p:spPr>
          <a:xfrm>
            <a:off x="535995" y="1268201"/>
            <a:ext cx="3688715" cy="4808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519"/>
              </a:lnSpc>
              <a:tabLst/>
            </a:pPr>
            <a:endParaRPr lang="Arial" altLang="Arial" sz="100" dirty="0"/>
          </a:p>
          <a:p>
            <a:pPr marL="269875" algn="l" rtl="0" eaLnBrk="0">
              <a:lnSpc>
                <a:spcPct val="95000"/>
              </a:lnSpc>
              <a:tabLst/>
            </a:pPr>
            <a:r>
              <a:rPr sz="1800" kern="0" spc="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农业“一张图”是遥感影像、农</a:t>
            </a:r>
            <a:endParaRPr lang="SimSun" altLang="SimSun" sz="1800" dirty="0"/>
          </a:p>
          <a:p>
            <a:pPr marL="41275" algn="l" rtl="0" eaLnBrk="0">
              <a:lnSpc>
                <a:spcPct val="95000"/>
              </a:lnSpc>
              <a:spcBef>
                <a:spcPts val="1175"/>
              </a:spcBef>
              <a:tabLst/>
            </a:pPr>
            <a:r>
              <a:rPr sz="1800" kern="0" spc="-1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田地块数据、土壤现状数据、</a:t>
            </a:r>
            <a:r>
              <a:rPr sz="1800" kern="0" spc="-2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农产品</a:t>
            </a:r>
            <a:endParaRPr lang="SimSun" altLang="SimSun" sz="1800" dirty="0"/>
          </a:p>
          <a:p>
            <a:pPr marL="15240" algn="l" rtl="0" eaLnBrk="0">
              <a:lnSpc>
                <a:spcPct val="95000"/>
              </a:lnSpc>
              <a:spcBef>
                <a:spcPts val="1175"/>
              </a:spcBef>
              <a:tabLst/>
            </a:pPr>
            <a:r>
              <a:rPr sz="1800" kern="0" spc="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数据、环境监测数据、畜牧养殖</a:t>
            </a:r>
            <a:r>
              <a:rPr sz="1800" kern="0" spc="-1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、渔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211"/>
              </a:spcBef>
              <a:tabLst/>
            </a:pPr>
            <a:r>
              <a:rPr sz="1800" kern="0" spc="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业水产、基础地理，以及遥感监测等</a:t>
            </a:r>
            <a:endParaRPr lang="SimSun" altLang="SimSun" sz="1800" dirty="0"/>
          </a:p>
          <a:p>
            <a:pPr marL="24129" algn="l" rtl="0" eaLnBrk="0">
              <a:lnSpc>
                <a:spcPct val="95000"/>
              </a:lnSpc>
              <a:spcBef>
                <a:spcPts val="1175"/>
              </a:spcBef>
              <a:tabLst/>
            </a:pPr>
            <a:r>
              <a:rPr sz="1800" kern="0" spc="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多源信息的集合。农业</a:t>
            </a:r>
            <a:r>
              <a:rPr sz="1800" kern="0" spc="-1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“一张图”数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175"/>
              </a:spcBef>
              <a:tabLst/>
            </a:pPr>
            <a:r>
              <a:rPr sz="1800" kern="0" spc="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据中心以数据为核心，构建多源异构</a:t>
            </a:r>
            <a:endParaRPr lang="SimSun" altLang="SimSun" sz="1800" dirty="0"/>
          </a:p>
          <a:p>
            <a:pPr marL="15240" algn="l" rtl="0" eaLnBrk="0">
              <a:lnSpc>
                <a:spcPct val="95000"/>
              </a:lnSpc>
              <a:spcBef>
                <a:spcPts val="1204"/>
              </a:spcBef>
              <a:tabLst/>
            </a:pPr>
            <a:r>
              <a:rPr sz="1800" kern="0" spc="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数据采集、处理、显示、管理、分析</a:t>
            </a:r>
            <a:endParaRPr lang="SimSun" altLang="SimSun" sz="1800" dirty="0"/>
          </a:p>
          <a:p>
            <a:pPr marL="29209" algn="l" rtl="0" eaLnBrk="0">
              <a:lnSpc>
                <a:spcPct val="95000"/>
              </a:lnSpc>
              <a:spcBef>
                <a:spcPts val="1182"/>
              </a:spcBef>
              <a:tabLst/>
            </a:pPr>
            <a:r>
              <a:rPr sz="1800" kern="0" spc="-2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、维护的核心功能仓库，实现“以图</a:t>
            </a:r>
            <a:endParaRPr lang="SimSun" altLang="SimSun" sz="1800" dirty="0"/>
          </a:p>
          <a:p>
            <a:pPr marL="19050" algn="l" rtl="0" eaLnBrk="0">
              <a:lnSpc>
                <a:spcPct val="95000"/>
              </a:lnSpc>
              <a:spcBef>
                <a:spcPts val="1175"/>
              </a:spcBef>
              <a:tabLst/>
            </a:pPr>
            <a:r>
              <a:rPr sz="1800" kern="0" spc="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管地、以图防灾、以图管产、以图</a:t>
            </a:r>
            <a:r>
              <a:rPr sz="1800" kern="0" spc="-1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智</a:t>
            </a:r>
            <a:endParaRPr lang="SimSun" altLang="SimSun" sz="1800" dirty="0"/>
          </a:p>
          <a:p>
            <a:pPr marL="13334" algn="l" rtl="0" eaLnBrk="0">
              <a:lnSpc>
                <a:spcPct val="95000"/>
              </a:lnSpc>
              <a:spcBef>
                <a:spcPts val="1211"/>
              </a:spcBef>
              <a:tabLst/>
            </a:pPr>
            <a:r>
              <a:rPr sz="1800" kern="0" spc="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农”，为优化农业资源配</a:t>
            </a:r>
            <a:r>
              <a:rPr sz="1800" kern="0" spc="-46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800" kern="0" spc="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置、宏观</a:t>
            </a:r>
            <a:endParaRPr lang="SimSun" altLang="SimSun" sz="1800" dirty="0"/>
          </a:p>
          <a:p>
            <a:pPr marL="20320" algn="l" rtl="0" eaLnBrk="0">
              <a:lnSpc>
                <a:spcPct val="95000"/>
              </a:lnSpc>
              <a:spcBef>
                <a:spcPts val="1175"/>
              </a:spcBef>
              <a:tabLst/>
            </a:pPr>
            <a:r>
              <a:rPr sz="1800" kern="0" spc="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决策与调控、产业融合及示范</a:t>
            </a:r>
            <a:r>
              <a:rPr sz="1800" kern="0" spc="-1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应用提</a:t>
            </a:r>
            <a:endParaRPr lang="SimSun" altLang="SimSun" sz="18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900" dirty="0"/>
          </a:p>
          <a:p>
            <a:pPr marL="13334" algn="l" rtl="0" eaLnBrk="0">
              <a:lnSpc>
                <a:spcPct val="95000"/>
              </a:lnSpc>
              <a:spcBef>
                <a:spcPts val="2"/>
              </a:spcBef>
              <a:tabLst/>
            </a:pPr>
            <a:r>
              <a:rPr sz="1800" kern="0" spc="-80" dirty="0">
                <a:solidFill>
                  <a:srgbClr val="111111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供空间数据支撑和决策支持。。</a:t>
            </a:r>
            <a:endParaRPr lang="SimSun" altLang="SimSun" sz="1800" dirty="0"/>
          </a:p>
        </p:txBody>
      </p:sp>
      <p:sp>
        <p:nvSpPr>
          <p:cNvPr id="316" name="textbox 316"/>
          <p:cNvSpPr/>
          <p:nvPr/>
        </p:nvSpPr>
        <p:spPr>
          <a:xfrm>
            <a:off x="364202" y="411214"/>
            <a:ext cx="5664200" cy="330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2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100" b="1" kern="0" spc="3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2.</a:t>
            </a:r>
            <a:r>
              <a:rPr sz="2100" b="1" kern="0" spc="17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3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5G+智慧农业—数据可视化</a:t>
            </a:r>
            <a:r>
              <a:rPr sz="2100" b="1" kern="0" spc="2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平台（一张图）</a:t>
            </a:r>
            <a:endParaRPr lang="Microsoft YaHei" altLang="Microsoft YaHei" sz="2100" dirty="0"/>
          </a:p>
        </p:txBody>
      </p:sp>
      <p:pic>
        <p:nvPicPr>
          <p:cNvPr id="318" name="picture 3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53863" y="6254750"/>
            <a:ext cx="1707324" cy="501827"/>
          </a:xfrm>
          <a:prstGeom prst="rect">
            <a:avLst/>
          </a:prstGeom>
        </p:spPr>
      </p:pic>
      <p:pic>
        <p:nvPicPr>
          <p:cNvPr id="320" name="picture 3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  <p:sp>
        <p:nvSpPr>
          <p:cNvPr id="322" name="textbox 322"/>
          <p:cNvSpPr/>
          <p:nvPr/>
        </p:nvSpPr>
        <p:spPr>
          <a:xfrm>
            <a:off x="672351" y="6453299"/>
            <a:ext cx="130810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46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1500" kern="0" spc="-10" dirty="0">
                <a:solidFill>
                  <a:srgbClr val="898989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8</a:t>
            </a:r>
            <a:endParaRPr lang="STXihei" altLang="STXihei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26" name="picture 3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5569" y="1164674"/>
            <a:ext cx="11855538" cy="5000616"/>
          </a:xfrm>
          <a:prstGeom prst="rect">
            <a:avLst/>
          </a:prstGeom>
        </p:spPr>
      </p:pic>
      <p:sp>
        <p:nvSpPr>
          <p:cNvPr id="328" name="textbox 328"/>
          <p:cNvSpPr/>
          <p:nvPr/>
        </p:nvSpPr>
        <p:spPr>
          <a:xfrm>
            <a:off x="358132" y="442072"/>
            <a:ext cx="5664200" cy="330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2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100" b="1" kern="0" spc="3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2.</a:t>
            </a:r>
            <a:r>
              <a:rPr sz="2100" b="1" kern="0" spc="17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3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5G+智慧农业—数据可视化</a:t>
            </a:r>
            <a:r>
              <a:rPr sz="2100" b="1" kern="0" spc="20" dirty="0">
                <a:solidFill>
                  <a:srgbClr val="C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平台（一张图）</a:t>
            </a:r>
            <a:endParaRPr lang="Microsoft YaHei" altLang="Microsoft YaHei" sz="2100" dirty="0"/>
          </a:p>
        </p:txBody>
      </p:sp>
      <p:pic>
        <p:nvPicPr>
          <p:cNvPr id="330" name="picture 3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53863" y="6254750"/>
            <a:ext cx="1707324" cy="501827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128803" y="238814"/>
            <a:ext cx="876807" cy="6410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Acrobat PDFMaker 18 PowerPoint 版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5G2019</dc:title>
  <dc:creator>xuyh</dc:creator>
  <dcterms:created xsi:type="dcterms:W3CDTF">2020-12-23T11:25:16Z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2024-03-18T11:10:12</vt:filetime>
  </property>
</Properties>
</file>