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2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8" Type="http://schemas.openxmlformats.org/officeDocument/2006/relationships/slide" Target="slides/slide7.xml"/><Relationship Id="rId7" Type="http://schemas.openxmlformats.org/officeDocument/2006/relationships/slide" Target="slides/slide6.xml"/><Relationship Id="rId6" Type="http://schemas.openxmlformats.org/officeDocument/2006/relationships/slide" Target="slides/slide5.xml"/><Relationship Id="rId56" Type="http://schemas.openxmlformats.org/officeDocument/2006/relationships/viewProps" Target="viewProps.xml"/><Relationship Id="rId55" Type="http://schemas.openxmlformats.org/officeDocument/2006/relationships/tableStyles" Target="tableStyles.xml"/><Relationship Id="rId54" Type="http://schemas.openxmlformats.org/officeDocument/2006/relationships/presProps" Target="presProps.xml"/><Relationship Id="rId53" Type="http://schemas.openxmlformats.org/officeDocument/2006/relationships/slide" Target="slides/slide52.xml"/><Relationship Id="rId52" Type="http://schemas.openxmlformats.org/officeDocument/2006/relationships/slide" Target="slides/slide51.xml"/><Relationship Id="rId51" Type="http://schemas.openxmlformats.org/officeDocument/2006/relationships/slide" Target="slides/slide50.xml"/><Relationship Id="rId50" Type="http://schemas.openxmlformats.org/officeDocument/2006/relationships/slide" Target="slides/slide49.xml"/><Relationship Id="rId5" Type="http://schemas.openxmlformats.org/officeDocument/2006/relationships/slide" Target="slides/slide4.xml"/><Relationship Id="rId49" Type="http://schemas.openxmlformats.org/officeDocument/2006/relationships/slide" Target="slides/slide48.xml"/><Relationship Id="rId48" Type="http://schemas.openxmlformats.org/officeDocument/2006/relationships/slide" Target="slides/slide47.xml"/><Relationship Id="rId47" Type="http://schemas.openxmlformats.org/officeDocument/2006/relationships/slide" Target="slides/slide46.xml"/><Relationship Id="rId46" Type="http://schemas.openxmlformats.org/officeDocument/2006/relationships/slide" Target="slides/slide45.xml"/><Relationship Id="rId45" Type="http://schemas.openxmlformats.org/officeDocument/2006/relationships/slide" Target="slides/slide44.xml"/><Relationship Id="rId44" Type="http://schemas.openxmlformats.org/officeDocument/2006/relationships/slide" Target="slides/slide43.xml"/><Relationship Id="rId43" Type="http://schemas.openxmlformats.org/officeDocument/2006/relationships/slide" Target="slides/slide42.xml"/><Relationship Id="rId42" Type="http://schemas.openxmlformats.org/officeDocument/2006/relationships/slide" Target="slides/slide41.xml"/><Relationship Id="rId41" Type="http://schemas.openxmlformats.org/officeDocument/2006/relationships/slide" Target="slides/slide40.xml"/><Relationship Id="rId40" Type="http://schemas.openxmlformats.org/officeDocument/2006/relationships/slide" Target="slides/slide39.xml"/><Relationship Id="rId4" Type="http://schemas.openxmlformats.org/officeDocument/2006/relationships/slide" Target="slides/slide3.xml"/><Relationship Id="rId39" Type="http://schemas.openxmlformats.org/officeDocument/2006/relationships/slide" Target="slides/slide38.xml"/><Relationship Id="rId38" Type="http://schemas.openxmlformats.org/officeDocument/2006/relationships/slide" Target="slides/slide37.xml"/><Relationship Id="rId37" Type="http://schemas.openxmlformats.org/officeDocument/2006/relationships/slide" Target="slides/slide36.xml"/><Relationship Id="rId36" Type="http://schemas.openxmlformats.org/officeDocument/2006/relationships/slide" Target="slides/slide35.xml"/><Relationship Id="rId35" Type="http://schemas.openxmlformats.org/officeDocument/2006/relationships/slide" Target="slides/slide34.xml"/><Relationship Id="rId34" Type="http://schemas.openxmlformats.org/officeDocument/2006/relationships/slide" Target="slides/slide33.xml"/><Relationship Id="rId33" Type="http://schemas.openxmlformats.org/officeDocument/2006/relationships/slide" Target="slides/slide32.xml"/><Relationship Id="rId32" Type="http://schemas.openxmlformats.org/officeDocument/2006/relationships/slide" Target="slides/slide31.xml"/><Relationship Id="rId31" Type="http://schemas.openxmlformats.org/officeDocument/2006/relationships/slide" Target="slides/slide30.xml"/><Relationship Id="rId30" Type="http://schemas.openxmlformats.org/officeDocument/2006/relationships/slide" Target="slides/slide29.xml"/><Relationship Id="rId3" Type="http://schemas.openxmlformats.org/officeDocument/2006/relationships/slide" Target="slides/slide2.xml"/><Relationship Id="rId29" Type="http://schemas.openxmlformats.org/officeDocument/2006/relationships/slide" Target="slides/slide28.xml"/><Relationship Id="rId28" Type="http://schemas.openxmlformats.org/officeDocument/2006/relationships/slide" Target="slides/slide27.xml"/><Relationship Id="rId27" Type="http://schemas.openxmlformats.org/officeDocument/2006/relationships/slide" Target="slides/slide26.xml"/><Relationship Id="rId26" Type="http://schemas.openxmlformats.org/officeDocument/2006/relationships/slide" Target="slides/slide25.xml"/><Relationship Id="rId25" Type="http://schemas.openxmlformats.org/officeDocument/2006/relationships/slide" Target="slides/slide24.xml"/><Relationship Id="rId24" Type="http://schemas.openxmlformats.org/officeDocument/2006/relationships/slide" Target="slides/slide23.xml"/><Relationship Id="rId23" Type="http://schemas.openxmlformats.org/officeDocument/2006/relationships/slide" Target="slides/slide22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19" Type="http://schemas.openxmlformats.org/officeDocument/2006/relationships/slide" Target="slides/slide18.xml"/><Relationship Id="rId18" Type="http://schemas.openxmlformats.org/officeDocument/2006/relationships/slide" Target="slides/slide17.xml"/><Relationship Id="rId17" Type="http://schemas.openxmlformats.org/officeDocument/2006/relationships/slide" Target="slides/slide16.xml"/><Relationship Id="rId16" Type="http://schemas.openxmlformats.org/officeDocument/2006/relationships/slide" Target="slides/slide15.xml"/><Relationship Id="rId15" Type="http://schemas.openxmlformats.org/officeDocument/2006/relationships/slide" Target="slides/slide14.xml"/><Relationship Id="rId14" Type="http://schemas.openxmlformats.org/officeDocument/2006/relationships/slide" Target="slides/slide13.xml"/><Relationship Id="rId13" Type="http://schemas.openxmlformats.org/officeDocument/2006/relationships/slide" Target="slides/slide12.xml"/><Relationship Id="rId12" Type="http://schemas.openxmlformats.org/officeDocument/2006/relationships/slide" Target="slides/slide11.xml"/><Relationship Id="rId11" Type="http://schemas.openxmlformats.org/officeDocument/2006/relationships/slide" Target="slides/slide10.xml"/><Relationship Id="rId10" Type="http://schemas.openxmlformats.org/officeDocument/2006/relationships/slide" Target="slides/slide9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7" Type="http://schemas.openxmlformats.org/officeDocument/2006/relationships/image" Target="../media/image63.png"/><Relationship Id="rId16" Type="http://schemas.openxmlformats.org/officeDocument/2006/relationships/image" Target="../media/image62.png"/><Relationship Id="rId15" Type="http://schemas.openxmlformats.org/officeDocument/2006/relationships/image" Target="../media/image61.png"/><Relationship Id="rId14" Type="http://schemas.openxmlformats.org/officeDocument/2006/relationships/image" Target="../media/image60.png"/><Relationship Id="rId13" Type="http://schemas.openxmlformats.org/officeDocument/2006/relationships/image" Target="../media/image59.png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8" Type="http://schemas.openxmlformats.org/officeDocument/2006/relationships/image" Target="../media/image80.png"/><Relationship Id="rId17" Type="http://schemas.openxmlformats.org/officeDocument/2006/relationships/image" Target="../media/image79.png"/><Relationship Id="rId16" Type="http://schemas.openxmlformats.org/officeDocument/2006/relationships/image" Target="../media/image78.png"/><Relationship Id="rId15" Type="http://schemas.openxmlformats.org/officeDocument/2006/relationships/image" Target="../media/image77.png"/><Relationship Id="rId14" Type="http://schemas.openxmlformats.org/officeDocument/2006/relationships/image" Target="../media/image76.png"/><Relationship Id="rId13" Type="http://schemas.openxmlformats.org/officeDocument/2006/relationships/image" Target="../media/image75.png"/><Relationship Id="rId12" Type="http://schemas.openxmlformats.org/officeDocument/2006/relationships/image" Target="../media/image74.png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7" Type="http://schemas.openxmlformats.org/officeDocument/2006/relationships/image" Target="../media/image86.png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image" Target="../media/image94.png"/><Relationship Id="rId7" Type="http://schemas.openxmlformats.org/officeDocument/2006/relationships/image" Target="../media/image93.png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1" Type="http://schemas.openxmlformats.org/officeDocument/2006/relationships/image" Target="../media/image96.png"/><Relationship Id="rId10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7.jpeg"/><Relationship Id="rId3" Type="http://schemas.openxmlformats.org/officeDocument/2006/relationships/image" Target="../media/image5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image" Target="../media/image115.jpeg"/><Relationship Id="rId4" Type="http://schemas.openxmlformats.org/officeDocument/2006/relationships/image" Target="../media/image5.jpeg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0" Type="http://schemas.openxmlformats.org/officeDocument/2006/relationships/image" Target="../media/image23.png"/><Relationship Id="rId2" Type="http://schemas.openxmlformats.org/officeDocument/2006/relationships/image" Target="../media/image6.png"/><Relationship Id="rId19" Type="http://schemas.openxmlformats.org/officeDocument/2006/relationships/image" Target="../media/image22.png"/><Relationship Id="rId18" Type="http://schemas.openxmlformats.org/officeDocument/2006/relationships/image" Target="../media/image21.png"/><Relationship Id="rId17" Type="http://schemas.openxmlformats.org/officeDocument/2006/relationships/image" Target="../media/image20.png"/><Relationship Id="rId16" Type="http://schemas.openxmlformats.org/officeDocument/2006/relationships/image" Target="../media/image19.png"/><Relationship Id="rId15" Type="http://schemas.openxmlformats.org/officeDocument/2006/relationships/image" Target="../media/image18.png"/><Relationship Id="rId14" Type="http://schemas.openxmlformats.org/officeDocument/2006/relationships/image" Target="../media/image17.png"/><Relationship Id="rId13" Type="http://schemas.openxmlformats.org/officeDocument/2006/relationships/image" Target="../media/image5.jpe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4.png"/><Relationship Id="rId8" Type="http://schemas.openxmlformats.org/officeDocument/2006/relationships/image" Target="../media/image143.png"/><Relationship Id="rId7" Type="http://schemas.openxmlformats.org/officeDocument/2006/relationships/image" Target="../media/image142.png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2" Type="http://schemas.openxmlformats.org/officeDocument/2006/relationships/image" Target="../media/image147.png"/><Relationship Id="rId11" Type="http://schemas.openxmlformats.org/officeDocument/2006/relationships/image" Target="../media/image146.png"/><Relationship Id="rId10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6.png"/><Relationship Id="rId8" Type="http://schemas.openxmlformats.org/officeDocument/2006/relationships/image" Target="../media/image155.png"/><Relationship Id="rId7" Type="http://schemas.openxmlformats.org/officeDocument/2006/relationships/image" Target="../media/image154.png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8" Type="http://schemas.openxmlformats.org/officeDocument/2006/relationships/image" Target="../media/image143.png"/><Relationship Id="rId17" Type="http://schemas.openxmlformats.org/officeDocument/2006/relationships/image" Target="../media/image164.png"/><Relationship Id="rId16" Type="http://schemas.openxmlformats.org/officeDocument/2006/relationships/image" Target="../media/image163.png"/><Relationship Id="rId15" Type="http://schemas.openxmlformats.org/officeDocument/2006/relationships/image" Target="../media/image162.png"/><Relationship Id="rId14" Type="http://schemas.openxmlformats.org/officeDocument/2006/relationships/image" Target="../media/image161.png"/><Relationship Id="rId13" Type="http://schemas.openxmlformats.org/officeDocument/2006/relationships/image" Target="../media/image160.png"/><Relationship Id="rId12" Type="http://schemas.openxmlformats.org/officeDocument/2006/relationships/image" Target="../media/image159.png"/><Relationship Id="rId11" Type="http://schemas.openxmlformats.org/officeDocument/2006/relationships/image" Target="../media/image158.png"/><Relationship Id="rId10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2.png"/><Relationship Id="rId8" Type="http://schemas.openxmlformats.org/officeDocument/2006/relationships/image" Target="../media/image171.png"/><Relationship Id="rId7" Type="http://schemas.openxmlformats.org/officeDocument/2006/relationships/image" Target="../media/image170.png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3" Type="http://schemas.openxmlformats.org/officeDocument/2006/relationships/image" Target="../media/image166.jpeg"/><Relationship Id="rId2" Type="http://schemas.openxmlformats.org/officeDocument/2006/relationships/image" Target="../media/image165.png"/><Relationship Id="rId12" Type="http://schemas.openxmlformats.org/officeDocument/2006/relationships/image" Target="../media/image174.png"/><Relationship Id="rId11" Type="http://schemas.openxmlformats.org/officeDocument/2006/relationships/image" Target="../media/image143.png"/><Relationship Id="rId10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3.png"/><Relationship Id="rId8" Type="http://schemas.openxmlformats.org/officeDocument/2006/relationships/image" Target="../media/image182.png"/><Relationship Id="rId7" Type="http://schemas.openxmlformats.org/officeDocument/2006/relationships/image" Target="../media/image181.png"/><Relationship Id="rId6" Type="http://schemas.openxmlformats.org/officeDocument/2006/relationships/image" Target="../media/image180.pn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3" Type="http://schemas.openxmlformats.org/officeDocument/2006/relationships/image" Target="../media/image187.png"/><Relationship Id="rId12" Type="http://schemas.openxmlformats.org/officeDocument/2006/relationships/image" Target="../media/image186.png"/><Relationship Id="rId11" Type="http://schemas.openxmlformats.org/officeDocument/2006/relationships/image" Target="../media/image185.png"/><Relationship Id="rId10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5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1" Type="http://schemas.openxmlformats.org/officeDocument/2006/relationships/image" Target="../media/image42.png"/><Relationship Id="rId20" Type="http://schemas.openxmlformats.org/officeDocument/2006/relationships/image" Target="../media/image41.png"/><Relationship Id="rId2" Type="http://schemas.openxmlformats.org/officeDocument/2006/relationships/image" Target="../media/image24.png"/><Relationship Id="rId19" Type="http://schemas.openxmlformats.org/officeDocument/2006/relationships/image" Target="../media/image40.png"/><Relationship Id="rId18" Type="http://schemas.openxmlformats.org/officeDocument/2006/relationships/image" Target="../media/image39.png"/><Relationship Id="rId17" Type="http://schemas.openxmlformats.org/officeDocument/2006/relationships/image" Target="../media/image38.png"/><Relationship Id="rId16" Type="http://schemas.openxmlformats.org/officeDocument/2006/relationships/image" Target="../media/image37.png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image" Target="../media/image192.png"/><Relationship Id="rId4" Type="http://schemas.openxmlformats.org/officeDocument/2006/relationships/image" Target="../media/image5.jpeg"/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0.png"/><Relationship Id="rId8" Type="http://schemas.openxmlformats.org/officeDocument/2006/relationships/image" Target="../media/image199.png"/><Relationship Id="rId7" Type="http://schemas.openxmlformats.org/officeDocument/2006/relationships/image" Target="../media/image198.png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Relationship Id="rId3" Type="http://schemas.openxmlformats.org/officeDocument/2006/relationships/image" Target="../media/image194.png"/><Relationship Id="rId26" Type="http://schemas.openxmlformats.org/officeDocument/2006/relationships/image" Target="../media/image216.png"/><Relationship Id="rId25" Type="http://schemas.openxmlformats.org/officeDocument/2006/relationships/image" Target="../media/image215.png"/><Relationship Id="rId24" Type="http://schemas.openxmlformats.org/officeDocument/2006/relationships/image" Target="../media/image214.png"/><Relationship Id="rId23" Type="http://schemas.openxmlformats.org/officeDocument/2006/relationships/image" Target="../media/image213.png"/><Relationship Id="rId22" Type="http://schemas.openxmlformats.org/officeDocument/2006/relationships/image" Target="../media/image212.png"/><Relationship Id="rId21" Type="http://schemas.openxmlformats.org/officeDocument/2006/relationships/image" Target="../media/image211.png"/><Relationship Id="rId20" Type="http://schemas.openxmlformats.org/officeDocument/2006/relationships/image" Target="../media/image5.jpeg"/><Relationship Id="rId2" Type="http://schemas.openxmlformats.org/officeDocument/2006/relationships/image" Target="../media/image193.png"/><Relationship Id="rId19" Type="http://schemas.openxmlformats.org/officeDocument/2006/relationships/image" Target="../media/image210.png"/><Relationship Id="rId18" Type="http://schemas.openxmlformats.org/officeDocument/2006/relationships/image" Target="../media/image209.png"/><Relationship Id="rId17" Type="http://schemas.openxmlformats.org/officeDocument/2006/relationships/image" Target="../media/image208.png"/><Relationship Id="rId16" Type="http://schemas.openxmlformats.org/officeDocument/2006/relationships/image" Target="../media/image207.png"/><Relationship Id="rId15" Type="http://schemas.openxmlformats.org/officeDocument/2006/relationships/image" Target="../media/image206.png"/><Relationship Id="rId14" Type="http://schemas.openxmlformats.org/officeDocument/2006/relationships/image" Target="../media/image205.png"/><Relationship Id="rId13" Type="http://schemas.openxmlformats.org/officeDocument/2006/relationships/image" Target="../media/image204.png"/><Relationship Id="rId12" Type="http://schemas.openxmlformats.org/officeDocument/2006/relationships/image" Target="../media/image203.png"/><Relationship Id="rId11" Type="http://schemas.openxmlformats.org/officeDocument/2006/relationships/image" Target="../media/image202.png"/><Relationship Id="rId10" Type="http://schemas.openxmlformats.org/officeDocument/2006/relationships/image" Target="../media/image20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7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0" y="2334768"/>
            <a:ext cx="12192000" cy="1043939"/>
          </a:xfrm>
          <a:prstGeom prst="rect">
            <a:avLst/>
          </a:prstGeom>
          <a:solidFill>
            <a:srgbClr val="FF0000">
              <a:alpha val="32156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9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420369" algn="l" rtl="0" eaLnBrk="0">
              <a:lnSpc>
                <a:spcPct val="93000"/>
              </a:lnSpc>
              <a:spcBef>
                <a:spcPts val="2"/>
              </a:spcBef>
              <a:tabLst/>
            </a:pPr>
            <a:r>
              <a:rPr sz="3600" kern="0" spc="-2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万科BIM智慧建造解决方案</a:t>
            </a:r>
            <a:endParaRPr sz="3600" dirty="0">
              <a:latin typeface="DengXian"/>
              <a:ea typeface="DengXian"/>
              <a:cs typeface="DengXian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90144" y="1187196"/>
            <a:ext cx="2532887" cy="4130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xtbox 406"/>
          <p:cNvSpPr/>
          <p:nvPr/>
        </p:nvSpPr>
        <p:spPr>
          <a:xfrm>
            <a:off x="4657252" y="2139829"/>
            <a:ext cx="2868295" cy="17233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45"/>
              </a:lnSpc>
              <a:tabLst/>
            </a:pPr>
            <a:r>
              <a:rPr sz="1500" b="1" kern="0" spc="7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一、沃土介绍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58"/>
              </a:lnSpc>
              <a:spcBef>
                <a:spcPts val="459"/>
              </a:spcBef>
              <a:tabLst/>
            </a:pPr>
            <a:r>
              <a:rPr sz="1500" b="1" kern="0" spc="8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二、技术背景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49"/>
              </a:lnSpc>
              <a:spcBef>
                <a:spcPts val="458"/>
              </a:spcBef>
              <a:tabLst/>
            </a:pPr>
            <a:r>
              <a:rPr sz="1500" b="1" kern="0" spc="11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三、万科</a:t>
            </a:r>
            <a:r>
              <a:rPr sz="1500" b="1" kern="0" spc="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1500" b="1" kern="0" spc="11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智慧建造解决</a:t>
            </a:r>
            <a:r>
              <a:rPr sz="1500" b="1" kern="0" spc="10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方案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6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19050" algn="l" rtl="0" eaLnBrk="0">
              <a:lnSpc>
                <a:spcPts val="1845"/>
              </a:lnSpc>
              <a:spcBef>
                <a:spcPts val="3"/>
              </a:spcBef>
              <a:tabLst/>
            </a:pPr>
            <a:r>
              <a:rPr sz="1500" b="1" kern="0" spc="8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四、技术样本介绍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408" name="table 408"/>
          <p:cNvGraphicFramePr>
            <a:graphicFrameLocks noGrp="1"/>
          </p:cNvGraphicFramePr>
          <p:nvPr/>
        </p:nvGraphicFramePr>
        <p:xfrm>
          <a:off x="1403603" y="1886711"/>
          <a:ext cx="2070735" cy="2069464"/>
        </p:xfrm>
        <a:graphic>
          <a:graphicData uri="http://schemas.openxmlformats.org/drawingml/2006/table">
            <a:tbl>
              <a:tblPr/>
              <a:tblGrid>
                <a:gridCol w="2070735"/>
              </a:tblGrid>
              <a:tr h="20313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407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1459" algn="l" rtl="0" eaLnBrk="0">
                        <a:lnSpc>
                          <a:spcPct val="109000"/>
                        </a:lnSpc>
                        <a:tabLst/>
                      </a:pPr>
                      <a:r>
                        <a:rPr sz="2100" kern="0" spc="90" dirty="0">
                          <a:solidFill>
                            <a:srgbClr val="8C8C8C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CONTENTS</a:t>
                      </a:r>
                      <a:r>
                        <a:rPr sz="2100" kern="0" spc="10" dirty="0">
                          <a:solidFill>
                            <a:srgbClr val="8C8C8C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   </a:t>
                      </a:r>
                      <a:r>
                        <a:rPr sz="2000" kern="0" spc="200" dirty="0">
                          <a:solidFill>
                            <a:srgbClr val="8C8C8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目录</a:t>
                      </a:r>
                      <a:endParaRPr sz="20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46379" algn="l" rtl="0" eaLnBrk="0">
                        <a:lnSpc>
                          <a:spcPts val="996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300" kern="0" spc="40" dirty="0">
                          <a:solidFill>
                            <a:srgbClr val="ED4142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van</a:t>
                      </a:r>
                      <a:r>
                        <a:rPr sz="1300" kern="0" spc="-150" dirty="0">
                          <a:solidFill>
                            <a:srgbClr val="ED4142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300" kern="0" spc="40" dirty="0">
                          <a:solidFill>
                            <a:srgbClr val="ED4142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ke</a:t>
                      </a:r>
                      <a:endParaRPr sz="13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10" name="picture 4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1887200" y="5259323"/>
            <a:ext cx="97535" cy="12176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4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213103" y="164592"/>
            <a:ext cx="10762488" cy="6693405"/>
          </a:xfrm>
          <a:prstGeom prst="rect">
            <a:avLst/>
          </a:prstGeom>
        </p:spPr>
      </p:pic>
      <p:sp>
        <p:nvSpPr>
          <p:cNvPr id="414" name="rect 414"/>
          <p:cNvSpPr/>
          <p:nvPr/>
        </p:nvSpPr>
        <p:spPr>
          <a:xfrm>
            <a:off x="3770182" y="1150499"/>
            <a:ext cx="3222121" cy="388860"/>
          </a:xfrm>
          <a:prstGeom prst="rect">
            <a:avLst/>
          </a:prstGeom>
          <a:solidFill>
            <a:srgbClr val="000000">
              <a:alpha val="29411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16" name="picture 4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206238" y="1246442"/>
            <a:ext cx="360934" cy="200221"/>
          </a:xfrm>
          <a:prstGeom prst="rect">
            <a:avLst/>
          </a:prstGeom>
        </p:spPr>
      </p:pic>
      <p:sp>
        <p:nvSpPr>
          <p:cNvPr id="418" name="rect 418"/>
          <p:cNvSpPr/>
          <p:nvPr/>
        </p:nvSpPr>
        <p:spPr>
          <a:xfrm>
            <a:off x="3758183" y="1139951"/>
            <a:ext cx="3195828" cy="359664"/>
          </a:xfrm>
          <a:prstGeom prst="rect">
            <a:avLst/>
          </a:prstGeom>
          <a:solidFill>
            <a:srgbClr val="2AA1DC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20" name="picture 4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022173" y="1150499"/>
            <a:ext cx="1466437" cy="388860"/>
          </a:xfrm>
          <a:prstGeom prst="rect">
            <a:avLst/>
          </a:prstGeom>
        </p:spPr>
      </p:pic>
      <p:pic>
        <p:nvPicPr>
          <p:cNvPr id="422" name="picture 4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432308" y="1246442"/>
            <a:ext cx="658619" cy="200221"/>
          </a:xfrm>
          <a:prstGeom prst="rect">
            <a:avLst/>
          </a:prstGeom>
        </p:spPr>
      </p:pic>
      <p:sp>
        <p:nvSpPr>
          <p:cNvPr id="424" name="rect 424"/>
          <p:cNvSpPr/>
          <p:nvPr/>
        </p:nvSpPr>
        <p:spPr>
          <a:xfrm>
            <a:off x="2010155" y="1139951"/>
            <a:ext cx="1440179" cy="359664"/>
          </a:xfrm>
          <a:prstGeom prst="rect">
            <a:avLst/>
          </a:prstGeom>
          <a:solidFill>
            <a:srgbClr val="F49C1A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26" name="rect 426"/>
          <p:cNvSpPr/>
          <p:nvPr/>
        </p:nvSpPr>
        <p:spPr>
          <a:xfrm>
            <a:off x="9027709" y="2606905"/>
            <a:ext cx="1605704" cy="386889"/>
          </a:xfrm>
          <a:prstGeom prst="rect">
            <a:avLst/>
          </a:prstGeom>
          <a:solidFill>
            <a:srgbClr val="000000">
              <a:alpha val="29411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28" name="picture 4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466752" y="2711167"/>
            <a:ext cx="727616" cy="182894"/>
          </a:xfrm>
          <a:prstGeom prst="rect">
            <a:avLst/>
          </a:prstGeom>
        </p:spPr>
      </p:pic>
      <p:sp>
        <p:nvSpPr>
          <p:cNvPr id="430" name="rect 430"/>
          <p:cNvSpPr/>
          <p:nvPr/>
        </p:nvSpPr>
        <p:spPr>
          <a:xfrm>
            <a:off x="2022301" y="1631545"/>
            <a:ext cx="8600023" cy="386889"/>
          </a:xfrm>
          <a:prstGeom prst="rect">
            <a:avLst/>
          </a:prstGeom>
          <a:solidFill>
            <a:srgbClr val="000000">
              <a:alpha val="31764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32" name="picture 4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5889620" y="1726502"/>
            <a:ext cx="863862" cy="200221"/>
          </a:xfrm>
          <a:prstGeom prst="rect">
            <a:avLst/>
          </a:prstGeom>
        </p:spPr>
      </p:pic>
      <p:sp>
        <p:nvSpPr>
          <p:cNvPr id="434" name="rect 434"/>
          <p:cNvSpPr/>
          <p:nvPr/>
        </p:nvSpPr>
        <p:spPr>
          <a:xfrm>
            <a:off x="9015984" y="2595371"/>
            <a:ext cx="1578863" cy="359664"/>
          </a:xfrm>
          <a:prstGeom prst="rect">
            <a:avLst/>
          </a:prstGeom>
          <a:solidFill>
            <a:srgbClr val="F0466E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36" name="rect 436"/>
          <p:cNvSpPr/>
          <p:nvPr/>
        </p:nvSpPr>
        <p:spPr>
          <a:xfrm>
            <a:off x="2022282" y="2115192"/>
            <a:ext cx="4969893" cy="388860"/>
          </a:xfrm>
          <a:prstGeom prst="rect">
            <a:avLst/>
          </a:prstGeom>
          <a:solidFill>
            <a:srgbClr val="000000">
              <a:alpha val="31372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38" name="picture 4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4183384" y="2211135"/>
            <a:ext cx="658619" cy="200221"/>
          </a:xfrm>
          <a:prstGeom prst="rect">
            <a:avLst/>
          </a:prstGeom>
        </p:spPr>
      </p:pic>
      <p:sp>
        <p:nvSpPr>
          <p:cNvPr id="440" name="rect 440"/>
          <p:cNvSpPr/>
          <p:nvPr/>
        </p:nvSpPr>
        <p:spPr>
          <a:xfrm>
            <a:off x="3770237" y="3574644"/>
            <a:ext cx="4973086" cy="386890"/>
          </a:xfrm>
          <a:prstGeom prst="rect">
            <a:avLst/>
          </a:prstGeom>
          <a:solidFill>
            <a:srgbClr val="000000">
              <a:alpha val="31764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42" name="picture 4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6070092" y="3682116"/>
            <a:ext cx="373379" cy="187707"/>
          </a:xfrm>
          <a:prstGeom prst="rect">
            <a:avLst/>
          </a:prstGeom>
        </p:spPr>
      </p:pic>
      <p:pic>
        <p:nvPicPr>
          <p:cNvPr id="444" name="picture 4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2019223" y="2605516"/>
            <a:ext cx="4968393" cy="388156"/>
          </a:xfrm>
          <a:prstGeom prst="rect">
            <a:avLst/>
          </a:prstGeom>
        </p:spPr>
      </p:pic>
      <p:pic>
        <p:nvPicPr>
          <p:cNvPr id="446" name="picture 4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180909" y="2709643"/>
            <a:ext cx="654584" cy="182894"/>
          </a:xfrm>
          <a:prstGeom prst="rect">
            <a:avLst/>
          </a:prstGeom>
        </p:spPr>
      </p:pic>
      <p:sp>
        <p:nvSpPr>
          <p:cNvPr id="448" name="rect 448"/>
          <p:cNvSpPr/>
          <p:nvPr/>
        </p:nvSpPr>
        <p:spPr>
          <a:xfrm>
            <a:off x="2019223" y="3090012"/>
            <a:ext cx="4968393" cy="386890"/>
          </a:xfrm>
          <a:prstGeom prst="rect">
            <a:avLst/>
          </a:prstGeom>
          <a:solidFill>
            <a:srgbClr val="000000">
              <a:alpha val="31764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50" name="picture 4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4180909" y="3194275"/>
            <a:ext cx="654584" cy="182894"/>
          </a:xfrm>
          <a:prstGeom prst="rect">
            <a:avLst/>
          </a:prstGeom>
        </p:spPr>
      </p:pic>
      <p:sp>
        <p:nvSpPr>
          <p:cNvPr id="452" name="rect 452"/>
          <p:cNvSpPr/>
          <p:nvPr/>
        </p:nvSpPr>
        <p:spPr>
          <a:xfrm>
            <a:off x="2010155" y="1620011"/>
            <a:ext cx="8574023" cy="359664"/>
          </a:xfrm>
          <a:prstGeom prst="rect">
            <a:avLst/>
          </a:prstGeom>
          <a:solidFill>
            <a:srgbClr val="F49C1A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54" name="rect 454"/>
          <p:cNvSpPr/>
          <p:nvPr/>
        </p:nvSpPr>
        <p:spPr>
          <a:xfrm>
            <a:off x="3758183" y="3563111"/>
            <a:ext cx="4946904" cy="359663"/>
          </a:xfrm>
          <a:prstGeom prst="rect">
            <a:avLst/>
          </a:prstGeom>
          <a:solidFill>
            <a:srgbClr val="2AA1DC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56" name="picture 4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7264907" y="3078479"/>
            <a:ext cx="3357456" cy="398423"/>
          </a:xfrm>
          <a:prstGeom prst="rect">
            <a:avLst/>
          </a:prstGeom>
        </p:spPr>
      </p:pic>
      <p:sp>
        <p:nvSpPr>
          <p:cNvPr id="458" name="rect 458"/>
          <p:cNvSpPr/>
          <p:nvPr/>
        </p:nvSpPr>
        <p:spPr>
          <a:xfrm>
            <a:off x="2007107" y="2593847"/>
            <a:ext cx="4942332" cy="361188"/>
          </a:xfrm>
          <a:prstGeom prst="rect">
            <a:avLst/>
          </a:prstGeom>
          <a:solidFill>
            <a:srgbClr val="F49C1A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60" name="rect 460"/>
          <p:cNvSpPr/>
          <p:nvPr/>
        </p:nvSpPr>
        <p:spPr>
          <a:xfrm>
            <a:off x="2007107" y="3078479"/>
            <a:ext cx="4942332" cy="359664"/>
          </a:xfrm>
          <a:prstGeom prst="rect">
            <a:avLst/>
          </a:prstGeom>
          <a:solidFill>
            <a:srgbClr val="F49C1A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62" name="rect 462"/>
          <p:cNvSpPr/>
          <p:nvPr/>
        </p:nvSpPr>
        <p:spPr>
          <a:xfrm>
            <a:off x="2010155" y="2104644"/>
            <a:ext cx="4943855" cy="359664"/>
          </a:xfrm>
          <a:prstGeom prst="rect">
            <a:avLst/>
          </a:prstGeom>
          <a:solidFill>
            <a:srgbClr val="F49C1A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64" name="picture 46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5513832" y="4053840"/>
            <a:ext cx="3229455" cy="398423"/>
          </a:xfrm>
          <a:prstGeom prst="rect">
            <a:avLst/>
          </a:prstGeom>
        </p:spPr>
      </p:pic>
      <p:graphicFrame>
        <p:nvGraphicFramePr>
          <p:cNvPr id="466" name="table 466"/>
          <p:cNvGraphicFramePr>
            <a:graphicFrameLocks noGrp="1"/>
          </p:cNvGraphicFramePr>
          <p:nvPr/>
        </p:nvGraphicFramePr>
        <p:xfrm>
          <a:off x="1258061" y="1055335"/>
          <a:ext cx="10129520" cy="3499485"/>
        </p:xfrm>
        <a:graphic>
          <a:graphicData uri="http://schemas.openxmlformats.org/drawingml/2006/table">
            <a:tbl>
              <a:tblPr/>
              <a:tblGrid>
                <a:gridCol w="2353310"/>
                <a:gridCol w="1751964"/>
                <a:gridCol w="1756410"/>
                <a:gridCol w="1731010"/>
                <a:gridCol w="2536825"/>
              </a:tblGrid>
              <a:tr h="574040"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2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970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161414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400" b="1" kern="0" spc="-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ICP设计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085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r" rtl="0" eaLnBrk="0">
                        <a:lnSpc>
                          <a:spcPct val="98000"/>
                        </a:lnSpc>
                        <a:tabLst/>
                      </a:pPr>
                      <a:r>
                        <a:rPr sz="14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采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7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14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筑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222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222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601980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4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运维平台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9884"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509905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4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VBIM平台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222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222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3404">
                <a:tc rowSpan="4"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176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67970" algn="l" rtl="0" eaLnBrk="0">
                        <a:lnSpc>
                          <a:spcPct val="94000"/>
                        </a:lnSpc>
                        <a:tabLst/>
                      </a:pPr>
                      <a:r>
                        <a:rPr sz="1500" kern="0" spc="90" dirty="0">
                          <a:solidFill>
                            <a:srgbClr val="454444">
                              <a:alpha val="100000"/>
                            </a:srgbClr>
                          </a:solidFill>
                          <a:latin typeface="SimHei"/>
                          <a:ea typeface="SimHei"/>
                          <a:cs typeface="SimHei"/>
                        </a:rPr>
                        <a:t>业务功能</a:t>
                      </a:r>
                      <a:endParaRPr sz="1500" dirty="0">
                        <a:latin typeface="SimHei"/>
                        <a:ea typeface="SimHei"/>
                        <a:cs typeface="SimHei"/>
                      </a:endParaRPr>
                    </a:p>
                  </a:txBody>
                  <a:tcPr marL="0" marR="0" marT="0" marB="0" vert="eaVert">
                    <a:lnL>
                      <a:noFill/>
                    </a:lnL>
                    <a:lnR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558800" algn="l" rtl="0" eaLnBrk="0">
                        <a:lnSpc>
                          <a:spcPct val="98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400" b="1" kern="0" spc="-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ICP工程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702944" algn="l" rtl="0" eaLnBrk="0">
                        <a:lnSpc>
                          <a:spcPct val="100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400" b="1" kern="0" spc="-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匠心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222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61439" algn="l" rtl="0" eaLnBrk="0">
                        <a:lnSpc>
                          <a:spcPct val="98000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14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万科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1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400" b="1" kern="0" spc="-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系统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2222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5784"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eaVert">
                    <a:lnL>
                      <a:noFill/>
                    </a:lnL>
                    <a:lnR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554990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400" b="1" kern="0" spc="-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ICP成本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222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222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2810"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eaVert">
                    <a:lnL>
                      <a:noFill/>
                    </a:lnL>
                    <a:lnR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554990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400" b="1" kern="0" spc="-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ICP采购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222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222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30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400" b="1" kern="0" spc="-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服务家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559"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eaVert">
                    <a:lnL>
                      <a:noFill/>
                    </a:lnL>
                    <a:lnR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r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4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评估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222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2225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68" name="textbox 468"/>
          <p:cNvSpPr/>
          <p:nvPr/>
        </p:nvSpPr>
        <p:spPr>
          <a:xfrm>
            <a:off x="432451" y="193350"/>
            <a:ext cx="5151120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90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10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万科</a:t>
            </a:r>
            <a:r>
              <a:rPr sz="33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3300" kern="0" spc="10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智慧建造解决方案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470" name="textbox 470"/>
          <p:cNvSpPr/>
          <p:nvPr/>
        </p:nvSpPr>
        <p:spPr>
          <a:xfrm>
            <a:off x="2268194" y="812901"/>
            <a:ext cx="8008619" cy="3454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2515"/>
              </a:lnSpc>
              <a:tabLst/>
            </a:pP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规划设计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     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生产运输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 </a:t>
            </a:r>
            <a:r>
              <a:rPr sz="3400" kern="0" spc="0" dirty="0">
                <a:solidFill>
                  <a:srgbClr val="38ACFF">
                    <a:alpha val="100000"/>
                  </a:srgbClr>
                </a:solidFill>
                <a:latin typeface="Arial"/>
                <a:ea typeface="Arial"/>
                <a:cs typeface="Arial"/>
              </a:rPr>
              <a:t>v</a:t>
            </a:r>
            <a:r>
              <a:rPr sz="3400" kern="0" spc="180" dirty="0">
                <a:solidFill>
                  <a:srgbClr val="38AC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施工建造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 </a:t>
            </a:r>
            <a:r>
              <a:rPr sz="3400" kern="0" spc="0" dirty="0">
                <a:solidFill>
                  <a:srgbClr val="38ACFF">
                    <a:alpha val="100000"/>
                  </a:srgbClr>
                </a:solidFill>
                <a:latin typeface="Arial"/>
                <a:ea typeface="Arial"/>
                <a:cs typeface="Arial"/>
              </a:rPr>
              <a:t>v</a:t>
            </a:r>
            <a:r>
              <a:rPr sz="3400" kern="0" spc="260" dirty="0">
                <a:solidFill>
                  <a:srgbClr val="38AC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竣工交付</a:t>
            </a:r>
            <a:r>
              <a:rPr sz="1800" kern="0" spc="27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3400" kern="0" spc="0" dirty="0">
                <a:solidFill>
                  <a:srgbClr val="38ACFF">
                    <a:alpha val="100000"/>
                  </a:srgbClr>
                </a:solidFill>
                <a:latin typeface="Arial"/>
                <a:ea typeface="Arial"/>
                <a:cs typeface="Arial"/>
              </a:rPr>
              <a:t>v</a:t>
            </a:r>
            <a:r>
              <a:rPr sz="3400" kern="0" spc="0" dirty="0">
                <a:solidFill>
                  <a:srgbClr val="38AC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  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运营维护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472" name="path 472"/>
          <p:cNvSpPr/>
          <p:nvPr/>
        </p:nvSpPr>
        <p:spPr>
          <a:xfrm>
            <a:off x="3518890" y="864108"/>
            <a:ext cx="220979" cy="190500"/>
          </a:xfrm>
          <a:custGeom>
            <a:avLst/>
            <a:gdLst/>
            <a:ahLst/>
            <a:cxnLst/>
            <a:rect l="0" t="0" r="0" b="0"/>
            <a:pathLst>
              <a:path w="347" h="300">
                <a:moveTo>
                  <a:pt x="347" y="0"/>
                </a:moveTo>
                <a:lnTo>
                  <a:pt x="173" y="300"/>
                </a:lnTo>
                <a:lnTo>
                  <a:pt x="0" y="0"/>
                </a:lnTo>
                <a:lnTo>
                  <a:pt x="347" y="0"/>
                </a:lnTo>
                <a:close/>
              </a:path>
            </a:pathLst>
          </a:custGeom>
          <a:solidFill>
            <a:srgbClr val="38AC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28" name="group 28"/>
          <p:cNvGrpSpPr/>
          <p:nvPr/>
        </p:nvGrpSpPr>
        <p:grpSpPr>
          <a:xfrm rot="21600000">
            <a:off x="9015984" y="4920995"/>
            <a:ext cx="1478763" cy="506894"/>
            <a:chOff x="0" y="0"/>
            <a:chExt cx="1478763" cy="506894"/>
          </a:xfrm>
        </p:grpSpPr>
        <p:pic>
          <p:nvPicPr>
            <p:cNvPr id="474" name="picture 47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600000">
              <a:off x="0" y="0"/>
              <a:ext cx="1478763" cy="506894"/>
            </a:xfrm>
            <a:prstGeom prst="rect">
              <a:avLst/>
            </a:prstGeom>
          </p:spPr>
        </p:pic>
        <p:sp>
          <p:nvSpPr>
            <p:cNvPr id="476" name="textbox 476"/>
            <p:cNvSpPr/>
            <p:nvPr/>
          </p:nvSpPr>
          <p:spPr>
            <a:xfrm>
              <a:off x="-12700" y="-12700"/>
              <a:ext cx="1504314" cy="55054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9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6390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210820" algn="l" rtl="0" eaLnBrk="0">
                <a:lnSpc>
                  <a:spcPct val="97000"/>
                </a:lnSpc>
                <a:tabLst/>
              </a:pPr>
              <a:r>
                <a:rPr sz="1400" b="1" kern="0" spc="-2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BIM算量工具</a:t>
              </a:r>
              <a:endParaRPr sz="14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 rot="21600000">
            <a:off x="3758183" y="4920995"/>
            <a:ext cx="1478762" cy="506894"/>
            <a:chOff x="0" y="0"/>
            <a:chExt cx="1478762" cy="506894"/>
          </a:xfrm>
        </p:grpSpPr>
        <p:pic>
          <p:nvPicPr>
            <p:cNvPr id="478" name="picture 47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600000">
              <a:off x="0" y="0"/>
              <a:ext cx="1478762" cy="506894"/>
            </a:xfrm>
            <a:prstGeom prst="rect">
              <a:avLst/>
            </a:prstGeom>
          </p:spPr>
        </p:pic>
        <p:sp>
          <p:nvSpPr>
            <p:cNvPr id="480" name="textbox 480"/>
            <p:cNvSpPr/>
            <p:nvPr/>
          </p:nvSpPr>
          <p:spPr>
            <a:xfrm>
              <a:off x="-12700" y="-12700"/>
              <a:ext cx="1504314" cy="55118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  <a:tabLst/>
              </a:pPr>
              <a:endParaRPr sz="400" dirty="0">
                <a:latin typeface="Arial"/>
                <a:ea typeface="Arial"/>
                <a:cs typeface="Arial"/>
              </a:endParaRPr>
            </a:p>
            <a:p>
              <a:pPr marL="588644" algn="l" rtl="0" eaLnBrk="0">
                <a:lnSpc>
                  <a:spcPct val="84000"/>
                </a:lnSpc>
                <a:spcBef>
                  <a:spcPts val="1"/>
                </a:spcBef>
                <a:tabLst/>
              </a:pPr>
              <a:r>
                <a:rPr sz="1400" b="1" kern="0" spc="-3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GIS</a:t>
              </a:r>
              <a:endParaRPr sz="1400" dirty="0">
                <a:latin typeface="Microsoft YaHei"/>
                <a:ea typeface="Microsoft YaHei"/>
                <a:cs typeface="Microsoft YaHei"/>
              </a:endParaRPr>
            </a:p>
            <a:p>
              <a:pPr marL="200660" algn="l" rtl="0" eaLnBrk="0">
                <a:lnSpc>
                  <a:spcPct val="98000"/>
                </a:lnSpc>
                <a:spcBef>
                  <a:spcPts val="200"/>
                </a:spcBef>
                <a:tabLst/>
              </a:pPr>
              <a:r>
                <a:rPr sz="14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地理信息系统</a:t>
              </a:r>
              <a:endParaRPr sz="14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 rot="21600000">
            <a:off x="5497067" y="4919471"/>
            <a:ext cx="1478762" cy="506894"/>
            <a:chOff x="0" y="0"/>
            <a:chExt cx="1478762" cy="506894"/>
          </a:xfrm>
        </p:grpSpPr>
        <p:sp>
          <p:nvSpPr>
            <p:cNvPr id="482" name="rect 482"/>
            <p:cNvSpPr/>
            <p:nvPr/>
          </p:nvSpPr>
          <p:spPr>
            <a:xfrm>
              <a:off x="11708" y="11252"/>
              <a:ext cx="1467054" cy="495642"/>
            </a:xfrm>
            <a:prstGeom prst="rect">
              <a:avLst/>
            </a:prstGeom>
            <a:solidFill>
              <a:srgbClr val="000000">
                <a:alpha val="37647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84" name="rect 484"/>
            <p:cNvSpPr/>
            <p:nvPr/>
          </p:nvSpPr>
          <p:spPr>
            <a:xfrm>
              <a:off x="0" y="0"/>
              <a:ext cx="1440179" cy="467867"/>
            </a:xfrm>
            <a:prstGeom prst="rect">
              <a:avLst/>
            </a:prstGeom>
            <a:solidFill>
              <a:srgbClr val="00B05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86" name="textbox 486"/>
            <p:cNvSpPr/>
            <p:nvPr/>
          </p:nvSpPr>
          <p:spPr>
            <a:xfrm>
              <a:off x="352430" y="34537"/>
              <a:ext cx="737234" cy="447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8692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indent="90805" algn="l" rtl="0" eaLnBrk="0">
                <a:lnSpc>
                  <a:spcPct val="99000"/>
                </a:lnSpc>
                <a:tabLst/>
              </a:pPr>
              <a:r>
                <a:rPr sz="14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大数据</a:t>
              </a:r>
              <a:r>
                <a:rPr sz="1400" b="1" kern="0" spc="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   </a:t>
              </a:r>
              <a:r>
                <a:rPr sz="14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分析平台</a:t>
              </a:r>
              <a:endParaRPr sz="14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 rot="21600000">
            <a:off x="5513832" y="6100571"/>
            <a:ext cx="1478455" cy="506907"/>
            <a:chOff x="0" y="0"/>
            <a:chExt cx="1478455" cy="506907"/>
          </a:xfrm>
        </p:grpSpPr>
        <p:sp>
          <p:nvSpPr>
            <p:cNvPr id="488" name="rect 488"/>
            <p:cNvSpPr/>
            <p:nvPr/>
          </p:nvSpPr>
          <p:spPr>
            <a:xfrm>
              <a:off x="12017" y="11265"/>
              <a:ext cx="1466438" cy="495642"/>
            </a:xfrm>
            <a:prstGeom prst="rect">
              <a:avLst/>
            </a:prstGeom>
            <a:solidFill>
              <a:srgbClr val="000000">
                <a:alpha val="38431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90" name="rect 490"/>
            <p:cNvSpPr/>
            <p:nvPr/>
          </p:nvSpPr>
          <p:spPr>
            <a:xfrm>
              <a:off x="0" y="0"/>
              <a:ext cx="1440179" cy="467868"/>
            </a:xfrm>
            <a:prstGeom prst="rect">
              <a:avLst/>
            </a:prstGeom>
            <a:solidFill>
              <a:srgbClr val="A6A6A6">
                <a:alpha val="95686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92" name="textbox 492"/>
            <p:cNvSpPr/>
            <p:nvPr/>
          </p:nvSpPr>
          <p:spPr>
            <a:xfrm>
              <a:off x="273195" y="142132"/>
              <a:ext cx="909319" cy="23431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8559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8000"/>
                </a:lnSpc>
                <a:tabLst/>
              </a:pPr>
              <a:r>
                <a:rPr sz="1400" b="1" kern="0" spc="-3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BIM数据库</a:t>
              </a:r>
              <a:endParaRPr sz="14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 rot="21600000">
            <a:off x="2010155" y="6082283"/>
            <a:ext cx="1478454" cy="506907"/>
            <a:chOff x="0" y="0"/>
            <a:chExt cx="1478454" cy="506907"/>
          </a:xfrm>
        </p:grpSpPr>
        <p:sp>
          <p:nvSpPr>
            <p:cNvPr id="494" name="rect 494"/>
            <p:cNvSpPr/>
            <p:nvPr/>
          </p:nvSpPr>
          <p:spPr>
            <a:xfrm>
              <a:off x="12017" y="11265"/>
              <a:ext cx="1466437" cy="495642"/>
            </a:xfrm>
            <a:prstGeom prst="rect">
              <a:avLst/>
            </a:prstGeom>
            <a:solidFill>
              <a:srgbClr val="000000">
                <a:alpha val="38039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96" name="rect 496"/>
            <p:cNvSpPr/>
            <p:nvPr/>
          </p:nvSpPr>
          <p:spPr>
            <a:xfrm>
              <a:off x="0" y="0"/>
              <a:ext cx="1440179" cy="467868"/>
            </a:xfrm>
            <a:prstGeom prst="rect">
              <a:avLst/>
            </a:prstGeom>
            <a:solidFill>
              <a:srgbClr val="A6A6A6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98" name="textbox 498"/>
            <p:cNvSpPr/>
            <p:nvPr/>
          </p:nvSpPr>
          <p:spPr>
            <a:xfrm>
              <a:off x="185057" y="141217"/>
              <a:ext cx="1087755" cy="2349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5395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8000"/>
                </a:lnSpc>
                <a:tabLst/>
              </a:pPr>
              <a:r>
                <a:rPr sz="1400" b="1" kern="0" spc="-2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BIM三维引擎</a:t>
              </a:r>
              <a:endParaRPr sz="14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 rot="21600000">
            <a:off x="2010155" y="4920995"/>
            <a:ext cx="1478454" cy="506894"/>
            <a:chOff x="0" y="0"/>
            <a:chExt cx="1478454" cy="506894"/>
          </a:xfrm>
        </p:grpSpPr>
        <p:sp>
          <p:nvSpPr>
            <p:cNvPr id="500" name="rect 500"/>
            <p:cNvSpPr/>
            <p:nvPr/>
          </p:nvSpPr>
          <p:spPr>
            <a:xfrm>
              <a:off x="12017" y="11252"/>
              <a:ext cx="1466437" cy="495642"/>
            </a:xfrm>
            <a:prstGeom prst="rect">
              <a:avLst/>
            </a:prstGeom>
            <a:solidFill>
              <a:srgbClr val="000000">
                <a:alpha val="38039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02" name="rect 502"/>
            <p:cNvSpPr/>
            <p:nvPr/>
          </p:nvSpPr>
          <p:spPr>
            <a:xfrm>
              <a:off x="0" y="0"/>
              <a:ext cx="1440179" cy="467868"/>
            </a:xfrm>
            <a:prstGeom prst="rect">
              <a:avLst/>
            </a:prstGeom>
            <a:solidFill>
              <a:srgbClr val="00B05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04" name="textbox 504"/>
            <p:cNvSpPr/>
            <p:nvPr/>
          </p:nvSpPr>
          <p:spPr>
            <a:xfrm>
              <a:off x="273449" y="140963"/>
              <a:ext cx="909319" cy="23431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8559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8000"/>
                </a:lnSpc>
                <a:tabLst/>
              </a:pPr>
              <a:r>
                <a:rPr sz="1400" b="1" kern="0" spc="-3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BIM浏览器</a:t>
              </a:r>
              <a:endParaRPr sz="14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 rot="21600000">
            <a:off x="7264907" y="4920995"/>
            <a:ext cx="1478454" cy="506894"/>
            <a:chOff x="0" y="0"/>
            <a:chExt cx="1478454" cy="506894"/>
          </a:xfrm>
        </p:grpSpPr>
        <p:pic>
          <p:nvPicPr>
            <p:cNvPr id="506" name="picture 50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1600000">
              <a:off x="0" y="0"/>
              <a:ext cx="1478454" cy="506894"/>
            </a:xfrm>
            <a:prstGeom prst="rect">
              <a:avLst/>
            </a:prstGeom>
          </p:spPr>
        </p:pic>
        <p:sp>
          <p:nvSpPr>
            <p:cNvPr id="508" name="textbox 508"/>
            <p:cNvSpPr/>
            <p:nvPr/>
          </p:nvSpPr>
          <p:spPr>
            <a:xfrm>
              <a:off x="-12700" y="-12700"/>
              <a:ext cx="1504314" cy="55118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8087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299084" algn="l" rtl="0" eaLnBrk="0">
                <a:lnSpc>
                  <a:spcPct val="98000"/>
                </a:lnSpc>
                <a:tabLst/>
              </a:pPr>
              <a:r>
                <a:rPr sz="1400" b="1" kern="0" spc="-3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BIM构件库</a:t>
              </a:r>
              <a:endParaRPr sz="14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 rot="21600000">
            <a:off x="3762755" y="6082283"/>
            <a:ext cx="1476969" cy="506907"/>
            <a:chOff x="0" y="0"/>
            <a:chExt cx="1476969" cy="506907"/>
          </a:xfrm>
        </p:grpSpPr>
        <p:sp>
          <p:nvSpPr>
            <p:cNvPr id="510" name="rect 510"/>
            <p:cNvSpPr/>
            <p:nvPr/>
          </p:nvSpPr>
          <p:spPr>
            <a:xfrm>
              <a:off x="11980" y="11265"/>
              <a:ext cx="1464988" cy="495642"/>
            </a:xfrm>
            <a:prstGeom prst="rect">
              <a:avLst/>
            </a:prstGeom>
            <a:solidFill>
              <a:srgbClr val="000000">
                <a:alpha val="38039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12" name="rect 512"/>
            <p:cNvSpPr/>
            <p:nvPr/>
          </p:nvSpPr>
          <p:spPr>
            <a:xfrm>
              <a:off x="0" y="0"/>
              <a:ext cx="1438655" cy="467868"/>
            </a:xfrm>
            <a:prstGeom prst="rect">
              <a:avLst/>
            </a:prstGeom>
            <a:solidFill>
              <a:srgbClr val="A6A6A6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14" name="textbox 514"/>
            <p:cNvSpPr/>
            <p:nvPr/>
          </p:nvSpPr>
          <p:spPr>
            <a:xfrm>
              <a:off x="384576" y="141217"/>
              <a:ext cx="678180" cy="2362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371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9000"/>
                </a:lnSpc>
                <a:tabLst/>
              </a:pPr>
              <a:r>
                <a:rPr sz="1400" b="1" kern="0" spc="-2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GIS引擎</a:t>
              </a:r>
              <a:endParaRPr sz="14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sp>
        <p:nvSpPr>
          <p:cNvPr id="516" name="path 516"/>
          <p:cNvSpPr/>
          <p:nvPr/>
        </p:nvSpPr>
        <p:spPr>
          <a:xfrm>
            <a:off x="1251951" y="5809488"/>
            <a:ext cx="10135390" cy="34962"/>
          </a:xfrm>
          <a:custGeom>
            <a:avLst/>
            <a:gdLst/>
            <a:ahLst/>
            <a:cxnLst/>
            <a:rect l="0" t="0" r="0" b="0"/>
            <a:pathLst>
              <a:path w="15961" h="55">
                <a:moveTo>
                  <a:pt x="0" y="15"/>
                </a:moveTo>
                <a:lnTo>
                  <a:pt x="15961" y="39"/>
                </a:lnTo>
              </a:path>
            </a:pathLst>
          </a:custGeom>
          <a:noFill/>
          <a:ln w="19811" cap="flat">
            <a:solidFill>
              <a:srgbClr val="808080"/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18" name="path 518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20" name="textbox 520"/>
          <p:cNvSpPr/>
          <p:nvPr/>
        </p:nvSpPr>
        <p:spPr>
          <a:xfrm>
            <a:off x="1364042" y="4715641"/>
            <a:ext cx="249554" cy="8362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8364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6000"/>
              </a:lnSpc>
              <a:tabLst/>
            </a:pPr>
            <a:r>
              <a:rPr sz="1500" kern="0" spc="90" dirty="0">
                <a:solidFill>
                  <a:srgbClr val="454444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支撑功能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522" name="textbox 522"/>
          <p:cNvSpPr/>
          <p:nvPr/>
        </p:nvSpPr>
        <p:spPr>
          <a:xfrm>
            <a:off x="1366341" y="5919931"/>
            <a:ext cx="247015" cy="8362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8382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5000"/>
              </a:lnSpc>
              <a:tabLst/>
            </a:pPr>
            <a:r>
              <a:rPr sz="1500" kern="0" spc="90" dirty="0">
                <a:solidFill>
                  <a:srgbClr val="595959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基础工具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524" name="textbox 524"/>
          <p:cNvSpPr/>
          <p:nvPr/>
        </p:nvSpPr>
        <p:spPr>
          <a:xfrm>
            <a:off x="7201941" y="6270142"/>
            <a:ext cx="544194" cy="2171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1507"/>
              </a:lnSpc>
              <a:tabLst/>
            </a:pPr>
            <a:r>
              <a:rPr sz="1100" b="1" kern="0" spc="-70" dirty="0">
                <a:solidFill>
                  <a:srgbClr val="A6A6A6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●</a:t>
            </a:r>
            <a:r>
              <a:rPr sz="1100" b="1" kern="0" spc="190" dirty="0">
                <a:solidFill>
                  <a:srgbClr val="A6A6A6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100" b="1" kern="0" spc="-70" dirty="0">
                <a:solidFill>
                  <a:srgbClr val="A6A6A6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●</a:t>
            </a:r>
            <a:r>
              <a:rPr sz="1100" b="1" kern="0" spc="180" dirty="0">
                <a:solidFill>
                  <a:srgbClr val="A6A6A6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100" b="1" kern="0" spc="-70" dirty="0">
                <a:solidFill>
                  <a:srgbClr val="A6A6A6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●</a:t>
            </a:r>
            <a:endParaRPr sz="1100" dirty="0">
              <a:latin typeface="DengXian"/>
              <a:ea typeface="DengXian"/>
              <a:cs typeface="DengXian"/>
            </a:endParaRPr>
          </a:p>
        </p:txBody>
      </p:sp>
      <p:sp>
        <p:nvSpPr>
          <p:cNvPr id="526" name="textbox 526"/>
          <p:cNvSpPr/>
          <p:nvPr/>
        </p:nvSpPr>
        <p:spPr>
          <a:xfrm>
            <a:off x="10705236" y="5099430"/>
            <a:ext cx="544194" cy="2171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1507"/>
              </a:lnSpc>
              <a:tabLst/>
            </a:pPr>
            <a:r>
              <a:rPr sz="1100" b="1" kern="0" spc="-70" dirty="0">
                <a:solidFill>
                  <a:srgbClr val="00B05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●</a:t>
            </a:r>
            <a:r>
              <a:rPr sz="1100" b="1" kern="0" spc="190" dirty="0">
                <a:solidFill>
                  <a:srgbClr val="00B05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100" b="1" kern="0" spc="-70" dirty="0">
                <a:solidFill>
                  <a:srgbClr val="00B05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●</a:t>
            </a:r>
            <a:r>
              <a:rPr sz="1100" b="1" kern="0" spc="180" dirty="0">
                <a:solidFill>
                  <a:srgbClr val="00B05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100" b="1" kern="0" spc="-70" dirty="0">
                <a:solidFill>
                  <a:srgbClr val="00B05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●</a:t>
            </a:r>
            <a:endParaRPr sz="1100" dirty="0">
              <a:latin typeface="DengXian"/>
              <a:ea typeface="DengXian"/>
              <a:cs typeface="DengXi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4"/>
          <p:cNvGrpSpPr/>
          <p:nvPr/>
        </p:nvGrpSpPr>
        <p:grpSpPr>
          <a:xfrm rot="21600000">
            <a:off x="4905755" y="141732"/>
            <a:ext cx="7203947" cy="4162043"/>
            <a:chOff x="0" y="0"/>
            <a:chExt cx="7203947" cy="4162043"/>
          </a:xfrm>
        </p:grpSpPr>
        <p:sp>
          <p:nvSpPr>
            <p:cNvPr id="528" name="path 528"/>
            <p:cNvSpPr/>
            <p:nvPr/>
          </p:nvSpPr>
          <p:spPr>
            <a:xfrm>
              <a:off x="0" y="0"/>
              <a:ext cx="7203947" cy="2241803"/>
            </a:xfrm>
            <a:custGeom>
              <a:avLst/>
              <a:gdLst/>
              <a:ahLst/>
              <a:cxnLst/>
              <a:rect l="0" t="0" r="0" b="0"/>
              <a:pathLst>
                <a:path w="11344" h="3530">
                  <a:moveTo>
                    <a:pt x="0" y="3530"/>
                  </a:moveTo>
                  <a:lnTo>
                    <a:pt x="11344" y="3530"/>
                  </a:lnTo>
                  <a:lnTo>
                    <a:pt x="11344" y="0"/>
                  </a:lnTo>
                  <a:lnTo>
                    <a:pt x="0" y="0"/>
                  </a:lnTo>
                  <a:lnTo>
                    <a:pt x="0" y="3530"/>
                  </a:lnTo>
                  <a:close/>
                </a:path>
              </a:pathLst>
            </a:custGeom>
            <a:solidFill>
              <a:srgbClr val="CEE9C9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30" name="path 530"/>
            <p:cNvSpPr/>
            <p:nvPr/>
          </p:nvSpPr>
          <p:spPr>
            <a:xfrm>
              <a:off x="0" y="2327147"/>
              <a:ext cx="7203947" cy="1834895"/>
            </a:xfrm>
            <a:custGeom>
              <a:avLst/>
              <a:gdLst/>
              <a:ahLst/>
              <a:cxnLst/>
              <a:rect l="0" t="0" r="0" b="0"/>
              <a:pathLst>
                <a:path w="11344" h="2889">
                  <a:moveTo>
                    <a:pt x="0" y="2889"/>
                  </a:moveTo>
                  <a:lnTo>
                    <a:pt x="11344" y="2889"/>
                  </a:lnTo>
                  <a:lnTo>
                    <a:pt x="11344" y="0"/>
                  </a:lnTo>
                  <a:lnTo>
                    <a:pt x="0" y="0"/>
                  </a:lnTo>
                  <a:lnTo>
                    <a:pt x="0" y="2889"/>
                  </a:lnTo>
                  <a:close/>
                </a:path>
              </a:pathLst>
            </a:custGeom>
            <a:solidFill>
              <a:srgbClr val="C1D6ED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532" name="rect 532"/>
          <p:cNvSpPr/>
          <p:nvPr/>
        </p:nvSpPr>
        <p:spPr>
          <a:xfrm>
            <a:off x="60960" y="1142998"/>
            <a:ext cx="4760975" cy="5605271"/>
          </a:xfrm>
          <a:prstGeom prst="rect">
            <a:avLst/>
          </a:prstGeom>
          <a:solidFill>
            <a:srgbClr val="FEF3E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34" name="rect 534"/>
          <p:cNvSpPr/>
          <p:nvPr/>
        </p:nvSpPr>
        <p:spPr>
          <a:xfrm>
            <a:off x="5045963" y="3976115"/>
            <a:ext cx="4098036" cy="330708"/>
          </a:xfrm>
          <a:prstGeom prst="rect">
            <a:avLst/>
          </a:prstGeom>
          <a:solidFill>
            <a:srgbClr val="3067A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36" name="path 536"/>
          <p:cNvSpPr/>
          <p:nvPr/>
        </p:nvSpPr>
        <p:spPr>
          <a:xfrm>
            <a:off x="5045963" y="3259836"/>
            <a:ext cx="4744212" cy="716279"/>
          </a:xfrm>
          <a:custGeom>
            <a:avLst/>
            <a:gdLst/>
            <a:ahLst/>
            <a:cxnLst/>
            <a:rect l="0" t="0" r="0" b="0"/>
            <a:pathLst>
              <a:path w="7471" h="1127">
                <a:moveTo>
                  <a:pt x="0" y="1127"/>
                </a:moveTo>
                <a:lnTo>
                  <a:pt x="1025" y="0"/>
                </a:lnTo>
                <a:lnTo>
                  <a:pt x="7471" y="0"/>
                </a:lnTo>
                <a:lnTo>
                  <a:pt x="6445" y="1127"/>
                </a:lnTo>
                <a:lnTo>
                  <a:pt x="0" y="1127"/>
                </a:lnTo>
                <a:close/>
              </a:path>
            </a:pathLst>
          </a:custGeom>
          <a:solidFill>
            <a:srgbClr val="124C7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38" name="rect 538"/>
          <p:cNvSpPr/>
          <p:nvPr/>
        </p:nvSpPr>
        <p:spPr>
          <a:xfrm>
            <a:off x="5045963" y="3570732"/>
            <a:ext cx="4098036" cy="330707"/>
          </a:xfrm>
          <a:prstGeom prst="rect">
            <a:avLst/>
          </a:prstGeom>
          <a:solidFill>
            <a:srgbClr val="3067A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40" name="textbox 540"/>
          <p:cNvSpPr/>
          <p:nvPr/>
        </p:nvSpPr>
        <p:spPr>
          <a:xfrm>
            <a:off x="5033263" y="3244088"/>
            <a:ext cx="4770120" cy="11042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5000"/>
              </a:lnSpc>
              <a:spcBef>
                <a:spcPts val="2"/>
              </a:spcBef>
              <a:tabLst>
                <a:tab pos="1383664" algn="l"/>
              </a:tabLst>
            </a:pPr>
            <a:r>
              <a:rPr sz="1800" kern="0" spc="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	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轨道交通模型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          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pic>
        <p:nvPicPr>
          <p:cNvPr id="542" name="picture 5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143111" y="3256788"/>
            <a:ext cx="646176" cy="1046987"/>
          </a:xfrm>
          <a:prstGeom prst="rect">
            <a:avLst/>
          </a:prstGeom>
        </p:spPr>
      </p:pic>
      <p:pic>
        <p:nvPicPr>
          <p:cNvPr id="544" name="picture 5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045963" y="2851404"/>
            <a:ext cx="4744212" cy="1046987"/>
          </a:xfrm>
          <a:prstGeom prst="rect">
            <a:avLst/>
          </a:prstGeom>
        </p:spPr>
      </p:pic>
      <p:pic>
        <p:nvPicPr>
          <p:cNvPr id="546" name="picture 5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045963" y="2156459"/>
            <a:ext cx="4744212" cy="1046988"/>
          </a:xfrm>
          <a:prstGeom prst="rect">
            <a:avLst/>
          </a:prstGeom>
        </p:spPr>
      </p:pic>
      <p:sp>
        <p:nvSpPr>
          <p:cNvPr id="548" name="path 548"/>
          <p:cNvSpPr/>
          <p:nvPr/>
        </p:nvSpPr>
        <p:spPr>
          <a:xfrm>
            <a:off x="5045963" y="228600"/>
            <a:ext cx="1037844" cy="728471"/>
          </a:xfrm>
          <a:custGeom>
            <a:avLst/>
            <a:gdLst/>
            <a:ahLst/>
            <a:cxnLst/>
            <a:rect l="0" t="0" r="0" b="0"/>
            <a:pathLst>
              <a:path w="1634" h="1147">
                <a:moveTo>
                  <a:pt x="0" y="1147"/>
                </a:moveTo>
                <a:lnTo>
                  <a:pt x="1043" y="0"/>
                </a:lnTo>
                <a:lnTo>
                  <a:pt x="1634" y="0"/>
                </a:lnTo>
                <a:lnTo>
                  <a:pt x="591" y="1147"/>
                </a:lnTo>
                <a:lnTo>
                  <a:pt x="0" y="1147"/>
                </a:lnTo>
                <a:close/>
              </a:path>
            </a:pathLst>
          </a:custGeom>
          <a:solidFill>
            <a:srgbClr val="549B4B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50" name="picture 5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423915" y="228600"/>
            <a:ext cx="659892" cy="2499359"/>
          </a:xfrm>
          <a:prstGeom prst="rect">
            <a:avLst/>
          </a:prstGeom>
        </p:spPr>
      </p:pic>
      <p:sp>
        <p:nvSpPr>
          <p:cNvPr id="552" name="path 552"/>
          <p:cNvSpPr/>
          <p:nvPr/>
        </p:nvSpPr>
        <p:spPr>
          <a:xfrm>
            <a:off x="5539740" y="228600"/>
            <a:ext cx="1037844" cy="726947"/>
          </a:xfrm>
          <a:custGeom>
            <a:avLst/>
            <a:gdLst/>
            <a:ahLst/>
            <a:cxnLst/>
            <a:rect l="0" t="0" r="0" b="0"/>
            <a:pathLst>
              <a:path w="1634" h="1144">
                <a:moveTo>
                  <a:pt x="0" y="1144"/>
                </a:moveTo>
                <a:lnTo>
                  <a:pt x="1040" y="0"/>
                </a:lnTo>
                <a:lnTo>
                  <a:pt x="1634" y="0"/>
                </a:lnTo>
                <a:lnTo>
                  <a:pt x="593" y="1144"/>
                </a:lnTo>
                <a:lnTo>
                  <a:pt x="0" y="1144"/>
                </a:lnTo>
                <a:close/>
              </a:path>
            </a:pathLst>
          </a:custGeom>
          <a:solidFill>
            <a:srgbClr val="549B4B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54" name="picture 5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917691" y="228600"/>
            <a:ext cx="659892" cy="2497836"/>
          </a:xfrm>
          <a:prstGeom prst="rect">
            <a:avLst/>
          </a:prstGeom>
        </p:spPr>
      </p:pic>
      <p:sp>
        <p:nvSpPr>
          <p:cNvPr id="556" name="path 556"/>
          <p:cNvSpPr/>
          <p:nvPr/>
        </p:nvSpPr>
        <p:spPr>
          <a:xfrm>
            <a:off x="6025895" y="228600"/>
            <a:ext cx="1037844" cy="726947"/>
          </a:xfrm>
          <a:custGeom>
            <a:avLst/>
            <a:gdLst/>
            <a:ahLst/>
            <a:cxnLst/>
            <a:rect l="0" t="0" r="0" b="0"/>
            <a:pathLst>
              <a:path w="1634" h="1144">
                <a:moveTo>
                  <a:pt x="0" y="1144"/>
                </a:moveTo>
                <a:lnTo>
                  <a:pt x="1041" y="0"/>
                </a:lnTo>
                <a:lnTo>
                  <a:pt x="1634" y="0"/>
                </a:lnTo>
                <a:lnTo>
                  <a:pt x="593" y="1144"/>
                </a:lnTo>
                <a:lnTo>
                  <a:pt x="0" y="1144"/>
                </a:lnTo>
                <a:close/>
              </a:path>
            </a:pathLst>
          </a:custGeom>
          <a:solidFill>
            <a:srgbClr val="549B4B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58" name="picture 5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6403848" y="228600"/>
            <a:ext cx="659891" cy="2497836"/>
          </a:xfrm>
          <a:prstGeom prst="rect">
            <a:avLst/>
          </a:prstGeom>
        </p:spPr>
      </p:pic>
      <p:sp>
        <p:nvSpPr>
          <p:cNvPr id="560" name="path 560"/>
          <p:cNvSpPr/>
          <p:nvPr/>
        </p:nvSpPr>
        <p:spPr>
          <a:xfrm>
            <a:off x="6512052" y="228600"/>
            <a:ext cx="1037844" cy="726947"/>
          </a:xfrm>
          <a:custGeom>
            <a:avLst/>
            <a:gdLst/>
            <a:ahLst/>
            <a:cxnLst/>
            <a:rect l="0" t="0" r="0" b="0"/>
            <a:pathLst>
              <a:path w="1634" h="1144">
                <a:moveTo>
                  <a:pt x="0" y="1144"/>
                </a:moveTo>
                <a:lnTo>
                  <a:pt x="1040" y="0"/>
                </a:lnTo>
                <a:lnTo>
                  <a:pt x="1634" y="0"/>
                </a:lnTo>
                <a:lnTo>
                  <a:pt x="593" y="1144"/>
                </a:lnTo>
                <a:lnTo>
                  <a:pt x="0" y="1144"/>
                </a:lnTo>
                <a:close/>
              </a:path>
            </a:pathLst>
          </a:custGeom>
          <a:solidFill>
            <a:srgbClr val="549B4B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62" name="picture 5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890004" y="228600"/>
            <a:ext cx="659892" cy="2497836"/>
          </a:xfrm>
          <a:prstGeom prst="rect">
            <a:avLst/>
          </a:prstGeom>
        </p:spPr>
      </p:pic>
      <p:pic>
        <p:nvPicPr>
          <p:cNvPr id="564" name="picture 5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6993635" y="228600"/>
            <a:ext cx="1159764" cy="2520696"/>
          </a:xfrm>
          <a:prstGeom prst="rect">
            <a:avLst/>
          </a:prstGeom>
        </p:spPr>
      </p:pic>
      <p:sp>
        <p:nvSpPr>
          <p:cNvPr id="566" name="textbox 566"/>
          <p:cNvSpPr/>
          <p:nvPr/>
        </p:nvSpPr>
        <p:spPr>
          <a:xfrm>
            <a:off x="6409157" y="872056"/>
            <a:ext cx="5491479" cy="34467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95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4133850" algn="l" rtl="0" eaLnBrk="0">
              <a:lnSpc>
                <a:spcPct val="84000"/>
              </a:lnSpc>
              <a:tabLst/>
            </a:pPr>
            <a:r>
              <a:rPr sz="3200" b="1" kern="0" spc="-3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CIM</a:t>
            </a:r>
            <a:endParaRPr sz="3200" dirty="0">
              <a:latin typeface="Microsoft YaHei"/>
              <a:ea typeface="Microsoft YaHei"/>
              <a:cs typeface="Microsoft YaHei"/>
            </a:endParaRPr>
          </a:p>
          <a:p>
            <a:pPr marL="3628390" algn="l" rtl="0" eaLnBrk="0">
              <a:lnSpc>
                <a:spcPct val="95000"/>
              </a:lnSpc>
              <a:spcBef>
                <a:spcPts val="406"/>
              </a:spcBef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城市智慧模型</a:t>
            </a:r>
            <a:endParaRPr sz="2400" dirty="0">
              <a:latin typeface="SimHei"/>
              <a:ea typeface="SimHei"/>
              <a:cs typeface="SimHei"/>
            </a:endParaRPr>
          </a:p>
          <a:p>
            <a:pPr marL="1460500" algn="l" rtl="0" eaLnBrk="0">
              <a:lnSpc>
                <a:spcPct val="83000"/>
              </a:lnSpc>
              <a:spcBef>
                <a:spcPts val="1575"/>
              </a:spcBef>
              <a:tabLst/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医</a:t>
            </a:r>
            <a:endParaRPr sz="1800" dirty="0">
              <a:latin typeface="SimHei"/>
              <a:ea typeface="SimHei"/>
              <a:cs typeface="SimHei"/>
            </a:endParaRPr>
          </a:p>
          <a:p>
            <a:pPr marL="1146175" algn="l" rtl="0" eaLnBrk="0">
              <a:lnSpc>
                <a:spcPts val="540"/>
              </a:lnSpc>
              <a:spcBef>
                <a:spcPts val="420"/>
              </a:spcBef>
              <a:tabLst/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·</a:t>
            </a:r>
            <a:endParaRPr sz="1800" dirty="0">
              <a:latin typeface="SimHei"/>
              <a:ea typeface="SimHei"/>
              <a:cs typeface="SimHei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4182109" algn="l" rtl="0" eaLnBrk="0">
              <a:lnSpc>
                <a:spcPct val="83000"/>
              </a:lnSpc>
              <a:spcBef>
                <a:spcPts val="964"/>
              </a:spcBef>
              <a:tabLst/>
            </a:pPr>
            <a:r>
              <a:rPr sz="3200" b="1" kern="0" spc="-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3200" dirty="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95000"/>
              </a:lnSpc>
              <a:spcBef>
                <a:spcPts val="393"/>
              </a:spcBef>
              <a:tabLst/>
            </a:pP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建筑信息模型</a:t>
            </a:r>
            <a:endParaRPr sz="2400" dirty="0">
              <a:latin typeface="SimHei"/>
              <a:ea typeface="SimHei"/>
              <a:cs typeface="SimHei"/>
            </a:endParaRPr>
          </a:p>
          <a:p>
            <a:pPr algn="l" rtl="0" eaLnBrk="0">
              <a:lnSpc>
                <a:spcPct val="11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5000"/>
              </a:lnSpc>
              <a:spcBef>
                <a:spcPts val="3"/>
              </a:spcBef>
              <a:tabLst/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市政道路模型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grpSp>
        <p:nvGrpSpPr>
          <p:cNvPr id="46" name="group 46"/>
          <p:cNvGrpSpPr/>
          <p:nvPr/>
        </p:nvGrpSpPr>
        <p:grpSpPr>
          <a:xfrm rot="21600000">
            <a:off x="4905755" y="4404359"/>
            <a:ext cx="7203947" cy="2365247"/>
            <a:chOff x="0" y="0"/>
            <a:chExt cx="7203947" cy="2365247"/>
          </a:xfrm>
        </p:grpSpPr>
        <p:sp>
          <p:nvSpPr>
            <p:cNvPr id="568" name="rect 568"/>
            <p:cNvSpPr/>
            <p:nvPr/>
          </p:nvSpPr>
          <p:spPr>
            <a:xfrm>
              <a:off x="0" y="0"/>
              <a:ext cx="7203947" cy="2365247"/>
            </a:xfrm>
            <a:prstGeom prst="rect">
              <a:avLst/>
            </a:prstGeom>
            <a:solidFill>
              <a:srgbClr val="E1D8D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570" name="picture 57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140207" y="54863"/>
              <a:ext cx="4794504" cy="2223516"/>
            </a:xfrm>
            <a:prstGeom prst="rect">
              <a:avLst/>
            </a:prstGeom>
          </p:spPr>
        </p:pic>
        <p:sp>
          <p:nvSpPr>
            <p:cNvPr id="572" name="textbox 572"/>
            <p:cNvSpPr/>
            <p:nvPr/>
          </p:nvSpPr>
          <p:spPr>
            <a:xfrm>
              <a:off x="5147843" y="790844"/>
              <a:ext cx="1841500" cy="83248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5650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583565" algn="l" rtl="0" eaLnBrk="0">
                <a:lnSpc>
                  <a:spcPct val="84000"/>
                </a:lnSpc>
                <a:tabLst/>
              </a:pPr>
              <a:r>
                <a:rPr sz="3200" b="1" kern="0" spc="-5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GIS</a:t>
              </a:r>
              <a:endParaRPr sz="3200" dirty="0">
                <a:latin typeface="Microsoft YaHei"/>
                <a:ea typeface="Microsoft YaHei"/>
                <a:cs typeface="Microsoft YaHei"/>
              </a:endParaRPr>
            </a:p>
            <a:p>
              <a:pPr marL="12700" algn="l" rtl="0" eaLnBrk="0">
                <a:lnSpc>
                  <a:spcPct val="94000"/>
                </a:lnSpc>
                <a:spcBef>
                  <a:spcPts val="416"/>
                </a:spcBef>
                <a:tabLst/>
              </a:pPr>
              <a:r>
                <a:rPr sz="2400" kern="0" spc="-20" dirty="0">
                  <a:solidFill>
                    <a:srgbClr val="000000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地理信息系统</a:t>
              </a:r>
              <a:endParaRPr sz="2400" dirty="0">
                <a:latin typeface="SimHei"/>
                <a:ea typeface="SimHei"/>
                <a:cs typeface="SimHei"/>
              </a:endParaRPr>
            </a:p>
          </p:txBody>
        </p:sp>
      </p:grpSp>
      <p:sp>
        <p:nvSpPr>
          <p:cNvPr id="574" name="path 574"/>
          <p:cNvSpPr/>
          <p:nvPr/>
        </p:nvSpPr>
        <p:spPr>
          <a:xfrm>
            <a:off x="2058924" y="3380232"/>
            <a:ext cx="690371" cy="998220"/>
          </a:xfrm>
          <a:custGeom>
            <a:avLst/>
            <a:gdLst/>
            <a:ahLst/>
            <a:cxnLst/>
            <a:rect l="0" t="0" r="0" b="0"/>
            <a:pathLst>
              <a:path w="1087" h="1572">
                <a:moveTo>
                  <a:pt x="553" y="1400"/>
                </a:moveTo>
                <a:lnTo>
                  <a:pt x="558" y="1401"/>
                </a:lnTo>
                <a:lnTo>
                  <a:pt x="562" y="1401"/>
                </a:lnTo>
                <a:lnTo>
                  <a:pt x="566" y="1401"/>
                </a:lnTo>
                <a:lnTo>
                  <a:pt x="569" y="1402"/>
                </a:lnTo>
                <a:lnTo>
                  <a:pt x="575" y="1403"/>
                </a:lnTo>
                <a:lnTo>
                  <a:pt x="580" y="1405"/>
                </a:lnTo>
                <a:lnTo>
                  <a:pt x="583" y="1406"/>
                </a:lnTo>
                <a:lnTo>
                  <a:pt x="586" y="1407"/>
                </a:lnTo>
                <a:lnTo>
                  <a:pt x="586" y="1556"/>
                </a:lnTo>
                <a:lnTo>
                  <a:pt x="551" y="1556"/>
                </a:lnTo>
                <a:lnTo>
                  <a:pt x="536" y="1556"/>
                </a:lnTo>
                <a:lnTo>
                  <a:pt x="502" y="1556"/>
                </a:lnTo>
                <a:lnTo>
                  <a:pt x="502" y="1407"/>
                </a:lnTo>
                <a:lnTo>
                  <a:pt x="505" y="1406"/>
                </a:lnTo>
                <a:lnTo>
                  <a:pt x="508" y="1405"/>
                </a:lnTo>
                <a:lnTo>
                  <a:pt x="512" y="1403"/>
                </a:lnTo>
                <a:lnTo>
                  <a:pt x="518" y="1402"/>
                </a:lnTo>
                <a:lnTo>
                  <a:pt x="522" y="1401"/>
                </a:lnTo>
                <a:lnTo>
                  <a:pt x="525" y="1401"/>
                </a:lnTo>
                <a:lnTo>
                  <a:pt x="530" y="1401"/>
                </a:lnTo>
                <a:lnTo>
                  <a:pt x="534" y="1400"/>
                </a:lnTo>
                <a:lnTo>
                  <a:pt x="539" y="1400"/>
                </a:lnTo>
                <a:lnTo>
                  <a:pt x="544" y="1401"/>
                </a:lnTo>
                <a:lnTo>
                  <a:pt x="549" y="1400"/>
                </a:lnTo>
                <a:lnTo>
                  <a:pt x="553" y="1400"/>
                </a:lnTo>
                <a:close/>
                <a:moveTo>
                  <a:pt x="197" y="1366"/>
                </a:moveTo>
                <a:lnTo>
                  <a:pt x="200" y="1367"/>
                </a:lnTo>
                <a:lnTo>
                  <a:pt x="203" y="1367"/>
                </a:lnTo>
                <a:lnTo>
                  <a:pt x="208" y="1368"/>
                </a:lnTo>
                <a:lnTo>
                  <a:pt x="213" y="1369"/>
                </a:lnTo>
                <a:lnTo>
                  <a:pt x="216" y="1370"/>
                </a:lnTo>
                <a:lnTo>
                  <a:pt x="219" y="1371"/>
                </a:lnTo>
                <a:lnTo>
                  <a:pt x="221" y="1372"/>
                </a:lnTo>
                <a:lnTo>
                  <a:pt x="221" y="1496"/>
                </a:lnTo>
                <a:lnTo>
                  <a:pt x="195" y="1496"/>
                </a:lnTo>
                <a:lnTo>
                  <a:pt x="184" y="1496"/>
                </a:lnTo>
                <a:lnTo>
                  <a:pt x="158" y="1496"/>
                </a:lnTo>
                <a:lnTo>
                  <a:pt x="158" y="1372"/>
                </a:lnTo>
                <a:lnTo>
                  <a:pt x="161" y="1371"/>
                </a:lnTo>
                <a:lnTo>
                  <a:pt x="163" y="1370"/>
                </a:lnTo>
                <a:lnTo>
                  <a:pt x="166" y="1369"/>
                </a:lnTo>
                <a:lnTo>
                  <a:pt x="171" y="1368"/>
                </a:lnTo>
                <a:lnTo>
                  <a:pt x="176" y="1367"/>
                </a:lnTo>
                <a:lnTo>
                  <a:pt x="179" y="1367"/>
                </a:lnTo>
                <a:lnTo>
                  <a:pt x="182" y="1366"/>
                </a:lnTo>
                <a:lnTo>
                  <a:pt x="186" y="1366"/>
                </a:lnTo>
                <a:lnTo>
                  <a:pt x="190" y="1366"/>
                </a:lnTo>
                <a:lnTo>
                  <a:pt x="193" y="1366"/>
                </a:lnTo>
                <a:lnTo>
                  <a:pt x="197" y="1366"/>
                </a:lnTo>
                <a:close/>
                <a:moveTo>
                  <a:pt x="904" y="1366"/>
                </a:moveTo>
                <a:lnTo>
                  <a:pt x="907" y="1367"/>
                </a:lnTo>
                <a:lnTo>
                  <a:pt x="910" y="1367"/>
                </a:lnTo>
                <a:lnTo>
                  <a:pt x="915" y="1368"/>
                </a:lnTo>
                <a:lnTo>
                  <a:pt x="920" y="1369"/>
                </a:lnTo>
                <a:lnTo>
                  <a:pt x="923" y="1370"/>
                </a:lnTo>
                <a:lnTo>
                  <a:pt x="926" y="1371"/>
                </a:lnTo>
                <a:lnTo>
                  <a:pt x="928" y="1372"/>
                </a:lnTo>
                <a:lnTo>
                  <a:pt x="928" y="1496"/>
                </a:lnTo>
                <a:lnTo>
                  <a:pt x="902" y="1496"/>
                </a:lnTo>
                <a:lnTo>
                  <a:pt x="891" y="1496"/>
                </a:lnTo>
                <a:lnTo>
                  <a:pt x="865" y="1496"/>
                </a:lnTo>
                <a:lnTo>
                  <a:pt x="865" y="1372"/>
                </a:lnTo>
                <a:lnTo>
                  <a:pt x="867" y="1371"/>
                </a:lnTo>
                <a:lnTo>
                  <a:pt x="870" y="1370"/>
                </a:lnTo>
                <a:lnTo>
                  <a:pt x="873" y="1369"/>
                </a:lnTo>
                <a:lnTo>
                  <a:pt x="878" y="1368"/>
                </a:lnTo>
                <a:lnTo>
                  <a:pt x="883" y="1367"/>
                </a:lnTo>
                <a:lnTo>
                  <a:pt x="886" y="1367"/>
                </a:lnTo>
                <a:lnTo>
                  <a:pt x="889" y="1366"/>
                </a:lnTo>
                <a:lnTo>
                  <a:pt x="893" y="1366"/>
                </a:lnTo>
                <a:lnTo>
                  <a:pt x="896" y="1366"/>
                </a:lnTo>
                <a:lnTo>
                  <a:pt x="900" y="1366"/>
                </a:lnTo>
                <a:lnTo>
                  <a:pt x="904" y="1366"/>
                </a:lnTo>
                <a:close/>
                <a:moveTo>
                  <a:pt x="553" y="1124"/>
                </a:moveTo>
                <a:lnTo>
                  <a:pt x="562" y="1124"/>
                </a:lnTo>
                <a:lnTo>
                  <a:pt x="569" y="1125"/>
                </a:lnTo>
                <a:lnTo>
                  <a:pt x="575" y="1125"/>
                </a:lnTo>
                <a:lnTo>
                  <a:pt x="580" y="1127"/>
                </a:lnTo>
                <a:lnTo>
                  <a:pt x="583" y="1128"/>
                </a:lnTo>
                <a:lnTo>
                  <a:pt x="586" y="1128"/>
                </a:lnTo>
                <a:lnTo>
                  <a:pt x="586" y="1222"/>
                </a:lnTo>
                <a:lnTo>
                  <a:pt x="551" y="1222"/>
                </a:lnTo>
                <a:lnTo>
                  <a:pt x="536" y="1222"/>
                </a:lnTo>
                <a:lnTo>
                  <a:pt x="502" y="1222"/>
                </a:lnTo>
                <a:lnTo>
                  <a:pt x="502" y="1128"/>
                </a:lnTo>
                <a:lnTo>
                  <a:pt x="504" y="1128"/>
                </a:lnTo>
                <a:lnTo>
                  <a:pt x="508" y="1127"/>
                </a:lnTo>
                <a:lnTo>
                  <a:pt x="512" y="1125"/>
                </a:lnTo>
                <a:lnTo>
                  <a:pt x="518" y="1125"/>
                </a:lnTo>
                <a:lnTo>
                  <a:pt x="525" y="1124"/>
                </a:lnTo>
                <a:lnTo>
                  <a:pt x="534" y="1124"/>
                </a:lnTo>
                <a:lnTo>
                  <a:pt x="544" y="1124"/>
                </a:lnTo>
                <a:lnTo>
                  <a:pt x="553" y="1124"/>
                </a:lnTo>
                <a:close/>
                <a:moveTo>
                  <a:pt x="195" y="1119"/>
                </a:moveTo>
                <a:lnTo>
                  <a:pt x="201" y="1120"/>
                </a:lnTo>
                <a:lnTo>
                  <a:pt x="205" y="1120"/>
                </a:lnTo>
                <a:lnTo>
                  <a:pt x="210" y="1121"/>
                </a:lnTo>
                <a:lnTo>
                  <a:pt x="212" y="1122"/>
                </a:lnTo>
                <a:lnTo>
                  <a:pt x="215" y="1123"/>
                </a:lnTo>
                <a:lnTo>
                  <a:pt x="216" y="1123"/>
                </a:lnTo>
                <a:lnTo>
                  <a:pt x="216" y="1217"/>
                </a:lnTo>
                <a:lnTo>
                  <a:pt x="193" y="1217"/>
                </a:lnTo>
                <a:lnTo>
                  <a:pt x="184" y="1217"/>
                </a:lnTo>
                <a:lnTo>
                  <a:pt x="161" y="1217"/>
                </a:lnTo>
                <a:lnTo>
                  <a:pt x="161" y="1123"/>
                </a:lnTo>
                <a:lnTo>
                  <a:pt x="163" y="1123"/>
                </a:lnTo>
                <a:lnTo>
                  <a:pt x="165" y="1122"/>
                </a:lnTo>
                <a:lnTo>
                  <a:pt x="168" y="1121"/>
                </a:lnTo>
                <a:lnTo>
                  <a:pt x="172" y="1120"/>
                </a:lnTo>
                <a:lnTo>
                  <a:pt x="176" y="1120"/>
                </a:lnTo>
                <a:lnTo>
                  <a:pt x="182" y="1119"/>
                </a:lnTo>
                <a:lnTo>
                  <a:pt x="188" y="1120"/>
                </a:lnTo>
                <a:lnTo>
                  <a:pt x="195" y="1119"/>
                </a:lnTo>
                <a:close/>
                <a:moveTo>
                  <a:pt x="903" y="1119"/>
                </a:moveTo>
                <a:lnTo>
                  <a:pt x="908" y="1120"/>
                </a:lnTo>
                <a:lnTo>
                  <a:pt x="913" y="1120"/>
                </a:lnTo>
                <a:lnTo>
                  <a:pt x="917" y="1121"/>
                </a:lnTo>
                <a:lnTo>
                  <a:pt x="921" y="1122"/>
                </a:lnTo>
                <a:lnTo>
                  <a:pt x="923" y="1123"/>
                </a:lnTo>
                <a:lnTo>
                  <a:pt x="924" y="1123"/>
                </a:lnTo>
                <a:lnTo>
                  <a:pt x="924" y="1217"/>
                </a:lnTo>
                <a:lnTo>
                  <a:pt x="901" y="1217"/>
                </a:lnTo>
                <a:lnTo>
                  <a:pt x="891" y="1217"/>
                </a:lnTo>
                <a:lnTo>
                  <a:pt x="868" y="1217"/>
                </a:lnTo>
                <a:lnTo>
                  <a:pt x="868" y="1123"/>
                </a:lnTo>
                <a:lnTo>
                  <a:pt x="870" y="1123"/>
                </a:lnTo>
                <a:lnTo>
                  <a:pt x="872" y="1122"/>
                </a:lnTo>
                <a:lnTo>
                  <a:pt x="875" y="1121"/>
                </a:lnTo>
                <a:lnTo>
                  <a:pt x="880" y="1120"/>
                </a:lnTo>
                <a:lnTo>
                  <a:pt x="884" y="1120"/>
                </a:lnTo>
                <a:lnTo>
                  <a:pt x="890" y="1119"/>
                </a:lnTo>
                <a:lnTo>
                  <a:pt x="896" y="1120"/>
                </a:lnTo>
                <a:lnTo>
                  <a:pt x="903" y="1119"/>
                </a:lnTo>
                <a:close/>
                <a:moveTo>
                  <a:pt x="88" y="1008"/>
                </a:moveTo>
                <a:lnTo>
                  <a:pt x="88" y="1008"/>
                </a:lnTo>
                <a:lnTo>
                  <a:pt x="89" y="1009"/>
                </a:lnTo>
                <a:lnTo>
                  <a:pt x="89" y="1010"/>
                </a:lnTo>
                <a:lnTo>
                  <a:pt x="89" y="1010"/>
                </a:lnTo>
                <a:lnTo>
                  <a:pt x="89" y="1015"/>
                </a:lnTo>
                <a:lnTo>
                  <a:pt x="88" y="1015"/>
                </a:lnTo>
                <a:lnTo>
                  <a:pt x="88" y="1016"/>
                </a:lnTo>
                <a:lnTo>
                  <a:pt x="88" y="1017"/>
                </a:lnTo>
                <a:lnTo>
                  <a:pt x="88" y="1018"/>
                </a:lnTo>
                <a:lnTo>
                  <a:pt x="87" y="1018"/>
                </a:lnTo>
                <a:lnTo>
                  <a:pt x="87" y="1018"/>
                </a:lnTo>
                <a:lnTo>
                  <a:pt x="87" y="1017"/>
                </a:lnTo>
                <a:lnTo>
                  <a:pt x="87" y="1016"/>
                </a:lnTo>
                <a:lnTo>
                  <a:pt x="86" y="1015"/>
                </a:lnTo>
                <a:lnTo>
                  <a:pt x="86" y="1015"/>
                </a:lnTo>
                <a:lnTo>
                  <a:pt x="86" y="1010"/>
                </a:lnTo>
                <a:lnTo>
                  <a:pt x="86" y="1010"/>
                </a:lnTo>
                <a:lnTo>
                  <a:pt x="86" y="1009"/>
                </a:lnTo>
                <a:lnTo>
                  <a:pt x="86" y="1008"/>
                </a:lnTo>
                <a:lnTo>
                  <a:pt x="87" y="1008"/>
                </a:lnTo>
                <a:lnTo>
                  <a:pt x="87" y="1008"/>
                </a:lnTo>
                <a:lnTo>
                  <a:pt x="88" y="1008"/>
                </a:lnTo>
                <a:close/>
                <a:moveTo>
                  <a:pt x="93" y="1008"/>
                </a:moveTo>
                <a:lnTo>
                  <a:pt x="94" y="1008"/>
                </a:lnTo>
                <a:lnTo>
                  <a:pt x="95" y="1009"/>
                </a:lnTo>
                <a:lnTo>
                  <a:pt x="95" y="1010"/>
                </a:lnTo>
                <a:lnTo>
                  <a:pt x="95" y="1010"/>
                </a:lnTo>
                <a:lnTo>
                  <a:pt x="95" y="1015"/>
                </a:lnTo>
                <a:lnTo>
                  <a:pt x="94" y="1015"/>
                </a:lnTo>
                <a:lnTo>
                  <a:pt x="94" y="1016"/>
                </a:lnTo>
                <a:lnTo>
                  <a:pt x="93" y="1017"/>
                </a:lnTo>
                <a:lnTo>
                  <a:pt x="94" y="1018"/>
                </a:lnTo>
                <a:lnTo>
                  <a:pt x="92" y="1018"/>
                </a:lnTo>
                <a:lnTo>
                  <a:pt x="92" y="1017"/>
                </a:lnTo>
                <a:lnTo>
                  <a:pt x="92" y="1016"/>
                </a:lnTo>
                <a:lnTo>
                  <a:pt x="92" y="1015"/>
                </a:lnTo>
                <a:lnTo>
                  <a:pt x="91" y="1015"/>
                </a:lnTo>
                <a:lnTo>
                  <a:pt x="91" y="1010"/>
                </a:lnTo>
                <a:lnTo>
                  <a:pt x="91" y="1010"/>
                </a:lnTo>
                <a:lnTo>
                  <a:pt x="92" y="1009"/>
                </a:lnTo>
                <a:lnTo>
                  <a:pt x="92" y="1008"/>
                </a:lnTo>
                <a:lnTo>
                  <a:pt x="92" y="1008"/>
                </a:lnTo>
                <a:lnTo>
                  <a:pt x="93" y="1008"/>
                </a:lnTo>
                <a:lnTo>
                  <a:pt x="93" y="1008"/>
                </a:lnTo>
                <a:close/>
                <a:moveTo>
                  <a:pt x="99" y="1008"/>
                </a:moveTo>
                <a:lnTo>
                  <a:pt x="100" y="1008"/>
                </a:lnTo>
                <a:lnTo>
                  <a:pt x="100" y="1009"/>
                </a:lnTo>
                <a:lnTo>
                  <a:pt x="100" y="1010"/>
                </a:lnTo>
                <a:lnTo>
                  <a:pt x="100" y="1010"/>
                </a:lnTo>
                <a:lnTo>
                  <a:pt x="100" y="1015"/>
                </a:lnTo>
                <a:lnTo>
                  <a:pt x="100" y="1015"/>
                </a:lnTo>
                <a:lnTo>
                  <a:pt x="99" y="1016"/>
                </a:lnTo>
                <a:lnTo>
                  <a:pt x="99" y="1017"/>
                </a:lnTo>
                <a:lnTo>
                  <a:pt x="99" y="1018"/>
                </a:lnTo>
                <a:lnTo>
                  <a:pt x="98" y="1018"/>
                </a:lnTo>
                <a:lnTo>
                  <a:pt x="98" y="1018"/>
                </a:lnTo>
                <a:lnTo>
                  <a:pt x="98" y="1017"/>
                </a:lnTo>
                <a:lnTo>
                  <a:pt x="98" y="1016"/>
                </a:lnTo>
                <a:lnTo>
                  <a:pt x="98" y="1015"/>
                </a:lnTo>
                <a:lnTo>
                  <a:pt x="97" y="1015"/>
                </a:lnTo>
                <a:lnTo>
                  <a:pt x="97" y="1010"/>
                </a:lnTo>
                <a:lnTo>
                  <a:pt x="97" y="1010"/>
                </a:lnTo>
                <a:lnTo>
                  <a:pt x="97" y="1009"/>
                </a:lnTo>
                <a:lnTo>
                  <a:pt x="98" y="1008"/>
                </a:lnTo>
                <a:lnTo>
                  <a:pt x="98" y="1008"/>
                </a:lnTo>
                <a:lnTo>
                  <a:pt x="98" y="1008"/>
                </a:lnTo>
                <a:lnTo>
                  <a:pt x="99" y="1008"/>
                </a:lnTo>
                <a:close/>
                <a:moveTo>
                  <a:pt x="105" y="1008"/>
                </a:moveTo>
                <a:lnTo>
                  <a:pt x="105" y="1008"/>
                </a:lnTo>
                <a:lnTo>
                  <a:pt x="106" y="1009"/>
                </a:lnTo>
                <a:lnTo>
                  <a:pt x="106" y="1010"/>
                </a:lnTo>
                <a:lnTo>
                  <a:pt x="106" y="1010"/>
                </a:lnTo>
                <a:lnTo>
                  <a:pt x="106" y="1015"/>
                </a:lnTo>
                <a:lnTo>
                  <a:pt x="105" y="1015"/>
                </a:lnTo>
                <a:lnTo>
                  <a:pt x="105" y="1016"/>
                </a:lnTo>
                <a:lnTo>
                  <a:pt x="105" y="1017"/>
                </a:lnTo>
                <a:lnTo>
                  <a:pt x="105" y="1018"/>
                </a:lnTo>
                <a:lnTo>
                  <a:pt x="104" y="1018"/>
                </a:lnTo>
                <a:lnTo>
                  <a:pt x="103" y="1018"/>
                </a:lnTo>
                <a:lnTo>
                  <a:pt x="104" y="1017"/>
                </a:lnTo>
                <a:lnTo>
                  <a:pt x="103" y="1016"/>
                </a:lnTo>
                <a:lnTo>
                  <a:pt x="103" y="1015"/>
                </a:lnTo>
                <a:lnTo>
                  <a:pt x="103" y="1015"/>
                </a:lnTo>
                <a:lnTo>
                  <a:pt x="103" y="1010"/>
                </a:lnTo>
                <a:lnTo>
                  <a:pt x="103" y="1010"/>
                </a:lnTo>
                <a:lnTo>
                  <a:pt x="103" y="1009"/>
                </a:lnTo>
                <a:lnTo>
                  <a:pt x="103" y="1008"/>
                </a:lnTo>
                <a:lnTo>
                  <a:pt x="104" y="1008"/>
                </a:lnTo>
                <a:lnTo>
                  <a:pt x="104" y="1008"/>
                </a:lnTo>
                <a:lnTo>
                  <a:pt x="105" y="1008"/>
                </a:lnTo>
                <a:close/>
                <a:moveTo>
                  <a:pt x="110" y="1008"/>
                </a:moveTo>
                <a:lnTo>
                  <a:pt x="110" y="1018"/>
                </a:lnTo>
                <a:lnTo>
                  <a:pt x="109" y="1018"/>
                </a:lnTo>
                <a:lnTo>
                  <a:pt x="109" y="1017"/>
                </a:lnTo>
                <a:lnTo>
                  <a:pt x="109" y="1016"/>
                </a:lnTo>
                <a:lnTo>
                  <a:pt x="108" y="1015"/>
                </a:lnTo>
                <a:lnTo>
                  <a:pt x="108" y="1015"/>
                </a:lnTo>
                <a:lnTo>
                  <a:pt x="108" y="1010"/>
                </a:lnTo>
                <a:lnTo>
                  <a:pt x="108" y="1010"/>
                </a:lnTo>
                <a:lnTo>
                  <a:pt x="108" y="1009"/>
                </a:lnTo>
                <a:lnTo>
                  <a:pt x="108" y="1008"/>
                </a:lnTo>
                <a:lnTo>
                  <a:pt x="109" y="1008"/>
                </a:lnTo>
                <a:lnTo>
                  <a:pt x="110" y="1008"/>
                </a:lnTo>
                <a:lnTo>
                  <a:pt x="110" y="1008"/>
                </a:lnTo>
                <a:close/>
                <a:moveTo>
                  <a:pt x="151" y="1008"/>
                </a:moveTo>
                <a:lnTo>
                  <a:pt x="151" y="1008"/>
                </a:lnTo>
                <a:lnTo>
                  <a:pt x="152" y="1008"/>
                </a:lnTo>
                <a:lnTo>
                  <a:pt x="152" y="1009"/>
                </a:lnTo>
                <a:lnTo>
                  <a:pt x="152" y="1010"/>
                </a:lnTo>
                <a:lnTo>
                  <a:pt x="152" y="1010"/>
                </a:lnTo>
                <a:lnTo>
                  <a:pt x="152" y="1015"/>
                </a:lnTo>
                <a:lnTo>
                  <a:pt x="151" y="1015"/>
                </a:lnTo>
                <a:lnTo>
                  <a:pt x="151" y="1016"/>
                </a:lnTo>
                <a:lnTo>
                  <a:pt x="151" y="1016"/>
                </a:lnTo>
                <a:lnTo>
                  <a:pt x="151" y="1017"/>
                </a:lnTo>
                <a:lnTo>
                  <a:pt x="151" y="1018"/>
                </a:lnTo>
                <a:lnTo>
                  <a:pt x="150" y="1018"/>
                </a:lnTo>
                <a:lnTo>
                  <a:pt x="150" y="1008"/>
                </a:lnTo>
                <a:lnTo>
                  <a:pt x="150" y="1008"/>
                </a:lnTo>
                <a:lnTo>
                  <a:pt x="151" y="1008"/>
                </a:lnTo>
                <a:close/>
                <a:moveTo>
                  <a:pt x="157" y="1008"/>
                </a:moveTo>
                <a:lnTo>
                  <a:pt x="158" y="1008"/>
                </a:lnTo>
                <a:lnTo>
                  <a:pt x="158" y="1008"/>
                </a:lnTo>
                <a:lnTo>
                  <a:pt x="158" y="1009"/>
                </a:lnTo>
                <a:lnTo>
                  <a:pt x="158" y="1010"/>
                </a:lnTo>
                <a:lnTo>
                  <a:pt x="158" y="1010"/>
                </a:lnTo>
                <a:lnTo>
                  <a:pt x="158" y="1015"/>
                </a:lnTo>
                <a:lnTo>
                  <a:pt x="158" y="1015"/>
                </a:lnTo>
                <a:lnTo>
                  <a:pt x="158" y="1016"/>
                </a:lnTo>
                <a:lnTo>
                  <a:pt x="157" y="1016"/>
                </a:lnTo>
                <a:lnTo>
                  <a:pt x="157" y="1017"/>
                </a:lnTo>
                <a:lnTo>
                  <a:pt x="157" y="1018"/>
                </a:lnTo>
                <a:lnTo>
                  <a:pt x="157" y="1018"/>
                </a:lnTo>
                <a:lnTo>
                  <a:pt x="156" y="1018"/>
                </a:lnTo>
                <a:lnTo>
                  <a:pt x="155" y="1018"/>
                </a:lnTo>
                <a:lnTo>
                  <a:pt x="156" y="1017"/>
                </a:lnTo>
                <a:lnTo>
                  <a:pt x="155" y="1016"/>
                </a:lnTo>
                <a:lnTo>
                  <a:pt x="155" y="1016"/>
                </a:lnTo>
                <a:lnTo>
                  <a:pt x="155" y="1015"/>
                </a:lnTo>
                <a:lnTo>
                  <a:pt x="155" y="1015"/>
                </a:lnTo>
                <a:lnTo>
                  <a:pt x="155" y="1010"/>
                </a:lnTo>
                <a:lnTo>
                  <a:pt x="155" y="1010"/>
                </a:lnTo>
                <a:lnTo>
                  <a:pt x="155" y="1009"/>
                </a:lnTo>
                <a:lnTo>
                  <a:pt x="155" y="1008"/>
                </a:lnTo>
                <a:lnTo>
                  <a:pt x="155" y="1008"/>
                </a:lnTo>
                <a:lnTo>
                  <a:pt x="156" y="1008"/>
                </a:lnTo>
                <a:lnTo>
                  <a:pt x="156" y="1008"/>
                </a:lnTo>
                <a:lnTo>
                  <a:pt x="157" y="1008"/>
                </a:lnTo>
                <a:close/>
                <a:moveTo>
                  <a:pt x="164" y="1008"/>
                </a:moveTo>
                <a:lnTo>
                  <a:pt x="165" y="1008"/>
                </a:lnTo>
                <a:lnTo>
                  <a:pt x="165" y="1008"/>
                </a:lnTo>
                <a:lnTo>
                  <a:pt x="165" y="1009"/>
                </a:lnTo>
                <a:lnTo>
                  <a:pt x="165" y="1010"/>
                </a:lnTo>
                <a:lnTo>
                  <a:pt x="165" y="1010"/>
                </a:lnTo>
                <a:lnTo>
                  <a:pt x="165" y="1015"/>
                </a:lnTo>
                <a:lnTo>
                  <a:pt x="165" y="1015"/>
                </a:lnTo>
                <a:lnTo>
                  <a:pt x="164" y="1016"/>
                </a:lnTo>
                <a:lnTo>
                  <a:pt x="164" y="1016"/>
                </a:lnTo>
                <a:lnTo>
                  <a:pt x="164" y="1017"/>
                </a:lnTo>
                <a:lnTo>
                  <a:pt x="164" y="1018"/>
                </a:lnTo>
                <a:lnTo>
                  <a:pt x="162" y="1018"/>
                </a:lnTo>
                <a:lnTo>
                  <a:pt x="162" y="1017"/>
                </a:lnTo>
                <a:lnTo>
                  <a:pt x="162" y="1016"/>
                </a:lnTo>
                <a:lnTo>
                  <a:pt x="161" y="1015"/>
                </a:lnTo>
                <a:lnTo>
                  <a:pt x="161" y="1015"/>
                </a:lnTo>
                <a:lnTo>
                  <a:pt x="161" y="1010"/>
                </a:lnTo>
                <a:lnTo>
                  <a:pt x="161" y="1010"/>
                </a:lnTo>
                <a:lnTo>
                  <a:pt x="161" y="1009"/>
                </a:lnTo>
                <a:lnTo>
                  <a:pt x="161" y="1008"/>
                </a:lnTo>
                <a:lnTo>
                  <a:pt x="162" y="1008"/>
                </a:lnTo>
                <a:lnTo>
                  <a:pt x="162" y="1008"/>
                </a:lnTo>
                <a:lnTo>
                  <a:pt x="163" y="1008"/>
                </a:lnTo>
                <a:lnTo>
                  <a:pt x="163" y="1008"/>
                </a:lnTo>
                <a:lnTo>
                  <a:pt x="164" y="1008"/>
                </a:lnTo>
                <a:close/>
                <a:moveTo>
                  <a:pt x="171" y="1008"/>
                </a:moveTo>
                <a:lnTo>
                  <a:pt x="171" y="1008"/>
                </a:lnTo>
                <a:lnTo>
                  <a:pt x="171" y="1008"/>
                </a:lnTo>
                <a:lnTo>
                  <a:pt x="172" y="1009"/>
                </a:lnTo>
                <a:lnTo>
                  <a:pt x="172" y="1010"/>
                </a:lnTo>
                <a:lnTo>
                  <a:pt x="172" y="1010"/>
                </a:lnTo>
                <a:lnTo>
                  <a:pt x="172" y="1015"/>
                </a:lnTo>
                <a:lnTo>
                  <a:pt x="171" y="1015"/>
                </a:lnTo>
                <a:lnTo>
                  <a:pt x="171" y="1016"/>
                </a:lnTo>
                <a:lnTo>
                  <a:pt x="171" y="1016"/>
                </a:lnTo>
                <a:lnTo>
                  <a:pt x="171" y="1017"/>
                </a:lnTo>
                <a:lnTo>
                  <a:pt x="171" y="1018"/>
                </a:lnTo>
                <a:lnTo>
                  <a:pt x="169" y="1018"/>
                </a:lnTo>
                <a:lnTo>
                  <a:pt x="169" y="1017"/>
                </a:lnTo>
                <a:lnTo>
                  <a:pt x="169" y="1016"/>
                </a:lnTo>
                <a:lnTo>
                  <a:pt x="169" y="1016"/>
                </a:lnTo>
                <a:lnTo>
                  <a:pt x="168" y="1015"/>
                </a:lnTo>
                <a:lnTo>
                  <a:pt x="168" y="1015"/>
                </a:lnTo>
                <a:lnTo>
                  <a:pt x="168" y="1010"/>
                </a:lnTo>
                <a:lnTo>
                  <a:pt x="168" y="1010"/>
                </a:lnTo>
                <a:lnTo>
                  <a:pt x="168" y="1009"/>
                </a:lnTo>
                <a:lnTo>
                  <a:pt x="168" y="1008"/>
                </a:lnTo>
                <a:lnTo>
                  <a:pt x="168" y="1008"/>
                </a:lnTo>
                <a:lnTo>
                  <a:pt x="169" y="1008"/>
                </a:lnTo>
                <a:lnTo>
                  <a:pt x="170" y="1008"/>
                </a:lnTo>
                <a:lnTo>
                  <a:pt x="171" y="1008"/>
                </a:lnTo>
                <a:close/>
                <a:moveTo>
                  <a:pt x="177" y="1008"/>
                </a:moveTo>
                <a:lnTo>
                  <a:pt x="178" y="1008"/>
                </a:lnTo>
                <a:lnTo>
                  <a:pt x="178" y="1008"/>
                </a:lnTo>
                <a:lnTo>
                  <a:pt x="178" y="1009"/>
                </a:lnTo>
                <a:lnTo>
                  <a:pt x="178" y="1010"/>
                </a:lnTo>
                <a:lnTo>
                  <a:pt x="178" y="1010"/>
                </a:lnTo>
                <a:lnTo>
                  <a:pt x="178" y="1015"/>
                </a:lnTo>
                <a:lnTo>
                  <a:pt x="178" y="1015"/>
                </a:lnTo>
                <a:lnTo>
                  <a:pt x="177" y="1016"/>
                </a:lnTo>
                <a:lnTo>
                  <a:pt x="177" y="1016"/>
                </a:lnTo>
                <a:lnTo>
                  <a:pt x="177" y="1017"/>
                </a:lnTo>
                <a:lnTo>
                  <a:pt x="177" y="1018"/>
                </a:lnTo>
                <a:lnTo>
                  <a:pt x="177" y="1018"/>
                </a:lnTo>
                <a:lnTo>
                  <a:pt x="175" y="1018"/>
                </a:lnTo>
                <a:lnTo>
                  <a:pt x="175" y="1018"/>
                </a:lnTo>
                <a:lnTo>
                  <a:pt x="175" y="1017"/>
                </a:lnTo>
                <a:lnTo>
                  <a:pt x="175" y="1016"/>
                </a:lnTo>
                <a:lnTo>
                  <a:pt x="175" y="1015"/>
                </a:lnTo>
                <a:lnTo>
                  <a:pt x="175" y="1015"/>
                </a:lnTo>
                <a:lnTo>
                  <a:pt x="175" y="1010"/>
                </a:lnTo>
                <a:lnTo>
                  <a:pt x="175" y="1010"/>
                </a:lnTo>
                <a:lnTo>
                  <a:pt x="175" y="1009"/>
                </a:lnTo>
                <a:lnTo>
                  <a:pt x="175" y="1008"/>
                </a:lnTo>
                <a:lnTo>
                  <a:pt x="175" y="1008"/>
                </a:lnTo>
                <a:lnTo>
                  <a:pt x="175" y="1008"/>
                </a:lnTo>
                <a:lnTo>
                  <a:pt x="176" y="1008"/>
                </a:lnTo>
                <a:lnTo>
                  <a:pt x="177" y="1008"/>
                </a:lnTo>
                <a:close/>
                <a:moveTo>
                  <a:pt x="184" y="1008"/>
                </a:moveTo>
                <a:lnTo>
                  <a:pt x="184" y="1008"/>
                </a:lnTo>
                <a:lnTo>
                  <a:pt x="185" y="1008"/>
                </a:lnTo>
                <a:lnTo>
                  <a:pt x="185" y="1009"/>
                </a:lnTo>
                <a:lnTo>
                  <a:pt x="185" y="1010"/>
                </a:lnTo>
                <a:lnTo>
                  <a:pt x="185" y="1010"/>
                </a:lnTo>
                <a:lnTo>
                  <a:pt x="185" y="1015"/>
                </a:lnTo>
                <a:lnTo>
                  <a:pt x="185" y="1015"/>
                </a:lnTo>
                <a:lnTo>
                  <a:pt x="184" y="1016"/>
                </a:lnTo>
                <a:lnTo>
                  <a:pt x="184" y="1016"/>
                </a:lnTo>
                <a:lnTo>
                  <a:pt x="184" y="1017"/>
                </a:lnTo>
                <a:lnTo>
                  <a:pt x="184" y="1018"/>
                </a:lnTo>
                <a:lnTo>
                  <a:pt x="182" y="1018"/>
                </a:lnTo>
                <a:lnTo>
                  <a:pt x="182" y="1017"/>
                </a:lnTo>
                <a:lnTo>
                  <a:pt x="182" y="1016"/>
                </a:lnTo>
                <a:lnTo>
                  <a:pt x="182" y="1016"/>
                </a:lnTo>
                <a:lnTo>
                  <a:pt x="181" y="1015"/>
                </a:lnTo>
                <a:lnTo>
                  <a:pt x="181" y="1015"/>
                </a:lnTo>
                <a:lnTo>
                  <a:pt x="181" y="1010"/>
                </a:lnTo>
                <a:lnTo>
                  <a:pt x="181" y="1010"/>
                </a:lnTo>
                <a:lnTo>
                  <a:pt x="181" y="1009"/>
                </a:lnTo>
                <a:lnTo>
                  <a:pt x="181" y="1008"/>
                </a:lnTo>
                <a:lnTo>
                  <a:pt x="181" y="1008"/>
                </a:lnTo>
                <a:lnTo>
                  <a:pt x="182" y="1008"/>
                </a:lnTo>
                <a:lnTo>
                  <a:pt x="183" y="1008"/>
                </a:lnTo>
                <a:lnTo>
                  <a:pt x="184" y="1008"/>
                </a:lnTo>
                <a:close/>
                <a:moveTo>
                  <a:pt x="190" y="1008"/>
                </a:moveTo>
                <a:lnTo>
                  <a:pt x="191" y="1008"/>
                </a:lnTo>
                <a:lnTo>
                  <a:pt x="191" y="1008"/>
                </a:lnTo>
                <a:lnTo>
                  <a:pt x="191" y="1009"/>
                </a:lnTo>
                <a:lnTo>
                  <a:pt x="191" y="1010"/>
                </a:lnTo>
                <a:lnTo>
                  <a:pt x="191" y="1010"/>
                </a:lnTo>
                <a:lnTo>
                  <a:pt x="191" y="1015"/>
                </a:lnTo>
                <a:lnTo>
                  <a:pt x="191" y="1015"/>
                </a:lnTo>
                <a:lnTo>
                  <a:pt x="191" y="1016"/>
                </a:lnTo>
                <a:lnTo>
                  <a:pt x="190" y="1017"/>
                </a:lnTo>
                <a:lnTo>
                  <a:pt x="191" y="1018"/>
                </a:lnTo>
                <a:lnTo>
                  <a:pt x="190" y="1018"/>
                </a:lnTo>
                <a:lnTo>
                  <a:pt x="188" y="1018"/>
                </a:lnTo>
                <a:lnTo>
                  <a:pt x="189" y="1017"/>
                </a:lnTo>
                <a:lnTo>
                  <a:pt x="188" y="1016"/>
                </a:lnTo>
                <a:lnTo>
                  <a:pt x="188" y="1015"/>
                </a:lnTo>
                <a:lnTo>
                  <a:pt x="187" y="1015"/>
                </a:lnTo>
                <a:lnTo>
                  <a:pt x="187" y="1010"/>
                </a:lnTo>
                <a:lnTo>
                  <a:pt x="187" y="1010"/>
                </a:lnTo>
                <a:lnTo>
                  <a:pt x="188" y="1009"/>
                </a:lnTo>
                <a:lnTo>
                  <a:pt x="188" y="1008"/>
                </a:lnTo>
                <a:lnTo>
                  <a:pt x="188" y="1008"/>
                </a:lnTo>
                <a:lnTo>
                  <a:pt x="189" y="1008"/>
                </a:lnTo>
                <a:lnTo>
                  <a:pt x="190" y="1008"/>
                </a:lnTo>
                <a:lnTo>
                  <a:pt x="190" y="1008"/>
                </a:lnTo>
                <a:close/>
                <a:moveTo>
                  <a:pt x="197" y="1008"/>
                </a:moveTo>
                <a:lnTo>
                  <a:pt x="197" y="1008"/>
                </a:lnTo>
                <a:lnTo>
                  <a:pt x="198" y="1008"/>
                </a:lnTo>
                <a:lnTo>
                  <a:pt x="198" y="1009"/>
                </a:lnTo>
                <a:lnTo>
                  <a:pt x="198" y="1010"/>
                </a:lnTo>
                <a:lnTo>
                  <a:pt x="198" y="1010"/>
                </a:lnTo>
                <a:lnTo>
                  <a:pt x="198" y="1015"/>
                </a:lnTo>
                <a:lnTo>
                  <a:pt x="197" y="1015"/>
                </a:lnTo>
                <a:lnTo>
                  <a:pt x="197" y="1016"/>
                </a:lnTo>
                <a:lnTo>
                  <a:pt x="197" y="1016"/>
                </a:lnTo>
                <a:lnTo>
                  <a:pt x="197" y="1017"/>
                </a:lnTo>
                <a:lnTo>
                  <a:pt x="197" y="1018"/>
                </a:lnTo>
                <a:lnTo>
                  <a:pt x="197" y="1018"/>
                </a:lnTo>
                <a:lnTo>
                  <a:pt x="195" y="1018"/>
                </a:lnTo>
                <a:lnTo>
                  <a:pt x="195" y="1018"/>
                </a:lnTo>
                <a:lnTo>
                  <a:pt x="195" y="1017"/>
                </a:lnTo>
                <a:lnTo>
                  <a:pt x="195" y="1016"/>
                </a:lnTo>
                <a:lnTo>
                  <a:pt x="195" y="1016"/>
                </a:lnTo>
                <a:lnTo>
                  <a:pt x="195" y="1015"/>
                </a:lnTo>
                <a:lnTo>
                  <a:pt x="194" y="1015"/>
                </a:lnTo>
                <a:lnTo>
                  <a:pt x="194" y="1010"/>
                </a:lnTo>
                <a:lnTo>
                  <a:pt x="194" y="1010"/>
                </a:lnTo>
                <a:lnTo>
                  <a:pt x="194" y="1009"/>
                </a:lnTo>
                <a:lnTo>
                  <a:pt x="195" y="1008"/>
                </a:lnTo>
                <a:lnTo>
                  <a:pt x="195" y="1008"/>
                </a:lnTo>
                <a:lnTo>
                  <a:pt x="195" y="1008"/>
                </a:lnTo>
                <a:lnTo>
                  <a:pt x="196" y="1008"/>
                </a:lnTo>
                <a:lnTo>
                  <a:pt x="197" y="1008"/>
                </a:lnTo>
                <a:close/>
                <a:moveTo>
                  <a:pt x="203" y="1008"/>
                </a:moveTo>
                <a:lnTo>
                  <a:pt x="204" y="1008"/>
                </a:lnTo>
                <a:lnTo>
                  <a:pt x="205" y="1008"/>
                </a:lnTo>
                <a:lnTo>
                  <a:pt x="205" y="1009"/>
                </a:lnTo>
                <a:lnTo>
                  <a:pt x="205" y="1010"/>
                </a:lnTo>
                <a:lnTo>
                  <a:pt x="205" y="1010"/>
                </a:lnTo>
                <a:lnTo>
                  <a:pt x="205" y="1015"/>
                </a:lnTo>
                <a:lnTo>
                  <a:pt x="204" y="1015"/>
                </a:lnTo>
                <a:lnTo>
                  <a:pt x="203" y="1016"/>
                </a:lnTo>
                <a:lnTo>
                  <a:pt x="203" y="1017"/>
                </a:lnTo>
                <a:lnTo>
                  <a:pt x="203" y="1018"/>
                </a:lnTo>
                <a:lnTo>
                  <a:pt x="202" y="1018"/>
                </a:lnTo>
                <a:lnTo>
                  <a:pt x="202" y="1017"/>
                </a:lnTo>
                <a:lnTo>
                  <a:pt x="202" y="1016"/>
                </a:lnTo>
                <a:lnTo>
                  <a:pt x="201" y="1016"/>
                </a:lnTo>
                <a:lnTo>
                  <a:pt x="201" y="1015"/>
                </a:lnTo>
                <a:lnTo>
                  <a:pt x="201" y="1015"/>
                </a:lnTo>
                <a:lnTo>
                  <a:pt x="201" y="1010"/>
                </a:lnTo>
                <a:lnTo>
                  <a:pt x="201" y="1010"/>
                </a:lnTo>
                <a:lnTo>
                  <a:pt x="201" y="1009"/>
                </a:lnTo>
                <a:lnTo>
                  <a:pt x="201" y="1008"/>
                </a:lnTo>
                <a:lnTo>
                  <a:pt x="201" y="1008"/>
                </a:lnTo>
                <a:lnTo>
                  <a:pt x="202" y="1008"/>
                </a:lnTo>
                <a:lnTo>
                  <a:pt x="202" y="1008"/>
                </a:lnTo>
                <a:lnTo>
                  <a:pt x="203" y="1008"/>
                </a:lnTo>
                <a:lnTo>
                  <a:pt x="203" y="1008"/>
                </a:lnTo>
                <a:close/>
                <a:moveTo>
                  <a:pt x="210" y="1008"/>
                </a:moveTo>
                <a:lnTo>
                  <a:pt x="211" y="1008"/>
                </a:lnTo>
                <a:lnTo>
                  <a:pt x="211" y="1008"/>
                </a:lnTo>
                <a:lnTo>
                  <a:pt x="211" y="1009"/>
                </a:lnTo>
                <a:lnTo>
                  <a:pt x="211" y="1010"/>
                </a:lnTo>
                <a:lnTo>
                  <a:pt x="211" y="1010"/>
                </a:lnTo>
                <a:lnTo>
                  <a:pt x="211" y="1015"/>
                </a:lnTo>
                <a:lnTo>
                  <a:pt x="211" y="1015"/>
                </a:lnTo>
                <a:lnTo>
                  <a:pt x="211" y="1016"/>
                </a:lnTo>
                <a:lnTo>
                  <a:pt x="210" y="1016"/>
                </a:lnTo>
                <a:lnTo>
                  <a:pt x="210" y="1017"/>
                </a:lnTo>
                <a:lnTo>
                  <a:pt x="210" y="1018"/>
                </a:lnTo>
                <a:lnTo>
                  <a:pt x="210" y="1018"/>
                </a:lnTo>
                <a:lnTo>
                  <a:pt x="208" y="1018"/>
                </a:lnTo>
                <a:lnTo>
                  <a:pt x="208" y="1017"/>
                </a:lnTo>
                <a:lnTo>
                  <a:pt x="208" y="1016"/>
                </a:lnTo>
                <a:lnTo>
                  <a:pt x="208" y="1016"/>
                </a:lnTo>
                <a:lnTo>
                  <a:pt x="208" y="1015"/>
                </a:lnTo>
                <a:lnTo>
                  <a:pt x="207" y="1015"/>
                </a:lnTo>
                <a:lnTo>
                  <a:pt x="207" y="1010"/>
                </a:lnTo>
                <a:lnTo>
                  <a:pt x="207" y="1010"/>
                </a:lnTo>
                <a:lnTo>
                  <a:pt x="207" y="1009"/>
                </a:lnTo>
                <a:lnTo>
                  <a:pt x="208" y="1008"/>
                </a:lnTo>
                <a:lnTo>
                  <a:pt x="208" y="1008"/>
                </a:lnTo>
                <a:lnTo>
                  <a:pt x="208" y="1008"/>
                </a:lnTo>
                <a:lnTo>
                  <a:pt x="210" y="1008"/>
                </a:lnTo>
                <a:lnTo>
                  <a:pt x="210" y="1008"/>
                </a:lnTo>
                <a:close/>
                <a:moveTo>
                  <a:pt x="216" y="1008"/>
                </a:moveTo>
                <a:lnTo>
                  <a:pt x="217" y="1008"/>
                </a:lnTo>
                <a:lnTo>
                  <a:pt x="217" y="1008"/>
                </a:lnTo>
                <a:lnTo>
                  <a:pt x="217" y="1009"/>
                </a:lnTo>
                <a:lnTo>
                  <a:pt x="218" y="1010"/>
                </a:lnTo>
                <a:lnTo>
                  <a:pt x="218" y="1010"/>
                </a:lnTo>
                <a:lnTo>
                  <a:pt x="218" y="1015"/>
                </a:lnTo>
                <a:lnTo>
                  <a:pt x="217" y="1015"/>
                </a:lnTo>
                <a:lnTo>
                  <a:pt x="217" y="1016"/>
                </a:lnTo>
                <a:lnTo>
                  <a:pt x="216" y="1016"/>
                </a:lnTo>
                <a:lnTo>
                  <a:pt x="216" y="1017"/>
                </a:lnTo>
                <a:lnTo>
                  <a:pt x="216" y="1018"/>
                </a:lnTo>
                <a:lnTo>
                  <a:pt x="215" y="1018"/>
                </a:lnTo>
                <a:lnTo>
                  <a:pt x="215" y="1017"/>
                </a:lnTo>
                <a:lnTo>
                  <a:pt x="215" y="1016"/>
                </a:lnTo>
                <a:lnTo>
                  <a:pt x="215" y="1016"/>
                </a:lnTo>
                <a:lnTo>
                  <a:pt x="214" y="1015"/>
                </a:lnTo>
                <a:lnTo>
                  <a:pt x="213" y="1015"/>
                </a:lnTo>
                <a:lnTo>
                  <a:pt x="213" y="1010"/>
                </a:lnTo>
                <a:lnTo>
                  <a:pt x="213" y="1010"/>
                </a:lnTo>
                <a:lnTo>
                  <a:pt x="213" y="1009"/>
                </a:lnTo>
                <a:lnTo>
                  <a:pt x="214" y="1008"/>
                </a:lnTo>
                <a:lnTo>
                  <a:pt x="214" y="1008"/>
                </a:lnTo>
                <a:lnTo>
                  <a:pt x="215" y="1008"/>
                </a:lnTo>
                <a:lnTo>
                  <a:pt x="215" y="1008"/>
                </a:lnTo>
                <a:lnTo>
                  <a:pt x="216" y="1008"/>
                </a:lnTo>
                <a:close/>
                <a:moveTo>
                  <a:pt x="223" y="1008"/>
                </a:moveTo>
                <a:lnTo>
                  <a:pt x="223" y="1008"/>
                </a:lnTo>
                <a:lnTo>
                  <a:pt x="224" y="1008"/>
                </a:lnTo>
                <a:lnTo>
                  <a:pt x="224" y="1009"/>
                </a:lnTo>
                <a:lnTo>
                  <a:pt x="224" y="1010"/>
                </a:lnTo>
                <a:lnTo>
                  <a:pt x="224" y="1010"/>
                </a:lnTo>
                <a:lnTo>
                  <a:pt x="224" y="1015"/>
                </a:lnTo>
                <a:lnTo>
                  <a:pt x="224" y="1015"/>
                </a:lnTo>
                <a:lnTo>
                  <a:pt x="223" y="1016"/>
                </a:lnTo>
                <a:lnTo>
                  <a:pt x="223" y="1016"/>
                </a:lnTo>
                <a:lnTo>
                  <a:pt x="223" y="1017"/>
                </a:lnTo>
                <a:lnTo>
                  <a:pt x="223" y="1018"/>
                </a:lnTo>
                <a:lnTo>
                  <a:pt x="221" y="1018"/>
                </a:lnTo>
                <a:lnTo>
                  <a:pt x="221" y="1017"/>
                </a:lnTo>
                <a:lnTo>
                  <a:pt x="221" y="1016"/>
                </a:lnTo>
                <a:lnTo>
                  <a:pt x="221" y="1016"/>
                </a:lnTo>
                <a:lnTo>
                  <a:pt x="221" y="1015"/>
                </a:lnTo>
                <a:lnTo>
                  <a:pt x="220" y="1015"/>
                </a:lnTo>
                <a:lnTo>
                  <a:pt x="220" y="1010"/>
                </a:lnTo>
                <a:lnTo>
                  <a:pt x="220" y="1010"/>
                </a:lnTo>
                <a:lnTo>
                  <a:pt x="221" y="1009"/>
                </a:lnTo>
                <a:lnTo>
                  <a:pt x="221" y="1008"/>
                </a:lnTo>
                <a:lnTo>
                  <a:pt x="221" y="1008"/>
                </a:lnTo>
                <a:lnTo>
                  <a:pt x="221" y="1008"/>
                </a:lnTo>
                <a:lnTo>
                  <a:pt x="222" y="1008"/>
                </a:lnTo>
                <a:lnTo>
                  <a:pt x="222" y="1008"/>
                </a:lnTo>
                <a:lnTo>
                  <a:pt x="223" y="1008"/>
                </a:lnTo>
                <a:close/>
                <a:moveTo>
                  <a:pt x="229" y="1008"/>
                </a:moveTo>
                <a:lnTo>
                  <a:pt x="229" y="1018"/>
                </a:lnTo>
                <a:lnTo>
                  <a:pt x="228" y="1018"/>
                </a:lnTo>
                <a:lnTo>
                  <a:pt x="227" y="1018"/>
                </a:lnTo>
                <a:lnTo>
                  <a:pt x="228" y="1017"/>
                </a:lnTo>
                <a:lnTo>
                  <a:pt x="227" y="1016"/>
                </a:lnTo>
                <a:lnTo>
                  <a:pt x="227" y="1016"/>
                </a:lnTo>
                <a:lnTo>
                  <a:pt x="227" y="1015"/>
                </a:lnTo>
                <a:lnTo>
                  <a:pt x="226" y="1015"/>
                </a:lnTo>
                <a:lnTo>
                  <a:pt x="226" y="1010"/>
                </a:lnTo>
                <a:lnTo>
                  <a:pt x="226" y="1010"/>
                </a:lnTo>
                <a:lnTo>
                  <a:pt x="226" y="1009"/>
                </a:lnTo>
                <a:lnTo>
                  <a:pt x="226" y="1008"/>
                </a:lnTo>
                <a:lnTo>
                  <a:pt x="227" y="1008"/>
                </a:lnTo>
                <a:lnTo>
                  <a:pt x="228" y="1008"/>
                </a:lnTo>
                <a:lnTo>
                  <a:pt x="228" y="1008"/>
                </a:lnTo>
                <a:lnTo>
                  <a:pt x="229" y="1008"/>
                </a:lnTo>
                <a:close/>
                <a:moveTo>
                  <a:pt x="858" y="1008"/>
                </a:moveTo>
                <a:lnTo>
                  <a:pt x="859" y="1008"/>
                </a:lnTo>
                <a:lnTo>
                  <a:pt x="860" y="1008"/>
                </a:lnTo>
                <a:lnTo>
                  <a:pt x="860" y="1009"/>
                </a:lnTo>
                <a:lnTo>
                  <a:pt x="860" y="1010"/>
                </a:lnTo>
                <a:lnTo>
                  <a:pt x="860" y="1010"/>
                </a:lnTo>
                <a:lnTo>
                  <a:pt x="860" y="1015"/>
                </a:lnTo>
                <a:lnTo>
                  <a:pt x="860" y="1015"/>
                </a:lnTo>
                <a:lnTo>
                  <a:pt x="859" y="1016"/>
                </a:lnTo>
                <a:lnTo>
                  <a:pt x="859" y="1016"/>
                </a:lnTo>
                <a:lnTo>
                  <a:pt x="858" y="1017"/>
                </a:lnTo>
                <a:lnTo>
                  <a:pt x="859" y="1018"/>
                </a:lnTo>
                <a:lnTo>
                  <a:pt x="858" y="1018"/>
                </a:lnTo>
                <a:lnTo>
                  <a:pt x="857" y="1018"/>
                </a:lnTo>
                <a:lnTo>
                  <a:pt x="857" y="1008"/>
                </a:lnTo>
                <a:lnTo>
                  <a:pt x="858" y="1008"/>
                </a:lnTo>
                <a:lnTo>
                  <a:pt x="858" y="1008"/>
                </a:lnTo>
                <a:close/>
                <a:moveTo>
                  <a:pt x="865" y="1008"/>
                </a:moveTo>
                <a:lnTo>
                  <a:pt x="865" y="1008"/>
                </a:lnTo>
                <a:lnTo>
                  <a:pt x="865" y="1008"/>
                </a:lnTo>
                <a:lnTo>
                  <a:pt x="866" y="1009"/>
                </a:lnTo>
                <a:lnTo>
                  <a:pt x="866" y="1010"/>
                </a:lnTo>
                <a:lnTo>
                  <a:pt x="866" y="1010"/>
                </a:lnTo>
                <a:lnTo>
                  <a:pt x="866" y="1015"/>
                </a:lnTo>
                <a:lnTo>
                  <a:pt x="865" y="1015"/>
                </a:lnTo>
                <a:lnTo>
                  <a:pt x="865" y="1016"/>
                </a:lnTo>
                <a:lnTo>
                  <a:pt x="865" y="1016"/>
                </a:lnTo>
                <a:lnTo>
                  <a:pt x="865" y="1017"/>
                </a:lnTo>
                <a:lnTo>
                  <a:pt x="865" y="1018"/>
                </a:lnTo>
                <a:lnTo>
                  <a:pt x="863" y="1018"/>
                </a:lnTo>
                <a:lnTo>
                  <a:pt x="863" y="1017"/>
                </a:lnTo>
                <a:lnTo>
                  <a:pt x="863" y="1016"/>
                </a:lnTo>
                <a:lnTo>
                  <a:pt x="863" y="1016"/>
                </a:lnTo>
                <a:lnTo>
                  <a:pt x="862" y="1015"/>
                </a:lnTo>
                <a:lnTo>
                  <a:pt x="862" y="1015"/>
                </a:lnTo>
                <a:lnTo>
                  <a:pt x="862" y="1010"/>
                </a:lnTo>
                <a:lnTo>
                  <a:pt x="862" y="1010"/>
                </a:lnTo>
                <a:lnTo>
                  <a:pt x="862" y="1009"/>
                </a:lnTo>
                <a:lnTo>
                  <a:pt x="862" y="1008"/>
                </a:lnTo>
                <a:lnTo>
                  <a:pt x="863" y="1008"/>
                </a:lnTo>
                <a:lnTo>
                  <a:pt x="863" y="1008"/>
                </a:lnTo>
                <a:lnTo>
                  <a:pt x="864" y="1008"/>
                </a:lnTo>
                <a:lnTo>
                  <a:pt x="864" y="1008"/>
                </a:lnTo>
                <a:lnTo>
                  <a:pt x="865" y="1008"/>
                </a:lnTo>
                <a:close/>
                <a:moveTo>
                  <a:pt x="871" y="1008"/>
                </a:moveTo>
                <a:lnTo>
                  <a:pt x="872" y="1008"/>
                </a:lnTo>
                <a:lnTo>
                  <a:pt x="872" y="1008"/>
                </a:lnTo>
                <a:lnTo>
                  <a:pt x="872" y="1009"/>
                </a:lnTo>
                <a:lnTo>
                  <a:pt x="872" y="1010"/>
                </a:lnTo>
                <a:lnTo>
                  <a:pt x="872" y="1010"/>
                </a:lnTo>
                <a:lnTo>
                  <a:pt x="872" y="1015"/>
                </a:lnTo>
                <a:lnTo>
                  <a:pt x="872" y="1015"/>
                </a:lnTo>
                <a:lnTo>
                  <a:pt x="871" y="1016"/>
                </a:lnTo>
                <a:lnTo>
                  <a:pt x="871" y="1017"/>
                </a:lnTo>
                <a:lnTo>
                  <a:pt x="871" y="1018"/>
                </a:lnTo>
                <a:lnTo>
                  <a:pt x="870" y="1018"/>
                </a:lnTo>
                <a:lnTo>
                  <a:pt x="870" y="1017"/>
                </a:lnTo>
                <a:lnTo>
                  <a:pt x="870" y="1016"/>
                </a:lnTo>
                <a:lnTo>
                  <a:pt x="870" y="1016"/>
                </a:lnTo>
                <a:lnTo>
                  <a:pt x="869" y="1015"/>
                </a:lnTo>
                <a:lnTo>
                  <a:pt x="868" y="1015"/>
                </a:lnTo>
                <a:lnTo>
                  <a:pt x="868" y="1010"/>
                </a:lnTo>
                <a:lnTo>
                  <a:pt x="868" y="1010"/>
                </a:lnTo>
                <a:lnTo>
                  <a:pt x="869" y="1009"/>
                </a:lnTo>
                <a:lnTo>
                  <a:pt x="869" y="1008"/>
                </a:lnTo>
                <a:lnTo>
                  <a:pt x="869" y="1008"/>
                </a:lnTo>
                <a:lnTo>
                  <a:pt x="870" y="1008"/>
                </a:lnTo>
                <a:lnTo>
                  <a:pt x="871" y="1008"/>
                </a:lnTo>
                <a:lnTo>
                  <a:pt x="871" y="1008"/>
                </a:lnTo>
                <a:close/>
                <a:moveTo>
                  <a:pt x="877" y="1008"/>
                </a:moveTo>
                <a:lnTo>
                  <a:pt x="878" y="1008"/>
                </a:lnTo>
                <a:lnTo>
                  <a:pt x="878" y="1008"/>
                </a:lnTo>
                <a:lnTo>
                  <a:pt x="879" y="1009"/>
                </a:lnTo>
                <a:lnTo>
                  <a:pt x="879" y="1010"/>
                </a:lnTo>
                <a:lnTo>
                  <a:pt x="879" y="1010"/>
                </a:lnTo>
                <a:lnTo>
                  <a:pt x="879" y="1015"/>
                </a:lnTo>
                <a:lnTo>
                  <a:pt x="878" y="1015"/>
                </a:lnTo>
                <a:lnTo>
                  <a:pt x="878" y="1016"/>
                </a:lnTo>
                <a:lnTo>
                  <a:pt x="877" y="1017"/>
                </a:lnTo>
                <a:lnTo>
                  <a:pt x="878" y="1018"/>
                </a:lnTo>
                <a:lnTo>
                  <a:pt x="876" y="1018"/>
                </a:lnTo>
                <a:lnTo>
                  <a:pt x="876" y="1018"/>
                </a:lnTo>
                <a:lnTo>
                  <a:pt x="876" y="1017"/>
                </a:lnTo>
                <a:lnTo>
                  <a:pt x="876" y="1016"/>
                </a:lnTo>
                <a:lnTo>
                  <a:pt x="876" y="1016"/>
                </a:lnTo>
                <a:lnTo>
                  <a:pt x="875" y="1015"/>
                </a:lnTo>
                <a:lnTo>
                  <a:pt x="875" y="1015"/>
                </a:lnTo>
                <a:lnTo>
                  <a:pt x="875" y="1010"/>
                </a:lnTo>
                <a:lnTo>
                  <a:pt x="875" y="1010"/>
                </a:lnTo>
                <a:lnTo>
                  <a:pt x="875" y="1009"/>
                </a:lnTo>
                <a:lnTo>
                  <a:pt x="875" y="1008"/>
                </a:lnTo>
                <a:lnTo>
                  <a:pt x="876" y="1008"/>
                </a:lnTo>
                <a:lnTo>
                  <a:pt x="876" y="1008"/>
                </a:lnTo>
                <a:lnTo>
                  <a:pt x="877" y="1008"/>
                </a:lnTo>
                <a:lnTo>
                  <a:pt x="877" y="1008"/>
                </a:lnTo>
                <a:close/>
                <a:moveTo>
                  <a:pt x="885" y="1008"/>
                </a:moveTo>
                <a:lnTo>
                  <a:pt x="885" y="1008"/>
                </a:lnTo>
                <a:lnTo>
                  <a:pt x="885" y="1008"/>
                </a:lnTo>
                <a:lnTo>
                  <a:pt x="885" y="1009"/>
                </a:lnTo>
                <a:lnTo>
                  <a:pt x="886" y="1010"/>
                </a:lnTo>
                <a:lnTo>
                  <a:pt x="886" y="1010"/>
                </a:lnTo>
                <a:lnTo>
                  <a:pt x="886" y="1015"/>
                </a:lnTo>
                <a:lnTo>
                  <a:pt x="885" y="1015"/>
                </a:lnTo>
                <a:lnTo>
                  <a:pt x="885" y="1016"/>
                </a:lnTo>
                <a:lnTo>
                  <a:pt x="885" y="1016"/>
                </a:lnTo>
                <a:lnTo>
                  <a:pt x="885" y="1017"/>
                </a:lnTo>
                <a:lnTo>
                  <a:pt x="885" y="1018"/>
                </a:lnTo>
                <a:lnTo>
                  <a:pt x="883" y="1018"/>
                </a:lnTo>
                <a:lnTo>
                  <a:pt x="883" y="1017"/>
                </a:lnTo>
                <a:lnTo>
                  <a:pt x="883" y="1016"/>
                </a:lnTo>
                <a:lnTo>
                  <a:pt x="882" y="1015"/>
                </a:lnTo>
                <a:lnTo>
                  <a:pt x="881" y="1015"/>
                </a:lnTo>
                <a:lnTo>
                  <a:pt x="881" y="1010"/>
                </a:lnTo>
                <a:lnTo>
                  <a:pt x="881" y="1010"/>
                </a:lnTo>
                <a:lnTo>
                  <a:pt x="882" y="1009"/>
                </a:lnTo>
                <a:lnTo>
                  <a:pt x="882" y="1008"/>
                </a:lnTo>
                <a:lnTo>
                  <a:pt x="882" y="1008"/>
                </a:lnTo>
                <a:lnTo>
                  <a:pt x="883" y="1008"/>
                </a:lnTo>
                <a:lnTo>
                  <a:pt x="884" y="1008"/>
                </a:lnTo>
                <a:lnTo>
                  <a:pt x="885" y="1008"/>
                </a:lnTo>
                <a:close/>
                <a:moveTo>
                  <a:pt x="891" y="1008"/>
                </a:moveTo>
                <a:lnTo>
                  <a:pt x="891" y="1008"/>
                </a:lnTo>
                <a:lnTo>
                  <a:pt x="892" y="1008"/>
                </a:lnTo>
                <a:lnTo>
                  <a:pt x="892" y="1009"/>
                </a:lnTo>
                <a:lnTo>
                  <a:pt x="892" y="1010"/>
                </a:lnTo>
                <a:lnTo>
                  <a:pt x="892" y="1010"/>
                </a:lnTo>
                <a:lnTo>
                  <a:pt x="892" y="1015"/>
                </a:lnTo>
                <a:lnTo>
                  <a:pt x="891" y="1015"/>
                </a:lnTo>
                <a:lnTo>
                  <a:pt x="891" y="1016"/>
                </a:lnTo>
                <a:lnTo>
                  <a:pt x="891" y="1017"/>
                </a:lnTo>
                <a:lnTo>
                  <a:pt x="891" y="1018"/>
                </a:lnTo>
                <a:lnTo>
                  <a:pt x="891" y="1018"/>
                </a:lnTo>
                <a:lnTo>
                  <a:pt x="890" y="1018"/>
                </a:lnTo>
                <a:lnTo>
                  <a:pt x="889" y="1018"/>
                </a:lnTo>
                <a:lnTo>
                  <a:pt x="890" y="1017"/>
                </a:lnTo>
                <a:lnTo>
                  <a:pt x="889" y="1016"/>
                </a:lnTo>
                <a:lnTo>
                  <a:pt x="889" y="1016"/>
                </a:lnTo>
                <a:lnTo>
                  <a:pt x="889" y="1015"/>
                </a:lnTo>
                <a:lnTo>
                  <a:pt x="888" y="1015"/>
                </a:lnTo>
                <a:lnTo>
                  <a:pt x="888" y="1010"/>
                </a:lnTo>
                <a:lnTo>
                  <a:pt x="888" y="1010"/>
                </a:lnTo>
                <a:lnTo>
                  <a:pt x="888" y="1009"/>
                </a:lnTo>
                <a:lnTo>
                  <a:pt x="888" y="1008"/>
                </a:lnTo>
                <a:lnTo>
                  <a:pt x="889" y="1008"/>
                </a:lnTo>
                <a:lnTo>
                  <a:pt x="890" y="1008"/>
                </a:lnTo>
                <a:lnTo>
                  <a:pt x="890" y="1008"/>
                </a:lnTo>
                <a:lnTo>
                  <a:pt x="891" y="1008"/>
                </a:lnTo>
                <a:close/>
                <a:moveTo>
                  <a:pt x="897" y="1008"/>
                </a:moveTo>
                <a:lnTo>
                  <a:pt x="898" y="1008"/>
                </a:lnTo>
                <a:lnTo>
                  <a:pt x="898" y="1008"/>
                </a:lnTo>
                <a:lnTo>
                  <a:pt x="898" y="1009"/>
                </a:lnTo>
                <a:lnTo>
                  <a:pt x="899" y="1010"/>
                </a:lnTo>
                <a:lnTo>
                  <a:pt x="899" y="1010"/>
                </a:lnTo>
                <a:lnTo>
                  <a:pt x="899" y="1015"/>
                </a:lnTo>
                <a:lnTo>
                  <a:pt x="898" y="1015"/>
                </a:lnTo>
                <a:lnTo>
                  <a:pt x="898" y="1016"/>
                </a:lnTo>
                <a:lnTo>
                  <a:pt x="897" y="1016"/>
                </a:lnTo>
                <a:lnTo>
                  <a:pt x="897" y="1017"/>
                </a:lnTo>
                <a:lnTo>
                  <a:pt x="897" y="1018"/>
                </a:lnTo>
                <a:lnTo>
                  <a:pt x="896" y="1018"/>
                </a:lnTo>
                <a:lnTo>
                  <a:pt x="896" y="1018"/>
                </a:lnTo>
                <a:lnTo>
                  <a:pt x="896" y="1017"/>
                </a:lnTo>
                <a:lnTo>
                  <a:pt x="896" y="1016"/>
                </a:lnTo>
                <a:lnTo>
                  <a:pt x="895" y="1015"/>
                </a:lnTo>
                <a:lnTo>
                  <a:pt x="895" y="1015"/>
                </a:lnTo>
                <a:lnTo>
                  <a:pt x="895" y="1010"/>
                </a:lnTo>
                <a:lnTo>
                  <a:pt x="895" y="1010"/>
                </a:lnTo>
                <a:lnTo>
                  <a:pt x="895" y="1009"/>
                </a:lnTo>
                <a:lnTo>
                  <a:pt x="895" y="1008"/>
                </a:lnTo>
                <a:lnTo>
                  <a:pt x="895" y="1008"/>
                </a:lnTo>
                <a:lnTo>
                  <a:pt x="896" y="1008"/>
                </a:lnTo>
                <a:lnTo>
                  <a:pt x="896" y="1008"/>
                </a:lnTo>
                <a:lnTo>
                  <a:pt x="897" y="1008"/>
                </a:lnTo>
                <a:close/>
                <a:moveTo>
                  <a:pt x="904" y="1008"/>
                </a:moveTo>
                <a:lnTo>
                  <a:pt x="905" y="1008"/>
                </a:lnTo>
                <a:lnTo>
                  <a:pt x="905" y="1008"/>
                </a:lnTo>
                <a:lnTo>
                  <a:pt x="905" y="1009"/>
                </a:lnTo>
                <a:lnTo>
                  <a:pt x="905" y="1010"/>
                </a:lnTo>
                <a:lnTo>
                  <a:pt x="905" y="1010"/>
                </a:lnTo>
                <a:lnTo>
                  <a:pt x="905" y="1015"/>
                </a:lnTo>
                <a:lnTo>
                  <a:pt x="905" y="1015"/>
                </a:lnTo>
                <a:lnTo>
                  <a:pt x="905" y="1016"/>
                </a:lnTo>
                <a:lnTo>
                  <a:pt x="904" y="1016"/>
                </a:lnTo>
                <a:lnTo>
                  <a:pt x="904" y="1017"/>
                </a:lnTo>
                <a:lnTo>
                  <a:pt x="904" y="1018"/>
                </a:lnTo>
                <a:lnTo>
                  <a:pt x="902" y="1018"/>
                </a:lnTo>
                <a:lnTo>
                  <a:pt x="902" y="1017"/>
                </a:lnTo>
                <a:lnTo>
                  <a:pt x="902" y="1016"/>
                </a:lnTo>
                <a:lnTo>
                  <a:pt x="902" y="1016"/>
                </a:lnTo>
                <a:lnTo>
                  <a:pt x="902" y="1015"/>
                </a:lnTo>
                <a:lnTo>
                  <a:pt x="901" y="1015"/>
                </a:lnTo>
                <a:lnTo>
                  <a:pt x="901" y="1010"/>
                </a:lnTo>
                <a:lnTo>
                  <a:pt x="901" y="1010"/>
                </a:lnTo>
                <a:lnTo>
                  <a:pt x="901" y="1009"/>
                </a:lnTo>
                <a:lnTo>
                  <a:pt x="902" y="1008"/>
                </a:lnTo>
                <a:lnTo>
                  <a:pt x="902" y="1008"/>
                </a:lnTo>
                <a:lnTo>
                  <a:pt x="902" y="1008"/>
                </a:lnTo>
                <a:lnTo>
                  <a:pt x="903" y="1008"/>
                </a:lnTo>
                <a:lnTo>
                  <a:pt x="904" y="1008"/>
                </a:lnTo>
                <a:close/>
                <a:moveTo>
                  <a:pt x="911" y="1008"/>
                </a:moveTo>
                <a:lnTo>
                  <a:pt x="911" y="1008"/>
                </a:lnTo>
                <a:lnTo>
                  <a:pt x="911" y="1008"/>
                </a:lnTo>
                <a:lnTo>
                  <a:pt x="912" y="1009"/>
                </a:lnTo>
                <a:lnTo>
                  <a:pt x="912" y="1010"/>
                </a:lnTo>
                <a:lnTo>
                  <a:pt x="912" y="1010"/>
                </a:lnTo>
                <a:lnTo>
                  <a:pt x="912" y="1015"/>
                </a:lnTo>
                <a:lnTo>
                  <a:pt x="911" y="1015"/>
                </a:lnTo>
                <a:lnTo>
                  <a:pt x="911" y="1016"/>
                </a:lnTo>
                <a:lnTo>
                  <a:pt x="911" y="1017"/>
                </a:lnTo>
                <a:lnTo>
                  <a:pt x="911" y="1018"/>
                </a:lnTo>
                <a:lnTo>
                  <a:pt x="911" y="1018"/>
                </a:lnTo>
                <a:lnTo>
                  <a:pt x="909" y="1018"/>
                </a:lnTo>
                <a:lnTo>
                  <a:pt x="909" y="1018"/>
                </a:lnTo>
                <a:lnTo>
                  <a:pt x="909" y="1017"/>
                </a:lnTo>
                <a:lnTo>
                  <a:pt x="909" y="1016"/>
                </a:lnTo>
                <a:lnTo>
                  <a:pt x="908" y="1016"/>
                </a:lnTo>
                <a:lnTo>
                  <a:pt x="908" y="1015"/>
                </a:lnTo>
                <a:lnTo>
                  <a:pt x="908" y="1015"/>
                </a:lnTo>
                <a:lnTo>
                  <a:pt x="908" y="1010"/>
                </a:lnTo>
                <a:lnTo>
                  <a:pt x="908" y="1010"/>
                </a:lnTo>
                <a:lnTo>
                  <a:pt x="908" y="1009"/>
                </a:lnTo>
                <a:lnTo>
                  <a:pt x="908" y="1008"/>
                </a:lnTo>
                <a:lnTo>
                  <a:pt x="908" y="1008"/>
                </a:lnTo>
                <a:lnTo>
                  <a:pt x="909" y="1008"/>
                </a:lnTo>
                <a:lnTo>
                  <a:pt x="910" y="1008"/>
                </a:lnTo>
                <a:lnTo>
                  <a:pt x="911" y="1008"/>
                </a:lnTo>
                <a:close/>
                <a:moveTo>
                  <a:pt x="917" y="1008"/>
                </a:moveTo>
                <a:lnTo>
                  <a:pt x="918" y="1008"/>
                </a:lnTo>
                <a:lnTo>
                  <a:pt x="918" y="1008"/>
                </a:lnTo>
                <a:lnTo>
                  <a:pt x="918" y="1009"/>
                </a:lnTo>
                <a:lnTo>
                  <a:pt x="918" y="1010"/>
                </a:lnTo>
                <a:lnTo>
                  <a:pt x="918" y="1010"/>
                </a:lnTo>
                <a:lnTo>
                  <a:pt x="918" y="1015"/>
                </a:lnTo>
                <a:lnTo>
                  <a:pt x="918" y="1015"/>
                </a:lnTo>
                <a:lnTo>
                  <a:pt x="917" y="1016"/>
                </a:lnTo>
                <a:lnTo>
                  <a:pt x="917" y="1016"/>
                </a:lnTo>
                <a:lnTo>
                  <a:pt x="917" y="1017"/>
                </a:lnTo>
                <a:lnTo>
                  <a:pt x="917" y="1018"/>
                </a:lnTo>
                <a:lnTo>
                  <a:pt x="916" y="1018"/>
                </a:lnTo>
                <a:lnTo>
                  <a:pt x="916" y="1017"/>
                </a:lnTo>
                <a:lnTo>
                  <a:pt x="916" y="1016"/>
                </a:lnTo>
                <a:lnTo>
                  <a:pt x="915" y="1015"/>
                </a:lnTo>
                <a:lnTo>
                  <a:pt x="915" y="1015"/>
                </a:lnTo>
                <a:lnTo>
                  <a:pt x="915" y="1010"/>
                </a:lnTo>
                <a:lnTo>
                  <a:pt x="915" y="1010"/>
                </a:lnTo>
                <a:lnTo>
                  <a:pt x="915" y="1009"/>
                </a:lnTo>
                <a:lnTo>
                  <a:pt x="915" y="1008"/>
                </a:lnTo>
                <a:lnTo>
                  <a:pt x="915" y="1008"/>
                </a:lnTo>
                <a:lnTo>
                  <a:pt x="916" y="1008"/>
                </a:lnTo>
                <a:lnTo>
                  <a:pt x="916" y="1008"/>
                </a:lnTo>
                <a:lnTo>
                  <a:pt x="917" y="1008"/>
                </a:lnTo>
                <a:close/>
                <a:moveTo>
                  <a:pt x="924" y="1008"/>
                </a:moveTo>
                <a:lnTo>
                  <a:pt x="925" y="1008"/>
                </a:lnTo>
                <a:lnTo>
                  <a:pt x="925" y="1008"/>
                </a:lnTo>
                <a:lnTo>
                  <a:pt x="925" y="1009"/>
                </a:lnTo>
                <a:lnTo>
                  <a:pt x="925" y="1010"/>
                </a:lnTo>
                <a:lnTo>
                  <a:pt x="925" y="1010"/>
                </a:lnTo>
                <a:lnTo>
                  <a:pt x="925" y="1015"/>
                </a:lnTo>
                <a:lnTo>
                  <a:pt x="925" y="1015"/>
                </a:lnTo>
                <a:lnTo>
                  <a:pt x="924" y="1016"/>
                </a:lnTo>
                <a:lnTo>
                  <a:pt x="924" y="1017"/>
                </a:lnTo>
                <a:lnTo>
                  <a:pt x="924" y="1018"/>
                </a:lnTo>
                <a:lnTo>
                  <a:pt x="922" y="1018"/>
                </a:lnTo>
                <a:lnTo>
                  <a:pt x="922" y="1017"/>
                </a:lnTo>
                <a:lnTo>
                  <a:pt x="922" y="1016"/>
                </a:lnTo>
                <a:lnTo>
                  <a:pt x="922" y="1016"/>
                </a:lnTo>
                <a:lnTo>
                  <a:pt x="922" y="1015"/>
                </a:lnTo>
                <a:lnTo>
                  <a:pt x="921" y="1015"/>
                </a:lnTo>
                <a:lnTo>
                  <a:pt x="921" y="1010"/>
                </a:lnTo>
                <a:lnTo>
                  <a:pt x="921" y="1010"/>
                </a:lnTo>
                <a:lnTo>
                  <a:pt x="921" y="1009"/>
                </a:lnTo>
                <a:lnTo>
                  <a:pt x="921" y="1008"/>
                </a:lnTo>
                <a:lnTo>
                  <a:pt x="922" y="1008"/>
                </a:lnTo>
                <a:lnTo>
                  <a:pt x="922" y="1008"/>
                </a:lnTo>
                <a:lnTo>
                  <a:pt x="923" y="1008"/>
                </a:lnTo>
                <a:lnTo>
                  <a:pt x="924" y="1008"/>
                </a:lnTo>
                <a:close/>
                <a:moveTo>
                  <a:pt x="930" y="1008"/>
                </a:moveTo>
                <a:lnTo>
                  <a:pt x="931" y="1008"/>
                </a:lnTo>
                <a:lnTo>
                  <a:pt x="931" y="1008"/>
                </a:lnTo>
                <a:lnTo>
                  <a:pt x="931" y="1009"/>
                </a:lnTo>
                <a:lnTo>
                  <a:pt x="931" y="1010"/>
                </a:lnTo>
                <a:lnTo>
                  <a:pt x="931" y="1010"/>
                </a:lnTo>
                <a:lnTo>
                  <a:pt x="931" y="1015"/>
                </a:lnTo>
                <a:lnTo>
                  <a:pt x="931" y="1015"/>
                </a:lnTo>
                <a:lnTo>
                  <a:pt x="931" y="1016"/>
                </a:lnTo>
                <a:lnTo>
                  <a:pt x="931" y="1016"/>
                </a:lnTo>
                <a:lnTo>
                  <a:pt x="930" y="1017"/>
                </a:lnTo>
                <a:lnTo>
                  <a:pt x="931" y="1018"/>
                </a:lnTo>
                <a:lnTo>
                  <a:pt x="930" y="1018"/>
                </a:lnTo>
                <a:lnTo>
                  <a:pt x="929" y="1018"/>
                </a:lnTo>
                <a:lnTo>
                  <a:pt x="928" y="1018"/>
                </a:lnTo>
                <a:lnTo>
                  <a:pt x="929" y="1017"/>
                </a:lnTo>
                <a:lnTo>
                  <a:pt x="928" y="1016"/>
                </a:lnTo>
                <a:lnTo>
                  <a:pt x="928" y="1016"/>
                </a:lnTo>
                <a:lnTo>
                  <a:pt x="928" y="1015"/>
                </a:lnTo>
                <a:lnTo>
                  <a:pt x="928" y="1015"/>
                </a:lnTo>
                <a:lnTo>
                  <a:pt x="928" y="1010"/>
                </a:lnTo>
                <a:lnTo>
                  <a:pt x="928" y="1010"/>
                </a:lnTo>
                <a:lnTo>
                  <a:pt x="928" y="1009"/>
                </a:lnTo>
                <a:lnTo>
                  <a:pt x="928" y="1008"/>
                </a:lnTo>
                <a:lnTo>
                  <a:pt x="928" y="1008"/>
                </a:lnTo>
                <a:lnTo>
                  <a:pt x="929" y="1008"/>
                </a:lnTo>
                <a:lnTo>
                  <a:pt x="930" y="1008"/>
                </a:lnTo>
                <a:lnTo>
                  <a:pt x="930" y="1008"/>
                </a:lnTo>
                <a:close/>
                <a:moveTo>
                  <a:pt x="936" y="1008"/>
                </a:moveTo>
                <a:lnTo>
                  <a:pt x="936" y="1018"/>
                </a:lnTo>
                <a:lnTo>
                  <a:pt x="935" y="1018"/>
                </a:lnTo>
                <a:lnTo>
                  <a:pt x="936" y="1017"/>
                </a:lnTo>
                <a:lnTo>
                  <a:pt x="935" y="1016"/>
                </a:lnTo>
                <a:lnTo>
                  <a:pt x="935" y="1016"/>
                </a:lnTo>
                <a:lnTo>
                  <a:pt x="935" y="1015"/>
                </a:lnTo>
                <a:lnTo>
                  <a:pt x="934" y="1015"/>
                </a:lnTo>
                <a:lnTo>
                  <a:pt x="934" y="1010"/>
                </a:lnTo>
                <a:lnTo>
                  <a:pt x="934" y="1010"/>
                </a:lnTo>
                <a:lnTo>
                  <a:pt x="934" y="1009"/>
                </a:lnTo>
                <a:lnTo>
                  <a:pt x="934" y="1008"/>
                </a:lnTo>
                <a:lnTo>
                  <a:pt x="935" y="1008"/>
                </a:lnTo>
                <a:lnTo>
                  <a:pt x="935" y="1008"/>
                </a:lnTo>
                <a:lnTo>
                  <a:pt x="936" y="1008"/>
                </a:lnTo>
                <a:lnTo>
                  <a:pt x="936" y="1008"/>
                </a:lnTo>
                <a:close/>
                <a:moveTo>
                  <a:pt x="977" y="1008"/>
                </a:moveTo>
                <a:lnTo>
                  <a:pt x="978" y="1008"/>
                </a:lnTo>
                <a:lnTo>
                  <a:pt x="978" y="1009"/>
                </a:lnTo>
                <a:lnTo>
                  <a:pt x="978" y="1010"/>
                </a:lnTo>
                <a:lnTo>
                  <a:pt x="978" y="1010"/>
                </a:lnTo>
                <a:lnTo>
                  <a:pt x="978" y="1015"/>
                </a:lnTo>
                <a:lnTo>
                  <a:pt x="978" y="1015"/>
                </a:lnTo>
                <a:lnTo>
                  <a:pt x="977" y="1016"/>
                </a:lnTo>
                <a:lnTo>
                  <a:pt x="977" y="1017"/>
                </a:lnTo>
                <a:lnTo>
                  <a:pt x="977" y="1018"/>
                </a:lnTo>
                <a:lnTo>
                  <a:pt x="976" y="1018"/>
                </a:lnTo>
                <a:lnTo>
                  <a:pt x="976" y="1008"/>
                </a:lnTo>
                <a:lnTo>
                  <a:pt x="976" y="1008"/>
                </a:lnTo>
                <a:lnTo>
                  <a:pt x="977" y="1008"/>
                </a:lnTo>
                <a:close/>
                <a:moveTo>
                  <a:pt x="982" y="1008"/>
                </a:moveTo>
                <a:lnTo>
                  <a:pt x="983" y="1008"/>
                </a:lnTo>
                <a:lnTo>
                  <a:pt x="983" y="1009"/>
                </a:lnTo>
                <a:lnTo>
                  <a:pt x="983" y="1010"/>
                </a:lnTo>
                <a:lnTo>
                  <a:pt x="983" y="1010"/>
                </a:lnTo>
                <a:lnTo>
                  <a:pt x="983" y="1015"/>
                </a:lnTo>
                <a:lnTo>
                  <a:pt x="983" y="1015"/>
                </a:lnTo>
                <a:lnTo>
                  <a:pt x="983" y="1016"/>
                </a:lnTo>
                <a:lnTo>
                  <a:pt x="982" y="1017"/>
                </a:lnTo>
                <a:lnTo>
                  <a:pt x="983" y="1018"/>
                </a:lnTo>
                <a:lnTo>
                  <a:pt x="982" y="1018"/>
                </a:lnTo>
                <a:lnTo>
                  <a:pt x="981" y="1018"/>
                </a:lnTo>
                <a:lnTo>
                  <a:pt x="981" y="1017"/>
                </a:lnTo>
                <a:lnTo>
                  <a:pt x="981" y="1016"/>
                </a:lnTo>
                <a:lnTo>
                  <a:pt x="981" y="1015"/>
                </a:lnTo>
                <a:lnTo>
                  <a:pt x="980" y="1015"/>
                </a:lnTo>
                <a:lnTo>
                  <a:pt x="980" y="1010"/>
                </a:lnTo>
                <a:lnTo>
                  <a:pt x="980" y="1010"/>
                </a:lnTo>
                <a:lnTo>
                  <a:pt x="980" y="1009"/>
                </a:lnTo>
                <a:lnTo>
                  <a:pt x="981" y="1008"/>
                </a:lnTo>
                <a:lnTo>
                  <a:pt x="981" y="1008"/>
                </a:lnTo>
                <a:lnTo>
                  <a:pt x="982" y="1008"/>
                </a:lnTo>
                <a:lnTo>
                  <a:pt x="982" y="1008"/>
                </a:lnTo>
                <a:close/>
                <a:moveTo>
                  <a:pt x="988" y="1008"/>
                </a:moveTo>
                <a:lnTo>
                  <a:pt x="988" y="1008"/>
                </a:lnTo>
                <a:lnTo>
                  <a:pt x="989" y="1009"/>
                </a:lnTo>
                <a:lnTo>
                  <a:pt x="989" y="1010"/>
                </a:lnTo>
                <a:lnTo>
                  <a:pt x="989" y="1010"/>
                </a:lnTo>
                <a:lnTo>
                  <a:pt x="989" y="1015"/>
                </a:lnTo>
                <a:lnTo>
                  <a:pt x="988" y="1015"/>
                </a:lnTo>
                <a:lnTo>
                  <a:pt x="988" y="1016"/>
                </a:lnTo>
                <a:lnTo>
                  <a:pt x="988" y="1017"/>
                </a:lnTo>
                <a:lnTo>
                  <a:pt x="988" y="1018"/>
                </a:lnTo>
                <a:lnTo>
                  <a:pt x="988" y="1018"/>
                </a:lnTo>
                <a:lnTo>
                  <a:pt x="987" y="1018"/>
                </a:lnTo>
                <a:lnTo>
                  <a:pt x="987" y="1017"/>
                </a:lnTo>
                <a:lnTo>
                  <a:pt x="987" y="1016"/>
                </a:lnTo>
                <a:lnTo>
                  <a:pt x="986" y="1015"/>
                </a:lnTo>
                <a:lnTo>
                  <a:pt x="986" y="1015"/>
                </a:lnTo>
                <a:lnTo>
                  <a:pt x="986" y="1010"/>
                </a:lnTo>
                <a:lnTo>
                  <a:pt x="986" y="1010"/>
                </a:lnTo>
                <a:lnTo>
                  <a:pt x="986" y="1009"/>
                </a:lnTo>
                <a:lnTo>
                  <a:pt x="986" y="1008"/>
                </a:lnTo>
                <a:lnTo>
                  <a:pt x="987" y="1008"/>
                </a:lnTo>
                <a:lnTo>
                  <a:pt x="988" y="1008"/>
                </a:lnTo>
                <a:lnTo>
                  <a:pt x="988" y="1008"/>
                </a:lnTo>
                <a:close/>
                <a:moveTo>
                  <a:pt x="994" y="1008"/>
                </a:moveTo>
                <a:lnTo>
                  <a:pt x="994" y="1008"/>
                </a:lnTo>
                <a:lnTo>
                  <a:pt x="995" y="1009"/>
                </a:lnTo>
                <a:lnTo>
                  <a:pt x="995" y="1010"/>
                </a:lnTo>
                <a:lnTo>
                  <a:pt x="995" y="1010"/>
                </a:lnTo>
                <a:lnTo>
                  <a:pt x="995" y="1015"/>
                </a:lnTo>
                <a:lnTo>
                  <a:pt x="994" y="1015"/>
                </a:lnTo>
                <a:lnTo>
                  <a:pt x="994" y="1016"/>
                </a:lnTo>
                <a:lnTo>
                  <a:pt x="994" y="1017"/>
                </a:lnTo>
                <a:lnTo>
                  <a:pt x="994" y="1018"/>
                </a:lnTo>
                <a:lnTo>
                  <a:pt x="992" y="1018"/>
                </a:lnTo>
                <a:lnTo>
                  <a:pt x="993" y="1017"/>
                </a:lnTo>
                <a:lnTo>
                  <a:pt x="992" y="1016"/>
                </a:lnTo>
                <a:lnTo>
                  <a:pt x="992" y="1015"/>
                </a:lnTo>
                <a:lnTo>
                  <a:pt x="991" y="1015"/>
                </a:lnTo>
                <a:lnTo>
                  <a:pt x="991" y="1010"/>
                </a:lnTo>
                <a:lnTo>
                  <a:pt x="991" y="1010"/>
                </a:lnTo>
                <a:lnTo>
                  <a:pt x="992" y="1009"/>
                </a:lnTo>
                <a:lnTo>
                  <a:pt x="992" y="1008"/>
                </a:lnTo>
                <a:lnTo>
                  <a:pt x="993" y="1008"/>
                </a:lnTo>
                <a:lnTo>
                  <a:pt x="993" y="1008"/>
                </a:lnTo>
                <a:lnTo>
                  <a:pt x="994" y="1008"/>
                </a:lnTo>
                <a:close/>
                <a:moveTo>
                  <a:pt x="999" y="1008"/>
                </a:moveTo>
                <a:lnTo>
                  <a:pt x="1000" y="1008"/>
                </a:lnTo>
                <a:lnTo>
                  <a:pt x="1000" y="1009"/>
                </a:lnTo>
                <a:lnTo>
                  <a:pt x="1000" y="1010"/>
                </a:lnTo>
                <a:lnTo>
                  <a:pt x="1000" y="1010"/>
                </a:lnTo>
                <a:lnTo>
                  <a:pt x="1000" y="1015"/>
                </a:lnTo>
                <a:lnTo>
                  <a:pt x="1000" y="1015"/>
                </a:lnTo>
                <a:lnTo>
                  <a:pt x="1000" y="1016"/>
                </a:lnTo>
                <a:lnTo>
                  <a:pt x="999" y="1017"/>
                </a:lnTo>
                <a:lnTo>
                  <a:pt x="1000" y="1018"/>
                </a:lnTo>
                <a:lnTo>
                  <a:pt x="999" y="1018"/>
                </a:lnTo>
                <a:lnTo>
                  <a:pt x="998" y="1018"/>
                </a:lnTo>
                <a:lnTo>
                  <a:pt x="998" y="1017"/>
                </a:lnTo>
                <a:lnTo>
                  <a:pt x="998" y="1016"/>
                </a:lnTo>
                <a:lnTo>
                  <a:pt x="998" y="1015"/>
                </a:lnTo>
                <a:lnTo>
                  <a:pt x="997" y="1015"/>
                </a:lnTo>
                <a:lnTo>
                  <a:pt x="997" y="1010"/>
                </a:lnTo>
                <a:lnTo>
                  <a:pt x="997" y="1010"/>
                </a:lnTo>
                <a:lnTo>
                  <a:pt x="997" y="1009"/>
                </a:lnTo>
                <a:lnTo>
                  <a:pt x="998" y="1008"/>
                </a:lnTo>
                <a:lnTo>
                  <a:pt x="998" y="1008"/>
                </a:lnTo>
                <a:lnTo>
                  <a:pt x="999" y="1008"/>
                </a:lnTo>
                <a:lnTo>
                  <a:pt x="999" y="1008"/>
                </a:lnTo>
                <a:close/>
                <a:moveTo>
                  <a:pt x="365" y="881"/>
                </a:moveTo>
                <a:lnTo>
                  <a:pt x="365" y="917"/>
                </a:lnTo>
                <a:lnTo>
                  <a:pt x="357" y="917"/>
                </a:lnTo>
                <a:lnTo>
                  <a:pt x="357" y="890"/>
                </a:lnTo>
                <a:lnTo>
                  <a:pt x="360" y="887"/>
                </a:lnTo>
                <a:lnTo>
                  <a:pt x="363" y="883"/>
                </a:lnTo>
                <a:lnTo>
                  <a:pt x="365" y="881"/>
                </a:lnTo>
                <a:close/>
                <a:moveTo>
                  <a:pt x="721" y="881"/>
                </a:moveTo>
                <a:lnTo>
                  <a:pt x="723" y="883"/>
                </a:lnTo>
                <a:lnTo>
                  <a:pt x="726" y="887"/>
                </a:lnTo>
                <a:lnTo>
                  <a:pt x="729" y="890"/>
                </a:lnTo>
                <a:lnTo>
                  <a:pt x="729" y="917"/>
                </a:lnTo>
                <a:lnTo>
                  <a:pt x="721" y="917"/>
                </a:lnTo>
                <a:lnTo>
                  <a:pt x="721" y="881"/>
                </a:lnTo>
                <a:close/>
                <a:moveTo>
                  <a:pt x="487" y="848"/>
                </a:moveTo>
                <a:lnTo>
                  <a:pt x="491" y="849"/>
                </a:lnTo>
                <a:lnTo>
                  <a:pt x="493" y="849"/>
                </a:lnTo>
                <a:lnTo>
                  <a:pt x="498" y="850"/>
                </a:lnTo>
                <a:lnTo>
                  <a:pt x="501" y="851"/>
                </a:lnTo>
                <a:lnTo>
                  <a:pt x="503" y="851"/>
                </a:lnTo>
                <a:lnTo>
                  <a:pt x="503" y="863"/>
                </a:lnTo>
                <a:lnTo>
                  <a:pt x="454" y="882"/>
                </a:lnTo>
                <a:lnTo>
                  <a:pt x="454" y="857"/>
                </a:lnTo>
                <a:lnTo>
                  <a:pt x="458" y="855"/>
                </a:lnTo>
                <a:lnTo>
                  <a:pt x="463" y="852"/>
                </a:lnTo>
                <a:lnTo>
                  <a:pt x="467" y="851"/>
                </a:lnTo>
                <a:lnTo>
                  <a:pt x="471" y="850"/>
                </a:lnTo>
                <a:lnTo>
                  <a:pt x="476" y="849"/>
                </a:lnTo>
                <a:lnTo>
                  <a:pt x="480" y="849"/>
                </a:lnTo>
                <a:lnTo>
                  <a:pt x="484" y="848"/>
                </a:lnTo>
                <a:lnTo>
                  <a:pt x="487" y="848"/>
                </a:lnTo>
                <a:close/>
                <a:moveTo>
                  <a:pt x="606" y="848"/>
                </a:moveTo>
                <a:lnTo>
                  <a:pt x="611" y="849"/>
                </a:lnTo>
                <a:lnTo>
                  <a:pt x="615" y="849"/>
                </a:lnTo>
                <a:lnTo>
                  <a:pt x="618" y="850"/>
                </a:lnTo>
                <a:lnTo>
                  <a:pt x="621" y="851"/>
                </a:lnTo>
                <a:lnTo>
                  <a:pt x="624" y="852"/>
                </a:lnTo>
                <a:lnTo>
                  <a:pt x="627" y="853"/>
                </a:lnTo>
                <a:lnTo>
                  <a:pt x="629" y="855"/>
                </a:lnTo>
                <a:lnTo>
                  <a:pt x="630" y="856"/>
                </a:lnTo>
                <a:lnTo>
                  <a:pt x="633" y="857"/>
                </a:lnTo>
                <a:lnTo>
                  <a:pt x="633" y="858"/>
                </a:lnTo>
                <a:lnTo>
                  <a:pt x="633" y="882"/>
                </a:lnTo>
                <a:lnTo>
                  <a:pt x="585" y="862"/>
                </a:lnTo>
                <a:lnTo>
                  <a:pt x="585" y="851"/>
                </a:lnTo>
                <a:lnTo>
                  <a:pt x="591" y="850"/>
                </a:lnTo>
                <a:lnTo>
                  <a:pt x="596" y="849"/>
                </a:lnTo>
                <a:lnTo>
                  <a:pt x="602" y="848"/>
                </a:lnTo>
                <a:lnTo>
                  <a:pt x="606" y="848"/>
                </a:lnTo>
                <a:close/>
                <a:moveTo>
                  <a:pt x="463" y="708"/>
                </a:moveTo>
                <a:lnTo>
                  <a:pt x="463" y="708"/>
                </a:lnTo>
                <a:lnTo>
                  <a:pt x="463" y="709"/>
                </a:lnTo>
                <a:lnTo>
                  <a:pt x="463" y="714"/>
                </a:lnTo>
                <a:lnTo>
                  <a:pt x="464" y="715"/>
                </a:lnTo>
                <a:lnTo>
                  <a:pt x="464" y="715"/>
                </a:lnTo>
                <a:lnTo>
                  <a:pt x="461" y="716"/>
                </a:lnTo>
                <a:lnTo>
                  <a:pt x="461" y="715"/>
                </a:lnTo>
                <a:lnTo>
                  <a:pt x="461" y="715"/>
                </a:lnTo>
                <a:lnTo>
                  <a:pt x="461" y="709"/>
                </a:lnTo>
                <a:lnTo>
                  <a:pt x="461" y="708"/>
                </a:lnTo>
                <a:lnTo>
                  <a:pt x="463" y="708"/>
                </a:lnTo>
                <a:close/>
                <a:moveTo>
                  <a:pt x="623" y="708"/>
                </a:moveTo>
                <a:lnTo>
                  <a:pt x="625" y="708"/>
                </a:lnTo>
                <a:lnTo>
                  <a:pt x="625" y="709"/>
                </a:lnTo>
                <a:lnTo>
                  <a:pt x="625" y="715"/>
                </a:lnTo>
                <a:lnTo>
                  <a:pt x="625" y="715"/>
                </a:lnTo>
                <a:lnTo>
                  <a:pt x="625" y="716"/>
                </a:lnTo>
                <a:lnTo>
                  <a:pt x="622" y="715"/>
                </a:lnTo>
                <a:lnTo>
                  <a:pt x="622" y="715"/>
                </a:lnTo>
                <a:lnTo>
                  <a:pt x="623" y="714"/>
                </a:lnTo>
                <a:lnTo>
                  <a:pt x="623" y="709"/>
                </a:lnTo>
                <a:lnTo>
                  <a:pt x="623" y="708"/>
                </a:lnTo>
                <a:close/>
                <a:moveTo>
                  <a:pt x="469" y="707"/>
                </a:moveTo>
                <a:lnTo>
                  <a:pt x="469" y="708"/>
                </a:lnTo>
                <a:lnTo>
                  <a:pt x="469" y="708"/>
                </a:lnTo>
                <a:lnTo>
                  <a:pt x="469" y="714"/>
                </a:lnTo>
                <a:lnTo>
                  <a:pt x="470" y="714"/>
                </a:lnTo>
                <a:lnTo>
                  <a:pt x="470" y="715"/>
                </a:lnTo>
                <a:lnTo>
                  <a:pt x="466" y="716"/>
                </a:lnTo>
                <a:lnTo>
                  <a:pt x="467" y="715"/>
                </a:lnTo>
                <a:lnTo>
                  <a:pt x="467" y="714"/>
                </a:lnTo>
                <a:lnTo>
                  <a:pt x="467" y="709"/>
                </a:lnTo>
                <a:lnTo>
                  <a:pt x="467" y="708"/>
                </a:lnTo>
                <a:lnTo>
                  <a:pt x="467" y="707"/>
                </a:lnTo>
                <a:lnTo>
                  <a:pt x="469" y="707"/>
                </a:lnTo>
                <a:close/>
                <a:moveTo>
                  <a:pt x="475" y="707"/>
                </a:moveTo>
                <a:lnTo>
                  <a:pt x="475" y="708"/>
                </a:lnTo>
                <a:lnTo>
                  <a:pt x="475" y="713"/>
                </a:lnTo>
                <a:lnTo>
                  <a:pt x="475" y="714"/>
                </a:lnTo>
                <a:lnTo>
                  <a:pt x="475" y="715"/>
                </a:lnTo>
                <a:lnTo>
                  <a:pt x="475" y="715"/>
                </a:lnTo>
                <a:lnTo>
                  <a:pt x="471" y="716"/>
                </a:lnTo>
                <a:lnTo>
                  <a:pt x="471" y="715"/>
                </a:lnTo>
                <a:lnTo>
                  <a:pt x="472" y="714"/>
                </a:lnTo>
                <a:lnTo>
                  <a:pt x="472" y="708"/>
                </a:lnTo>
                <a:lnTo>
                  <a:pt x="472" y="708"/>
                </a:lnTo>
                <a:lnTo>
                  <a:pt x="472" y="707"/>
                </a:lnTo>
                <a:lnTo>
                  <a:pt x="475" y="707"/>
                </a:lnTo>
                <a:close/>
                <a:moveTo>
                  <a:pt x="611" y="707"/>
                </a:moveTo>
                <a:lnTo>
                  <a:pt x="614" y="707"/>
                </a:lnTo>
                <a:lnTo>
                  <a:pt x="613" y="708"/>
                </a:lnTo>
                <a:lnTo>
                  <a:pt x="613" y="708"/>
                </a:lnTo>
                <a:lnTo>
                  <a:pt x="613" y="714"/>
                </a:lnTo>
                <a:lnTo>
                  <a:pt x="614" y="715"/>
                </a:lnTo>
                <a:lnTo>
                  <a:pt x="614" y="716"/>
                </a:lnTo>
                <a:lnTo>
                  <a:pt x="611" y="715"/>
                </a:lnTo>
                <a:lnTo>
                  <a:pt x="611" y="715"/>
                </a:lnTo>
                <a:lnTo>
                  <a:pt x="611" y="714"/>
                </a:lnTo>
                <a:lnTo>
                  <a:pt x="611" y="713"/>
                </a:lnTo>
                <a:lnTo>
                  <a:pt x="611" y="708"/>
                </a:lnTo>
                <a:lnTo>
                  <a:pt x="611" y="707"/>
                </a:lnTo>
                <a:close/>
                <a:moveTo>
                  <a:pt x="617" y="707"/>
                </a:moveTo>
                <a:lnTo>
                  <a:pt x="619" y="707"/>
                </a:lnTo>
                <a:lnTo>
                  <a:pt x="619" y="708"/>
                </a:lnTo>
                <a:lnTo>
                  <a:pt x="619" y="709"/>
                </a:lnTo>
                <a:lnTo>
                  <a:pt x="619" y="714"/>
                </a:lnTo>
                <a:lnTo>
                  <a:pt x="620" y="715"/>
                </a:lnTo>
                <a:lnTo>
                  <a:pt x="620" y="716"/>
                </a:lnTo>
                <a:lnTo>
                  <a:pt x="616" y="715"/>
                </a:lnTo>
                <a:lnTo>
                  <a:pt x="617" y="714"/>
                </a:lnTo>
                <a:lnTo>
                  <a:pt x="617" y="714"/>
                </a:lnTo>
                <a:lnTo>
                  <a:pt x="617" y="708"/>
                </a:lnTo>
                <a:lnTo>
                  <a:pt x="617" y="708"/>
                </a:lnTo>
                <a:lnTo>
                  <a:pt x="617" y="707"/>
                </a:lnTo>
                <a:close/>
                <a:moveTo>
                  <a:pt x="480" y="706"/>
                </a:moveTo>
                <a:lnTo>
                  <a:pt x="480" y="706"/>
                </a:lnTo>
                <a:lnTo>
                  <a:pt x="480" y="712"/>
                </a:lnTo>
                <a:lnTo>
                  <a:pt x="481" y="713"/>
                </a:lnTo>
                <a:lnTo>
                  <a:pt x="481" y="713"/>
                </a:lnTo>
                <a:lnTo>
                  <a:pt x="481" y="714"/>
                </a:lnTo>
                <a:lnTo>
                  <a:pt x="477" y="715"/>
                </a:lnTo>
                <a:lnTo>
                  <a:pt x="477" y="714"/>
                </a:lnTo>
                <a:lnTo>
                  <a:pt x="477" y="713"/>
                </a:lnTo>
                <a:lnTo>
                  <a:pt x="477" y="713"/>
                </a:lnTo>
                <a:lnTo>
                  <a:pt x="477" y="707"/>
                </a:lnTo>
                <a:lnTo>
                  <a:pt x="477" y="707"/>
                </a:lnTo>
                <a:lnTo>
                  <a:pt x="477" y="706"/>
                </a:lnTo>
                <a:lnTo>
                  <a:pt x="480" y="706"/>
                </a:lnTo>
                <a:close/>
                <a:moveTo>
                  <a:pt x="486" y="706"/>
                </a:moveTo>
                <a:lnTo>
                  <a:pt x="486" y="706"/>
                </a:lnTo>
                <a:lnTo>
                  <a:pt x="486" y="711"/>
                </a:lnTo>
                <a:lnTo>
                  <a:pt x="486" y="712"/>
                </a:lnTo>
                <a:lnTo>
                  <a:pt x="487" y="712"/>
                </a:lnTo>
                <a:lnTo>
                  <a:pt x="487" y="713"/>
                </a:lnTo>
                <a:lnTo>
                  <a:pt x="482" y="713"/>
                </a:lnTo>
                <a:lnTo>
                  <a:pt x="482" y="713"/>
                </a:lnTo>
                <a:lnTo>
                  <a:pt x="483" y="712"/>
                </a:lnTo>
                <a:lnTo>
                  <a:pt x="483" y="712"/>
                </a:lnTo>
                <a:lnTo>
                  <a:pt x="483" y="707"/>
                </a:lnTo>
                <a:lnTo>
                  <a:pt x="483" y="706"/>
                </a:lnTo>
                <a:lnTo>
                  <a:pt x="486" y="706"/>
                </a:lnTo>
                <a:close/>
                <a:moveTo>
                  <a:pt x="600" y="706"/>
                </a:moveTo>
                <a:lnTo>
                  <a:pt x="603" y="706"/>
                </a:lnTo>
                <a:lnTo>
                  <a:pt x="603" y="707"/>
                </a:lnTo>
                <a:lnTo>
                  <a:pt x="603" y="712"/>
                </a:lnTo>
                <a:lnTo>
                  <a:pt x="603" y="712"/>
                </a:lnTo>
                <a:lnTo>
                  <a:pt x="604" y="713"/>
                </a:lnTo>
                <a:lnTo>
                  <a:pt x="604" y="713"/>
                </a:lnTo>
                <a:lnTo>
                  <a:pt x="599" y="713"/>
                </a:lnTo>
                <a:lnTo>
                  <a:pt x="600" y="712"/>
                </a:lnTo>
                <a:lnTo>
                  <a:pt x="600" y="712"/>
                </a:lnTo>
                <a:lnTo>
                  <a:pt x="600" y="711"/>
                </a:lnTo>
                <a:lnTo>
                  <a:pt x="600" y="706"/>
                </a:lnTo>
                <a:lnTo>
                  <a:pt x="600" y="706"/>
                </a:lnTo>
                <a:close/>
                <a:moveTo>
                  <a:pt x="606" y="706"/>
                </a:moveTo>
                <a:lnTo>
                  <a:pt x="609" y="706"/>
                </a:lnTo>
                <a:lnTo>
                  <a:pt x="609" y="707"/>
                </a:lnTo>
                <a:lnTo>
                  <a:pt x="609" y="707"/>
                </a:lnTo>
                <a:lnTo>
                  <a:pt x="609" y="713"/>
                </a:lnTo>
                <a:lnTo>
                  <a:pt x="609" y="713"/>
                </a:lnTo>
                <a:lnTo>
                  <a:pt x="610" y="714"/>
                </a:lnTo>
                <a:lnTo>
                  <a:pt x="610" y="715"/>
                </a:lnTo>
                <a:lnTo>
                  <a:pt x="605" y="714"/>
                </a:lnTo>
                <a:lnTo>
                  <a:pt x="605" y="713"/>
                </a:lnTo>
                <a:lnTo>
                  <a:pt x="606" y="713"/>
                </a:lnTo>
                <a:lnTo>
                  <a:pt x="606" y="712"/>
                </a:lnTo>
                <a:lnTo>
                  <a:pt x="606" y="706"/>
                </a:lnTo>
                <a:lnTo>
                  <a:pt x="606" y="706"/>
                </a:lnTo>
                <a:close/>
                <a:moveTo>
                  <a:pt x="491" y="705"/>
                </a:moveTo>
                <a:lnTo>
                  <a:pt x="491" y="705"/>
                </a:lnTo>
                <a:lnTo>
                  <a:pt x="491" y="710"/>
                </a:lnTo>
                <a:lnTo>
                  <a:pt x="492" y="711"/>
                </a:lnTo>
                <a:lnTo>
                  <a:pt x="492" y="712"/>
                </a:lnTo>
                <a:lnTo>
                  <a:pt x="492" y="713"/>
                </a:lnTo>
                <a:lnTo>
                  <a:pt x="488" y="713"/>
                </a:lnTo>
                <a:lnTo>
                  <a:pt x="488" y="713"/>
                </a:lnTo>
                <a:lnTo>
                  <a:pt x="488" y="712"/>
                </a:lnTo>
                <a:lnTo>
                  <a:pt x="489" y="711"/>
                </a:lnTo>
                <a:lnTo>
                  <a:pt x="489" y="706"/>
                </a:lnTo>
                <a:lnTo>
                  <a:pt x="489" y="705"/>
                </a:lnTo>
                <a:lnTo>
                  <a:pt x="491" y="705"/>
                </a:lnTo>
                <a:close/>
                <a:moveTo>
                  <a:pt x="497" y="705"/>
                </a:moveTo>
                <a:lnTo>
                  <a:pt x="497" y="705"/>
                </a:lnTo>
                <a:lnTo>
                  <a:pt x="497" y="710"/>
                </a:lnTo>
                <a:lnTo>
                  <a:pt x="498" y="710"/>
                </a:lnTo>
                <a:lnTo>
                  <a:pt x="498" y="711"/>
                </a:lnTo>
                <a:lnTo>
                  <a:pt x="498" y="712"/>
                </a:lnTo>
                <a:lnTo>
                  <a:pt x="494" y="712"/>
                </a:lnTo>
                <a:lnTo>
                  <a:pt x="494" y="712"/>
                </a:lnTo>
                <a:lnTo>
                  <a:pt x="494" y="711"/>
                </a:lnTo>
                <a:lnTo>
                  <a:pt x="495" y="710"/>
                </a:lnTo>
                <a:lnTo>
                  <a:pt x="495" y="705"/>
                </a:lnTo>
                <a:lnTo>
                  <a:pt x="495" y="705"/>
                </a:lnTo>
                <a:lnTo>
                  <a:pt x="497" y="705"/>
                </a:lnTo>
                <a:close/>
                <a:moveTo>
                  <a:pt x="589" y="705"/>
                </a:moveTo>
                <a:lnTo>
                  <a:pt x="592" y="705"/>
                </a:lnTo>
                <a:lnTo>
                  <a:pt x="592" y="705"/>
                </a:lnTo>
                <a:lnTo>
                  <a:pt x="592" y="710"/>
                </a:lnTo>
                <a:lnTo>
                  <a:pt x="592" y="711"/>
                </a:lnTo>
                <a:lnTo>
                  <a:pt x="592" y="712"/>
                </a:lnTo>
                <a:lnTo>
                  <a:pt x="592" y="712"/>
                </a:lnTo>
                <a:lnTo>
                  <a:pt x="588" y="712"/>
                </a:lnTo>
                <a:lnTo>
                  <a:pt x="588" y="711"/>
                </a:lnTo>
                <a:lnTo>
                  <a:pt x="588" y="710"/>
                </a:lnTo>
                <a:lnTo>
                  <a:pt x="589" y="710"/>
                </a:lnTo>
                <a:lnTo>
                  <a:pt x="589" y="705"/>
                </a:lnTo>
                <a:lnTo>
                  <a:pt x="589" y="705"/>
                </a:lnTo>
                <a:close/>
                <a:moveTo>
                  <a:pt x="595" y="705"/>
                </a:moveTo>
                <a:lnTo>
                  <a:pt x="597" y="705"/>
                </a:lnTo>
                <a:lnTo>
                  <a:pt x="597" y="706"/>
                </a:lnTo>
                <a:lnTo>
                  <a:pt x="597" y="711"/>
                </a:lnTo>
                <a:lnTo>
                  <a:pt x="598" y="712"/>
                </a:lnTo>
                <a:lnTo>
                  <a:pt x="598" y="713"/>
                </a:lnTo>
                <a:lnTo>
                  <a:pt x="598" y="713"/>
                </a:lnTo>
                <a:lnTo>
                  <a:pt x="594" y="713"/>
                </a:lnTo>
                <a:lnTo>
                  <a:pt x="594" y="712"/>
                </a:lnTo>
                <a:lnTo>
                  <a:pt x="594" y="711"/>
                </a:lnTo>
                <a:lnTo>
                  <a:pt x="595" y="710"/>
                </a:lnTo>
                <a:lnTo>
                  <a:pt x="595" y="705"/>
                </a:lnTo>
                <a:lnTo>
                  <a:pt x="595" y="705"/>
                </a:lnTo>
                <a:close/>
                <a:moveTo>
                  <a:pt x="382" y="660"/>
                </a:moveTo>
                <a:lnTo>
                  <a:pt x="383" y="661"/>
                </a:lnTo>
                <a:lnTo>
                  <a:pt x="384" y="661"/>
                </a:lnTo>
                <a:lnTo>
                  <a:pt x="385" y="662"/>
                </a:lnTo>
                <a:lnTo>
                  <a:pt x="386" y="662"/>
                </a:lnTo>
                <a:lnTo>
                  <a:pt x="387" y="664"/>
                </a:lnTo>
                <a:lnTo>
                  <a:pt x="387" y="666"/>
                </a:lnTo>
                <a:lnTo>
                  <a:pt x="388" y="668"/>
                </a:lnTo>
                <a:lnTo>
                  <a:pt x="384" y="670"/>
                </a:lnTo>
                <a:lnTo>
                  <a:pt x="384" y="673"/>
                </a:lnTo>
                <a:lnTo>
                  <a:pt x="387" y="674"/>
                </a:lnTo>
                <a:lnTo>
                  <a:pt x="386" y="676"/>
                </a:lnTo>
                <a:lnTo>
                  <a:pt x="385" y="677"/>
                </a:lnTo>
                <a:lnTo>
                  <a:pt x="385" y="678"/>
                </a:lnTo>
                <a:lnTo>
                  <a:pt x="385" y="680"/>
                </a:lnTo>
                <a:lnTo>
                  <a:pt x="385" y="682"/>
                </a:lnTo>
                <a:lnTo>
                  <a:pt x="385" y="686"/>
                </a:lnTo>
                <a:lnTo>
                  <a:pt x="385" y="688"/>
                </a:lnTo>
                <a:lnTo>
                  <a:pt x="385" y="690"/>
                </a:lnTo>
                <a:lnTo>
                  <a:pt x="386" y="692"/>
                </a:lnTo>
                <a:lnTo>
                  <a:pt x="366" y="698"/>
                </a:lnTo>
                <a:lnTo>
                  <a:pt x="366" y="692"/>
                </a:lnTo>
                <a:lnTo>
                  <a:pt x="368" y="690"/>
                </a:lnTo>
                <a:lnTo>
                  <a:pt x="368" y="688"/>
                </a:lnTo>
                <a:lnTo>
                  <a:pt x="366" y="687"/>
                </a:lnTo>
                <a:lnTo>
                  <a:pt x="367" y="683"/>
                </a:lnTo>
                <a:lnTo>
                  <a:pt x="367" y="680"/>
                </a:lnTo>
                <a:lnTo>
                  <a:pt x="367" y="677"/>
                </a:lnTo>
                <a:lnTo>
                  <a:pt x="368" y="674"/>
                </a:lnTo>
                <a:lnTo>
                  <a:pt x="369" y="672"/>
                </a:lnTo>
                <a:lnTo>
                  <a:pt x="370" y="670"/>
                </a:lnTo>
                <a:lnTo>
                  <a:pt x="371" y="668"/>
                </a:lnTo>
                <a:lnTo>
                  <a:pt x="371" y="667"/>
                </a:lnTo>
                <a:lnTo>
                  <a:pt x="373" y="664"/>
                </a:lnTo>
                <a:lnTo>
                  <a:pt x="375" y="662"/>
                </a:lnTo>
                <a:lnTo>
                  <a:pt x="375" y="662"/>
                </a:lnTo>
                <a:lnTo>
                  <a:pt x="376" y="662"/>
                </a:lnTo>
                <a:lnTo>
                  <a:pt x="377" y="661"/>
                </a:lnTo>
                <a:lnTo>
                  <a:pt x="379" y="660"/>
                </a:lnTo>
                <a:lnTo>
                  <a:pt x="381" y="660"/>
                </a:lnTo>
                <a:lnTo>
                  <a:pt x="382" y="660"/>
                </a:lnTo>
                <a:close/>
                <a:moveTo>
                  <a:pt x="706" y="660"/>
                </a:moveTo>
                <a:lnTo>
                  <a:pt x="708" y="661"/>
                </a:lnTo>
                <a:lnTo>
                  <a:pt x="710" y="662"/>
                </a:lnTo>
                <a:lnTo>
                  <a:pt x="710" y="662"/>
                </a:lnTo>
                <a:lnTo>
                  <a:pt x="711" y="662"/>
                </a:lnTo>
                <a:lnTo>
                  <a:pt x="713" y="664"/>
                </a:lnTo>
                <a:lnTo>
                  <a:pt x="715" y="667"/>
                </a:lnTo>
                <a:lnTo>
                  <a:pt x="716" y="668"/>
                </a:lnTo>
                <a:lnTo>
                  <a:pt x="716" y="670"/>
                </a:lnTo>
                <a:lnTo>
                  <a:pt x="717" y="672"/>
                </a:lnTo>
                <a:lnTo>
                  <a:pt x="718" y="674"/>
                </a:lnTo>
                <a:lnTo>
                  <a:pt x="718" y="677"/>
                </a:lnTo>
                <a:lnTo>
                  <a:pt x="719" y="680"/>
                </a:lnTo>
                <a:lnTo>
                  <a:pt x="720" y="683"/>
                </a:lnTo>
                <a:lnTo>
                  <a:pt x="720" y="687"/>
                </a:lnTo>
                <a:lnTo>
                  <a:pt x="718" y="688"/>
                </a:lnTo>
                <a:lnTo>
                  <a:pt x="718" y="690"/>
                </a:lnTo>
                <a:lnTo>
                  <a:pt x="720" y="692"/>
                </a:lnTo>
                <a:lnTo>
                  <a:pt x="720" y="698"/>
                </a:lnTo>
                <a:lnTo>
                  <a:pt x="700" y="692"/>
                </a:lnTo>
                <a:lnTo>
                  <a:pt x="700" y="690"/>
                </a:lnTo>
                <a:lnTo>
                  <a:pt x="700" y="688"/>
                </a:lnTo>
                <a:lnTo>
                  <a:pt x="701" y="686"/>
                </a:lnTo>
                <a:lnTo>
                  <a:pt x="701" y="682"/>
                </a:lnTo>
                <a:lnTo>
                  <a:pt x="701" y="680"/>
                </a:lnTo>
                <a:lnTo>
                  <a:pt x="700" y="678"/>
                </a:lnTo>
                <a:lnTo>
                  <a:pt x="700" y="677"/>
                </a:lnTo>
                <a:lnTo>
                  <a:pt x="700" y="676"/>
                </a:lnTo>
                <a:lnTo>
                  <a:pt x="699" y="674"/>
                </a:lnTo>
                <a:lnTo>
                  <a:pt x="701" y="673"/>
                </a:lnTo>
                <a:lnTo>
                  <a:pt x="701" y="670"/>
                </a:lnTo>
                <a:lnTo>
                  <a:pt x="697" y="668"/>
                </a:lnTo>
                <a:lnTo>
                  <a:pt x="698" y="666"/>
                </a:lnTo>
                <a:lnTo>
                  <a:pt x="698" y="664"/>
                </a:lnTo>
                <a:lnTo>
                  <a:pt x="700" y="662"/>
                </a:lnTo>
                <a:lnTo>
                  <a:pt x="700" y="662"/>
                </a:lnTo>
                <a:lnTo>
                  <a:pt x="701" y="661"/>
                </a:lnTo>
                <a:lnTo>
                  <a:pt x="702" y="661"/>
                </a:lnTo>
                <a:lnTo>
                  <a:pt x="704" y="660"/>
                </a:lnTo>
                <a:lnTo>
                  <a:pt x="705" y="660"/>
                </a:lnTo>
                <a:lnTo>
                  <a:pt x="706" y="660"/>
                </a:lnTo>
                <a:close/>
                <a:moveTo>
                  <a:pt x="482" y="624"/>
                </a:moveTo>
                <a:lnTo>
                  <a:pt x="485" y="624"/>
                </a:lnTo>
                <a:lnTo>
                  <a:pt x="487" y="625"/>
                </a:lnTo>
                <a:lnTo>
                  <a:pt x="490" y="626"/>
                </a:lnTo>
                <a:lnTo>
                  <a:pt x="492" y="626"/>
                </a:lnTo>
                <a:lnTo>
                  <a:pt x="493" y="627"/>
                </a:lnTo>
                <a:lnTo>
                  <a:pt x="495" y="628"/>
                </a:lnTo>
                <a:lnTo>
                  <a:pt x="496" y="629"/>
                </a:lnTo>
                <a:lnTo>
                  <a:pt x="497" y="631"/>
                </a:lnTo>
                <a:lnTo>
                  <a:pt x="498" y="632"/>
                </a:lnTo>
                <a:lnTo>
                  <a:pt x="499" y="634"/>
                </a:lnTo>
                <a:lnTo>
                  <a:pt x="499" y="637"/>
                </a:lnTo>
                <a:lnTo>
                  <a:pt x="496" y="637"/>
                </a:lnTo>
                <a:lnTo>
                  <a:pt x="497" y="641"/>
                </a:lnTo>
                <a:lnTo>
                  <a:pt x="498" y="642"/>
                </a:lnTo>
                <a:lnTo>
                  <a:pt x="499" y="645"/>
                </a:lnTo>
                <a:lnTo>
                  <a:pt x="500" y="646"/>
                </a:lnTo>
                <a:lnTo>
                  <a:pt x="501" y="646"/>
                </a:lnTo>
                <a:lnTo>
                  <a:pt x="500" y="693"/>
                </a:lnTo>
                <a:lnTo>
                  <a:pt x="486" y="694"/>
                </a:lnTo>
                <a:lnTo>
                  <a:pt x="475" y="696"/>
                </a:lnTo>
                <a:lnTo>
                  <a:pt x="466" y="697"/>
                </a:lnTo>
                <a:lnTo>
                  <a:pt x="460" y="698"/>
                </a:lnTo>
                <a:lnTo>
                  <a:pt x="460" y="656"/>
                </a:lnTo>
                <a:lnTo>
                  <a:pt x="462" y="652"/>
                </a:lnTo>
                <a:lnTo>
                  <a:pt x="463" y="649"/>
                </a:lnTo>
                <a:lnTo>
                  <a:pt x="460" y="644"/>
                </a:lnTo>
                <a:lnTo>
                  <a:pt x="460" y="643"/>
                </a:lnTo>
                <a:lnTo>
                  <a:pt x="461" y="641"/>
                </a:lnTo>
                <a:lnTo>
                  <a:pt x="462" y="637"/>
                </a:lnTo>
                <a:lnTo>
                  <a:pt x="463" y="635"/>
                </a:lnTo>
                <a:lnTo>
                  <a:pt x="464" y="633"/>
                </a:lnTo>
                <a:lnTo>
                  <a:pt x="465" y="632"/>
                </a:lnTo>
                <a:lnTo>
                  <a:pt x="467" y="630"/>
                </a:lnTo>
                <a:lnTo>
                  <a:pt x="469" y="628"/>
                </a:lnTo>
                <a:lnTo>
                  <a:pt x="471" y="627"/>
                </a:lnTo>
                <a:lnTo>
                  <a:pt x="473" y="625"/>
                </a:lnTo>
                <a:lnTo>
                  <a:pt x="475" y="625"/>
                </a:lnTo>
                <a:lnTo>
                  <a:pt x="479" y="624"/>
                </a:lnTo>
                <a:lnTo>
                  <a:pt x="482" y="624"/>
                </a:lnTo>
                <a:close/>
                <a:moveTo>
                  <a:pt x="607" y="624"/>
                </a:moveTo>
                <a:lnTo>
                  <a:pt x="611" y="625"/>
                </a:lnTo>
                <a:lnTo>
                  <a:pt x="613" y="625"/>
                </a:lnTo>
                <a:lnTo>
                  <a:pt x="615" y="627"/>
                </a:lnTo>
                <a:lnTo>
                  <a:pt x="617" y="628"/>
                </a:lnTo>
                <a:lnTo>
                  <a:pt x="619" y="630"/>
                </a:lnTo>
                <a:lnTo>
                  <a:pt x="621" y="632"/>
                </a:lnTo>
                <a:lnTo>
                  <a:pt x="622" y="633"/>
                </a:lnTo>
                <a:lnTo>
                  <a:pt x="623" y="635"/>
                </a:lnTo>
                <a:lnTo>
                  <a:pt x="624" y="637"/>
                </a:lnTo>
                <a:lnTo>
                  <a:pt x="625" y="641"/>
                </a:lnTo>
                <a:lnTo>
                  <a:pt x="626" y="643"/>
                </a:lnTo>
                <a:lnTo>
                  <a:pt x="626" y="644"/>
                </a:lnTo>
                <a:lnTo>
                  <a:pt x="623" y="649"/>
                </a:lnTo>
                <a:lnTo>
                  <a:pt x="625" y="652"/>
                </a:lnTo>
                <a:lnTo>
                  <a:pt x="626" y="656"/>
                </a:lnTo>
                <a:lnTo>
                  <a:pt x="626" y="698"/>
                </a:lnTo>
                <a:lnTo>
                  <a:pt x="620" y="697"/>
                </a:lnTo>
                <a:lnTo>
                  <a:pt x="611" y="696"/>
                </a:lnTo>
                <a:lnTo>
                  <a:pt x="600" y="694"/>
                </a:lnTo>
                <a:lnTo>
                  <a:pt x="586" y="693"/>
                </a:lnTo>
                <a:lnTo>
                  <a:pt x="586" y="646"/>
                </a:lnTo>
                <a:lnTo>
                  <a:pt x="586" y="646"/>
                </a:lnTo>
                <a:lnTo>
                  <a:pt x="587" y="645"/>
                </a:lnTo>
                <a:lnTo>
                  <a:pt x="588" y="642"/>
                </a:lnTo>
                <a:lnTo>
                  <a:pt x="589" y="641"/>
                </a:lnTo>
                <a:lnTo>
                  <a:pt x="590" y="637"/>
                </a:lnTo>
                <a:lnTo>
                  <a:pt x="587" y="637"/>
                </a:lnTo>
                <a:lnTo>
                  <a:pt x="587" y="634"/>
                </a:lnTo>
                <a:lnTo>
                  <a:pt x="588" y="632"/>
                </a:lnTo>
                <a:lnTo>
                  <a:pt x="589" y="631"/>
                </a:lnTo>
                <a:lnTo>
                  <a:pt x="590" y="629"/>
                </a:lnTo>
                <a:lnTo>
                  <a:pt x="591" y="628"/>
                </a:lnTo>
                <a:lnTo>
                  <a:pt x="593" y="627"/>
                </a:lnTo>
                <a:lnTo>
                  <a:pt x="594" y="626"/>
                </a:lnTo>
                <a:lnTo>
                  <a:pt x="596" y="626"/>
                </a:lnTo>
                <a:lnTo>
                  <a:pt x="599" y="625"/>
                </a:lnTo>
                <a:lnTo>
                  <a:pt x="602" y="624"/>
                </a:lnTo>
                <a:lnTo>
                  <a:pt x="604" y="624"/>
                </a:lnTo>
                <a:lnTo>
                  <a:pt x="607" y="624"/>
                </a:lnTo>
                <a:close/>
                <a:moveTo>
                  <a:pt x="499" y="295"/>
                </a:moveTo>
                <a:lnTo>
                  <a:pt x="499" y="297"/>
                </a:lnTo>
                <a:lnTo>
                  <a:pt x="497" y="297"/>
                </a:lnTo>
                <a:lnTo>
                  <a:pt x="497" y="300"/>
                </a:lnTo>
                <a:lnTo>
                  <a:pt x="497" y="301"/>
                </a:lnTo>
                <a:lnTo>
                  <a:pt x="498" y="301"/>
                </a:lnTo>
                <a:lnTo>
                  <a:pt x="498" y="302"/>
                </a:lnTo>
                <a:lnTo>
                  <a:pt x="499" y="302"/>
                </a:lnTo>
                <a:lnTo>
                  <a:pt x="499" y="303"/>
                </a:lnTo>
                <a:lnTo>
                  <a:pt x="499" y="337"/>
                </a:lnTo>
                <a:lnTo>
                  <a:pt x="497" y="338"/>
                </a:lnTo>
                <a:lnTo>
                  <a:pt x="495" y="339"/>
                </a:lnTo>
                <a:lnTo>
                  <a:pt x="494" y="341"/>
                </a:lnTo>
                <a:lnTo>
                  <a:pt x="494" y="303"/>
                </a:lnTo>
                <a:lnTo>
                  <a:pt x="494" y="302"/>
                </a:lnTo>
                <a:lnTo>
                  <a:pt x="495" y="302"/>
                </a:lnTo>
                <a:lnTo>
                  <a:pt x="495" y="301"/>
                </a:lnTo>
                <a:lnTo>
                  <a:pt x="495" y="300"/>
                </a:lnTo>
                <a:lnTo>
                  <a:pt x="495" y="300"/>
                </a:lnTo>
                <a:lnTo>
                  <a:pt x="495" y="300"/>
                </a:lnTo>
                <a:lnTo>
                  <a:pt x="496" y="299"/>
                </a:lnTo>
                <a:lnTo>
                  <a:pt x="496" y="297"/>
                </a:lnTo>
                <a:lnTo>
                  <a:pt x="496" y="296"/>
                </a:lnTo>
                <a:lnTo>
                  <a:pt x="496" y="295"/>
                </a:lnTo>
                <a:lnTo>
                  <a:pt x="499" y="295"/>
                </a:lnTo>
                <a:close/>
                <a:moveTo>
                  <a:pt x="590" y="295"/>
                </a:moveTo>
                <a:lnTo>
                  <a:pt x="590" y="296"/>
                </a:lnTo>
                <a:lnTo>
                  <a:pt x="590" y="297"/>
                </a:lnTo>
                <a:lnTo>
                  <a:pt x="591" y="299"/>
                </a:lnTo>
                <a:lnTo>
                  <a:pt x="591" y="300"/>
                </a:lnTo>
                <a:lnTo>
                  <a:pt x="591" y="300"/>
                </a:lnTo>
                <a:lnTo>
                  <a:pt x="591" y="300"/>
                </a:lnTo>
                <a:lnTo>
                  <a:pt x="591" y="301"/>
                </a:lnTo>
                <a:lnTo>
                  <a:pt x="592" y="302"/>
                </a:lnTo>
                <a:lnTo>
                  <a:pt x="592" y="302"/>
                </a:lnTo>
                <a:lnTo>
                  <a:pt x="592" y="303"/>
                </a:lnTo>
                <a:lnTo>
                  <a:pt x="592" y="341"/>
                </a:lnTo>
                <a:lnTo>
                  <a:pt x="591" y="339"/>
                </a:lnTo>
                <a:lnTo>
                  <a:pt x="589" y="338"/>
                </a:lnTo>
                <a:lnTo>
                  <a:pt x="587" y="337"/>
                </a:lnTo>
                <a:lnTo>
                  <a:pt x="587" y="303"/>
                </a:lnTo>
                <a:lnTo>
                  <a:pt x="587" y="302"/>
                </a:lnTo>
                <a:lnTo>
                  <a:pt x="588" y="302"/>
                </a:lnTo>
                <a:lnTo>
                  <a:pt x="588" y="301"/>
                </a:lnTo>
                <a:lnTo>
                  <a:pt x="589" y="301"/>
                </a:lnTo>
                <a:lnTo>
                  <a:pt x="589" y="300"/>
                </a:lnTo>
                <a:lnTo>
                  <a:pt x="589" y="297"/>
                </a:lnTo>
                <a:lnTo>
                  <a:pt x="587" y="297"/>
                </a:lnTo>
                <a:lnTo>
                  <a:pt x="587" y="295"/>
                </a:lnTo>
                <a:lnTo>
                  <a:pt x="590" y="295"/>
                </a:lnTo>
                <a:close/>
                <a:moveTo>
                  <a:pt x="522" y="282"/>
                </a:moveTo>
                <a:lnTo>
                  <a:pt x="524" y="282"/>
                </a:lnTo>
                <a:lnTo>
                  <a:pt x="524" y="282"/>
                </a:lnTo>
                <a:lnTo>
                  <a:pt x="525" y="283"/>
                </a:lnTo>
                <a:lnTo>
                  <a:pt x="526" y="284"/>
                </a:lnTo>
                <a:lnTo>
                  <a:pt x="527" y="286"/>
                </a:lnTo>
                <a:lnTo>
                  <a:pt x="527" y="287"/>
                </a:lnTo>
                <a:lnTo>
                  <a:pt x="528" y="289"/>
                </a:lnTo>
                <a:lnTo>
                  <a:pt x="526" y="290"/>
                </a:lnTo>
                <a:lnTo>
                  <a:pt x="527" y="297"/>
                </a:lnTo>
                <a:lnTo>
                  <a:pt x="527" y="326"/>
                </a:lnTo>
                <a:lnTo>
                  <a:pt x="525" y="327"/>
                </a:lnTo>
                <a:lnTo>
                  <a:pt x="525" y="329"/>
                </a:lnTo>
                <a:lnTo>
                  <a:pt x="518" y="330"/>
                </a:lnTo>
                <a:lnTo>
                  <a:pt x="514" y="331"/>
                </a:lnTo>
                <a:lnTo>
                  <a:pt x="512" y="331"/>
                </a:lnTo>
                <a:lnTo>
                  <a:pt x="511" y="331"/>
                </a:lnTo>
                <a:lnTo>
                  <a:pt x="511" y="311"/>
                </a:lnTo>
                <a:lnTo>
                  <a:pt x="513" y="310"/>
                </a:lnTo>
                <a:lnTo>
                  <a:pt x="513" y="308"/>
                </a:lnTo>
                <a:lnTo>
                  <a:pt x="511" y="307"/>
                </a:lnTo>
                <a:lnTo>
                  <a:pt x="511" y="300"/>
                </a:lnTo>
                <a:lnTo>
                  <a:pt x="512" y="295"/>
                </a:lnTo>
                <a:lnTo>
                  <a:pt x="513" y="291"/>
                </a:lnTo>
                <a:lnTo>
                  <a:pt x="514" y="288"/>
                </a:lnTo>
                <a:lnTo>
                  <a:pt x="515" y="286"/>
                </a:lnTo>
                <a:lnTo>
                  <a:pt x="516" y="285"/>
                </a:lnTo>
                <a:lnTo>
                  <a:pt x="517" y="284"/>
                </a:lnTo>
                <a:lnTo>
                  <a:pt x="519" y="283"/>
                </a:lnTo>
                <a:lnTo>
                  <a:pt x="520" y="282"/>
                </a:lnTo>
                <a:lnTo>
                  <a:pt x="521" y="282"/>
                </a:lnTo>
                <a:lnTo>
                  <a:pt x="522" y="282"/>
                </a:lnTo>
                <a:close/>
                <a:moveTo>
                  <a:pt x="565" y="282"/>
                </a:moveTo>
                <a:lnTo>
                  <a:pt x="566" y="282"/>
                </a:lnTo>
                <a:lnTo>
                  <a:pt x="567" y="283"/>
                </a:lnTo>
                <a:lnTo>
                  <a:pt x="569" y="284"/>
                </a:lnTo>
                <a:lnTo>
                  <a:pt x="570" y="285"/>
                </a:lnTo>
                <a:lnTo>
                  <a:pt x="571" y="286"/>
                </a:lnTo>
                <a:lnTo>
                  <a:pt x="572" y="288"/>
                </a:lnTo>
                <a:lnTo>
                  <a:pt x="573" y="291"/>
                </a:lnTo>
                <a:lnTo>
                  <a:pt x="574" y="295"/>
                </a:lnTo>
                <a:lnTo>
                  <a:pt x="575" y="300"/>
                </a:lnTo>
                <a:lnTo>
                  <a:pt x="575" y="307"/>
                </a:lnTo>
                <a:lnTo>
                  <a:pt x="573" y="308"/>
                </a:lnTo>
                <a:lnTo>
                  <a:pt x="573" y="310"/>
                </a:lnTo>
                <a:lnTo>
                  <a:pt x="575" y="311"/>
                </a:lnTo>
                <a:lnTo>
                  <a:pt x="575" y="331"/>
                </a:lnTo>
                <a:lnTo>
                  <a:pt x="574" y="331"/>
                </a:lnTo>
                <a:lnTo>
                  <a:pt x="572" y="331"/>
                </a:lnTo>
                <a:lnTo>
                  <a:pt x="568" y="330"/>
                </a:lnTo>
                <a:lnTo>
                  <a:pt x="561" y="329"/>
                </a:lnTo>
                <a:lnTo>
                  <a:pt x="561" y="327"/>
                </a:lnTo>
                <a:lnTo>
                  <a:pt x="559" y="326"/>
                </a:lnTo>
                <a:lnTo>
                  <a:pt x="559" y="297"/>
                </a:lnTo>
                <a:lnTo>
                  <a:pt x="561" y="290"/>
                </a:lnTo>
                <a:lnTo>
                  <a:pt x="558" y="289"/>
                </a:lnTo>
                <a:lnTo>
                  <a:pt x="559" y="287"/>
                </a:lnTo>
                <a:lnTo>
                  <a:pt x="560" y="286"/>
                </a:lnTo>
                <a:lnTo>
                  <a:pt x="561" y="284"/>
                </a:lnTo>
                <a:lnTo>
                  <a:pt x="561" y="283"/>
                </a:lnTo>
                <a:lnTo>
                  <a:pt x="562" y="282"/>
                </a:lnTo>
                <a:lnTo>
                  <a:pt x="563" y="282"/>
                </a:lnTo>
                <a:lnTo>
                  <a:pt x="563" y="282"/>
                </a:lnTo>
                <a:lnTo>
                  <a:pt x="565" y="282"/>
                </a:lnTo>
                <a:close/>
                <a:moveTo>
                  <a:pt x="543" y="0"/>
                </a:moveTo>
                <a:lnTo>
                  <a:pt x="543" y="0"/>
                </a:lnTo>
                <a:lnTo>
                  <a:pt x="543" y="0"/>
                </a:lnTo>
                <a:lnTo>
                  <a:pt x="542" y="1"/>
                </a:lnTo>
                <a:lnTo>
                  <a:pt x="542" y="1"/>
                </a:lnTo>
                <a:lnTo>
                  <a:pt x="542" y="1"/>
                </a:lnTo>
                <a:lnTo>
                  <a:pt x="542" y="2"/>
                </a:lnTo>
                <a:lnTo>
                  <a:pt x="542" y="2"/>
                </a:lnTo>
                <a:lnTo>
                  <a:pt x="542" y="3"/>
                </a:lnTo>
                <a:lnTo>
                  <a:pt x="542" y="3"/>
                </a:lnTo>
                <a:lnTo>
                  <a:pt x="543" y="3"/>
                </a:lnTo>
                <a:lnTo>
                  <a:pt x="543" y="10"/>
                </a:lnTo>
                <a:lnTo>
                  <a:pt x="542" y="10"/>
                </a:lnTo>
                <a:lnTo>
                  <a:pt x="542" y="19"/>
                </a:lnTo>
                <a:lnTo>
                  <a:pt x="530" y="19"/>
                </a:lnTo>
                <a:lnTo>
                  <a:pt x="530" y="22"/>
                </a:lnTo>
                <a:lnTo>
                  <a:pt x="542" y="22"/>
                </a:lnTo>
                <a:lnTo>
                  <a:pt x="542" y="60"/>
                </a:lnTo>
                <a:lnTo>
                  <a:pt x="538" y="64"/>
                </a:lnTo>
                <a:lnTo>
                  <a:pt x="536" y="66"/>
                </a:lnTo>
                <a:lnTo>
                  <a:pt x="534" y="69"/>
                </a:lnTo>
                <a:lnTo>
                  <a:pt x="532" y="71"/>
                </a:lnTo>
                <a:lnTo>
                  <a:pt x="532" y="73"/>
                </a:lnTo>
                <a:lnTo>
                  <a:pt x="531" y="75"/>
                </a:lnTo>
                <a:lnTo>
                  <a:pt x="531" y="77"/>
                </a:lnTo>
                <a:lnTo>
                  <a:pt x="531" y="79"/>
                </a:lnTo>
                <a:lnTo>
                  <a:pt x="532" y="81"/>
                </a:lnTo>
                <a:lnTo>
                  <a:pt x="532" y="82"/>
                </a:lnTo>
                <a:lnTo>
                  <a:pt x="533" y="84"/>
                </a:lnTo>
                <a:lnTo>
                  <a:pt x="534" y="86"/>
                </a:lnTo>
                <a:lnTo>
                  <a:pt x="535" y="87"/>
                </a:lnTo>
                <a:lnTo>
                  <a:pt x="536" y="87"/>
                </a:lnTo>
                <a:lnTo>
                  <a:pt x="537" y="90"/>
                </a:lnTo>
                <a:lnTo>
                  <a:pt x="524" y="233"/>
                </a:lnTo>
                <a:lnTo>
                  <a:pt x="515" y="243"/>
                </a:lnTo>
                <a:lnTo>
                  <a:pt x="515" y="258"/>
                </a:lnTo>
                <a:lnTo>
                  <a:pt x="512" y="260"/>
                </a:lnTo>
                <a:lnTo>
                  <a:pt x="509" y="262"/>
                </a:lnTo>
                <a:lnTo>
                  <a:pt x="506" y="265"/>
                </a:lnTo>
                <a:lnTo>
                  <a:pt x="503" y="267"/>
                </a:lnTo>
                <a:lnTo>
                  <a:pt x="500" y="271"/>
                </a:lnTo>
                <a:lnTo>
                  <a:pt x="498" y="273"/>
                </a:lnTo>
                <a:lnTo>
                  <a:pt x="497" y="271"/>
                </a:lnTo>
                <a:lnTo>
                  <a:pt x="497" y="270"/>
                </a:lnTo>
                <a:lnTo>
                  <a:pt x="497" y="268"/>
                </a:lnTo>
                <a:lnTo>
                  <a:pt x="497" y="266"/>
                </a:lnTo>
                <a:lnTo>
                  <a:pt x="497" y="263"/>
                </a:lnTo>
                <a:lnTo>
                  <a:pt x="497" y="262"/>
                </a:lnTo>
                <a:lnTo>
                  <a:pt x="497" y="260"/>
                </a:lnTo>
                <a:lnTo>
                  <a:pt x="497" y="258"/>
                </a:lnTo>
                <a:lnTo>
                  <a:pt x="497" y="256"/>
                </a:lnTo>
                <a:lnTo>
                  <a:pt x="496" y="254"/>
                </a:lnTo>
                <a:lnTo>
                  <a:pt x="496" y="251"/>
                </a:lnTo>
                <a:lnTo>
                  <a:pt x="495" y="250"/>
                </a:lnTo>
                <a:lnTo>
                  <a:pt x="495" y="249"/>
                </a:lnTo>
                <a:lnTo>
                  <a:pt x="495" y="247"/>
                </a:lnTo>
                <a:lnTo>
                  <a:pt x="494" y="246"/>
                </a:lnTo>
                <a:lnTo>
                  <a:pt x="493" y="245"/>
                </a:lnTo>
                <a:lnTo>
                  <a:pt x="493" y="245"/>
                </a:lnTo>
                <a:lnTo>
                  <a:pt x="492" y="245"/>
                </a:lnTo>
                <a:lnTo>
                  <a:pt x="492" y="245"/>
                </a:lnTo>
                <a:lnTo>
                  <a:pt x="491" y="243"/>
                </a:lnTo>
                <a:lnTo>
                  <a:pt x="490" y="242"/>
                </a:lnTo>
                <a:lnTo>
                  <a:pt x="489" y="242"/>
                </a:lnTo>
                <a:lnTo>
                  <a:pt x="488" y="242"/>
                </a:lnTo>
                <a:lnTo>
                  <a:pt x="488" y="242"/>
                </a:lnTo>
                <a:lnTo>
                  <a:pt x="487" y="243"/>
                </a:lnTo>
                <a:lnTo>
                  <a:pt x="487" y="244"/>
                </a:lnTo>
                <a:lnTo>
                  <a:pt x="487" y="245"/>
                </a:lnTo>
                <a:lnTo>
                  <a:pt x="487" y="246"/>
                </a:lnTo>
                <a:lnTo>
                  <a:pt x="487" y="247"/>
                </a:lnTo>
                <a:lnTo>
                  <a:pt x="488" y="248"/>
                </a:lnTo>
                <a:lnTo>
                  <a:pt x="488" y="249"/>
                </a:lnTo>
                <a:lnTo>
                  <a:pt x="488" y="249"/>
                </a:lnTo>
                <a:lnTo>
                  <a:pt x="488" y="250"/>
                </a:lnTo>
                <a:lnTo>
                  <a:pt x="487" y="252"/>
                </a:lnTo>
                <a:lnTo>
                  <a:pt x="487" y="254"/>
                </a:lnTo>
                <a:lnTo>
                  <a:pt x="487" y="256"/>
                </a:lnTo>
                <a:lnTo>
                  <a:pt x="487" y="257"/>
                </a:lnTo>
                <a:lnTo>
                  <a:pt x="486" y="259"/>
                </a:lnTo>
                <a:lnTo>
                  <a:pt x="485" y="260"/>
                </a:lnTo>
                <a:lnTo>
                  <a:pt x="485" y="260"/>
                </a:lnTo>
                <a:lnTo>
                  <a:pt x="485" y="262"/>
                </a:lnTo>
                <a:lnTo>
                  <a:pt x="486" y="263"/>
                </a:lnTo>
                <a:lnTo>
                  <a:pt x="486" y="263"/>
                </a:lnTo>
                <a:lnTo>
                  <a:pt x="486" y="270"/>
                </a:lnTo>
                <a:lnTo>
                  <a:pt x="485" y="270"/>
                </a:lnTo>
                <a:lnTo>
                  <a:pt x="485" y="270"/>
                </a:lnTo>
                <a:lnTo>
                  <a:pt x="485" y="271"/>
                </a:lnTo>
                <a:lnTo>
                  <a:pt x="485" y="271"/>
                </a:lnTo>
                <a:lnTo>
                  <a:pt x="485" y="272"/>
                </a:lnTo>
                <a:lnTo>
                  <a:pt x="485" y="273"/>
                </a:lnTo>
                <a:lnTo>
                  <a:pt x="486" y="275"/>
                </a:lnTo>
                <a:lnTo>
                  <a:pt x="486" y="277"/>
                </a:lnTo>
                <a:lnTo>
                  <a:pt x="486" y="278"/>
                </a:lnTo>
                <a:lnTo>
                  <a:pt x="485" y="278"/>
                </a:lnTo>
                <a:lnTo>
                  <a:pt x="485" y="279"/>
                </a:lnTo>
                <a:lnTo>
                  <a:pt x="484" y="279"/>
                </a:lnTo>
                <a:lnTo>
                  <a:pt x="484" y="280"/>
                </a:lnTo>
                <a:lnTo>
                  <a:pt x="484" y="281"/>
                </a:lnTo>
                <a:lnTo>
                  <a:pt x="484" y="281"/>
                </a:lnTo>
                <a:lnTo>
                  <a:pt x="479" y="281"/>
                </a:lnTo>
                <a:lnTo>
                  <a:pt x="478" y="284"/>
                </a:lnTo>
                <a:lnTo>
                  <a:pt x="478" y="287"/>
                </a:lnTo>
                <a:lnTo>
                  <a:pt x="478" y="289"/>
                </a:lnTo>
                <a:lnTo>
                  <a:pt x="478" y="292"/>
                </a:lnTo>
                <a:lnTo>
                  <a:pt x="478" y="295"/>
                </a:lnTo>
                <a:lnTo>
                  <a:pt x="479" y="297"/>
                </a:lnTo>
                <a:lnTo>
                  <a:pt x="481" y="297"/>
                </a:lnTo>
                <a:lnTo>
                  <a:pt x="481" y="298"/>
                </a:lnTo>
                <a:lnTo>
                  <a:pt x="485" y="298"/>
                </a:lnTo>
                <a:lnTo>
                  <a:pt x="484" y="302"/>
                </a:lnTo>
                <a:lnTo>
                  <a:pt x="484" y="303"/>
                </a:lnTo>
                <a:lnTo>
                  <a:pt x="484" y="303"/>
                </a:lnTo>
                <a:lnTo>
                  <a:pt x="484" y="304"/>
                </a:lnTo>
                <a:lnTo>
                  <a:pt x="484" y="305"/>
                </a:lnTo>
                <a:lnTo>
                  <a:pt x="484" y="307"/>
                </a:lnTo>
                <a:lnTo>
                  <a:pt x="484" y="307"/>
                </a:lnTo>
                <a:lnTo>
                  <a:pt x="484" y="308"/>
                </a:lnTo>
                <a:lnTo>
                  <a:pt x="484" y="309"/>
                </a:lnTo>
                <a:lnTo>
                  <a:pt x="484" y="311"/>
                </a:lnTo>
                <a:lnTo>
                  <a:pt x="484" y="313"/>
                </a:lnTo>
                <a:lnTo>
                  <a:pt x="485" y="313"/>
                </a:lnTo>
                <a:lnTo>
                  <a:pt x="485" y="315"/>
                </a:lnTo>
                <a:lnTo>
                  <a:pt x="485" y="315"/>
                </a:lnTo>
                <a:lnTo>
                  <a:pt x="486" y="315"/>
                </a:lnTo>
                <a:lnTo>
                  <a:pt x="486" y="315"/>
                </a:lnTo>
                <a:lnTo>
                  <a:pt x="486" y="359"/>
                </a:lnTo>
                <a:lnTo>
                  <a:pt x="483" y="362"/>
                </a:lnTo>
                <a:lnTo>
                  <a:pt x="480" y="365"/>
                </a:lnTo>
                <a:lnTo>
                  <a:pt x="478" y="368"/>
                </a:lnTo>
                <a:lnTo>
                  <a:pt x="476" y="370"/>
                </a:lnTo>
                <a:lnTo>
                  <a:pt x="475" y="373"/>
                </a:lnTo>
                <a:lnTo>
                  <a:pt x="473" y="377"/>
                </a:lnTo>
                <a:lnTo>
                  <a:pt x="472" y="379"/>
                </a:lnTo>
                <a:lnTo>
                  <a:pt x="472" y="382"/>
                </a:lnTo>
                <a:lnTo>
                  <a:pt x="471" y="384"/>
                </a:lnTo>
                <a:lnTo>
                  <a:pt x="471" y="387"/>
                </a:lnTo>
                <a:lnTo>
                  <a:pt x="471" y="390"/>
                </a:lnTo>
                <a:lnTo>
                  <a:pt x="471" y="392"/>
                </a:lnTo>
                <a:lnTo>
                  <a:pt x="471" y="393"/>
                </a:lnTo>
                <a:lnTo>
                  <a:pt x="470" y="397"/>
                </a:lnTo>
                <a:lnTo>
                  <a:pt x="469" y="401"/>
                </a:lnTo>
                <a:lnTo>
                  <a:pt x="468" y="404"/>
                </a:lnTo>
                <a:lnTo>
                  <a:pt x="467" y="407"/>
                </a:lnTo>
                <a:lnTo>
                  <a:pt x="467" y="410"/>
                </a:lnTo>
                <a:lnTo>
                  <a:pt x="468" y="413"/>
                </a:lnTo>
                <a:lnTo>
                  <a:pt x="468" y="416"/>
                </a:lnTo>
                <a:lnTo>
                  <a:pt x="469" y="419"/>
                </a:lnTo>
                <a:lnTo>
                  <a:pt x="469" y="421"/>
                </a:lnTo>
                <a:lnTo>
                  <a:pt x="470" y="423"/>
                </a:lnTo>
                <a:lnTo>
                  <a:pt x="472" y="426"/>
                </a:lnTo>
                <a:lnTo>
                  <a:pt x="473" y="428"/>
                </a:lnTo>
                <a:lnTo>
                  <a:pt x="473" y="429"/>
                </a:lnTo>
                <a:lnTo>
                  <a:pt x="474" y="432"/>
                </a:lnTo>
                <a:lnTo>
                  <a:pt x="470" y="435"/>
                </a:lnTo>
                <a:lnTo>
                  <a:pt x="466" y="437"/>
                </a:lnTo>
                <a:lnTo>
                  <a:pt x="462" y="440"/>
                </a:lnTo>
                <a:lnTo>
                  <a:pt x="457" y="443"/>
                </a:lnTo>
                <a:lnTo>
                  <a:pt x="448" y="450"/>
                </a:lnTo>
                <a:lnTo>
                  <a:pt x="439" y="457"/>
                </a:lnTo>
                <a:lnTo>
                  <a:pt x="431" y="463"/>
                </a:lnTo>
                <a:lnTo>
                  <a:pt x="425" y="469"/>
                </a:lnTo>
                <a:lnTo>
                  <a:pt x="419" y="474"/>
                </a:lnTo>
                <a:lnTo>
                  <a:pt x="418" y="472"/>
                </a:lnTo>
                <a:lnTo>
                  <a:pt x="418" y="472"/>
                </a:lnTo>
                <a:lnTo>
                  <a:pt x="418" y="471"/>
                </a:lnTo>
                <a:lnTo>
                  <a:pt x="418" y="470"/>
                </a:lnTo>
                <a:lnTo>
                  <a:pt x="418" y="470"/>
                </a:lnTo>
                <a:lnTo>
                  <a:pt x="418" y="470"/>
                </a:lnTo>
                <a:lnTo>
                  <a:pt x="417" y="469"/>
                </a:lnTo>
                <a:lnTo>
                  <a:pt x="416" y="469"/>
                </a:lnTo>
                <a:lnTo>
                  <a:pt x="415" y="469"/>
                </a:lnTo>
                <a:lnTo>
                  <a:pt x="415" y="470"/>
                </a:lnTo>
                <a:lnTo>
                  <a:pt x="415" y="471"/>
                </a:lnTo>
                <a:lnTo>
                  <a:pt x="415" y="471"/>
                </a:lnTo>
                <a:lnTo>
                  <a:pt x="414" y="471"/>
                </a:lnTo>
                <a:lnTo>
                  <a:pt x="412" y="471"/>
                </a:lnTo>
                <a:lnTo>
                  <a:pt x="412" y="471"/>
                </a:lnTo>
                <a:lnTo>
                  <a:pt x="411" y="471"/>
                </a:lnTo>
                <a:lnTo>
                  <a:pt x="410" y="471"/>
                </a:lnTo>
                <a:lnTo>
                  <a:pt x="409" y="471"/>
                </a:lnTo>
                <a:lnTo>
                  <a:pt x="409" y="472"/>
                </a:lnTo>
                <a:lnTo>
                  <a:pt x="408" y="473"/>
                </a:lnTo>
                <a:lnTo>
                  <a:pt x="408" y="474"/>
                </a:lnTo>
                <a:lnTo>
                  <a:pt x="408" y="475"/>
                </a:lnTo>
                <a:lnTo>
                  <a:pt x="407" y="476"/>
                </a:lnTo>
                <a:lnTo>
                  <a:pt x="406" y="476"/>
                </a:lnTo>
                <a:lnTo>
                  <a:pt x="406" y="477"/>
                </a:lnTo>
                <a:lnTo>
                  <a:pt x="405" y="478"/>
                </a:lnTo>
                <a:lnTo>
                  <a:pt x="406" y="480"/>
                </a:lnTo>
                <a:lnTo>
                  <a:pt x="406" y="481"/>
                </a:lnTo>
                <a:lnTo>
                  <a:pt x="405" y="482"/>
                </a:lnTo>
                <a:lnTo>
                  <a:pt x="405" y="482"/>
                </a:lnTo>
                <a:lnTo>
                  <a:pt x="403" y="483"/>
                </a:lnTo>
                <a:lnTo>
                  <a:pt x="402" y="484"/>
                </a:lnTo>
                <a:lnTo>
                  <a:pt x="401" y="485"/>
                </a:lnTo>
                <a:lnTo>
                  <a:pt x="401" y="486"/>
                </a:lnTo>
                <a:lnTo>
                  <a:pt x="401" y="487"/>
                </a:lnTo>
                <a:lnTo>
                  <a:pt x="401" y="488"/>
                </a:lnTo>
                <a:lnTo>
                  <a:pt x="401" y="489"/>
                </a:lnTo>
                <a:lnTo>
                  <a:pt x="401" y="491"/>
                </a:lnTo>
                <a:lnTo>
                  <a:pt x="402" y="491"/>
                </a:lnTo>
                <a:lnTo>
                  <a:pt x="400" y="492"/>
                </a:lnTo>
                <a:lnTo>
                  <a:pt x="398" y="495"/>
                </a:lnTo>
                <a:lnTo>
                  <a:pt x="394" y="500"/>
                </a:lnTo>
                <a:lnTo>
                  <a:pt x="390" y="505"/>
                </a:lnTo>
                <a:lnTo>
                  <a:pt x="386" y="511"/>
                </a:lnTo>
                <a:lnTo>
                  <a:pt x="379" y="521"/>
                </a:lnTo>
                <a:lnTo>
                  <a:pt x="376" y="525"/>
                </a:lnTo>
                <a:lnTo>
                  <a:pt x="373" y="525"/>
                </a:lnTo>
                <a:lnTo>
                  <a:pt x="372" y="523"/>
                </a:lnTo>
                <a:lnTo>
                  <a:pt x="372" y="523"/>
                </a:lnTo>
                <a:lnTo>
                  <a:pt x="372" y="522"/>
                </a:lnTo>
                <a:lnTo>
                  <a:pt x="371" y="522"/>
                </a:lnTo>
                <a:lnTo>
                  <a:pt x="371" y="521"/>
                </a:lnTo>
                <a:lnTo>
                  <a:pt x="371" y="521"/>
                </a:lnTo>
                <a:lnTo>
                  <a:pt x="370" y="521"/>
                </a:lnTo>
                <a:lnTo>
                  <a:pt x="369" y="521"/>
                </a:lnTo>
                <a:lnTo>
                  <a:pt x="369" y="521"/>
                </a:lnTo>
                <a:lnTo>
                  <a:pt x="368" y="521"/>
                </a:lnTo>
                <a:lnTo>
                  <a:pt x="368" y="522"/>
                </a:lnTo>
                <a:lnTo>
                  <a:pt x="369" y="522"/>
                </a:lnTo>
                <a:lnTo>
                  <a:pt x="369" y="524"/>
                </a:lnTo>
                <a:lnTo>
                  <a:pt x="369" y="526"/>
                </a:lnTo>
                <a:lnTo>
                  <a:pt x="369" y="527"/>
                </a:lnTo>
                <a:lnTo>
                  <a:pt x="368" y="527"/>
                </a:lnTo>
                <a:lnTo>
                  <a:pt x="368" y="527"/>
                </a:lnTo>
                <a:lnTo>
                  <a:pt x="368" y="528"/>
                </a:lnTo>
                <a:lnTo>
                  <a:pt x="368" y="528"/>
                </a:lnTo>
                <a:lnTo>
                  <a:pt x="368" y="529"/>
                </a:lnTo>
                <a:lnTo>
                  <a:pt x="368" y="530"/>
                </a:lnTo>
                <a:lnTo>
                  <a:pt x="369" y="531"/>
                </a:lnTo>
                <a:lnTo>
                  <a:pt x="369" y="531"/>
                </a:lnTo>
                <a:lnTo>
                  <a:pt x="369" y="532"/>
                </a:lnTo>
                <a:lnTo>
                  <a:pt x="369" y="534"/>
                </a:lnTo>
                <a:lnTo>
                  <a:pt x="369" y="534"/>
                </a:lnTo>
                <a:lnTo>
                  <a:pt x="368" y="534"/>
                </a:lnTo>
                <a:lnTo>
                  <a:pt x="367" y="535"/>
                </a:lnTo>
                <a:lnTo>
                  <a:pt x="366" y="536"/>
                </a:lnTo>
                <a:lnTo>
                  <a:pt x="365" y="536"/>
                </a:lnTo>
                <a:lnTo>
                  <a:pt x="364" y="536"/>
                </a:lnTo>
                <a:lnTo>
                  <a:pt x="364" y="536"/>
                </a:lnTo>
                <a:lnTo>
                  <a:pt x="362" y="537"/>
                </a:lnTo>
                <a:lnTo>
                  <a:pt x="362" y="538"/>
                </a:lnTo>
                <a:lnTo>
                  <a:pt x="361" y="539"/>
                </a:lnTo>
                <a:lnTo>
                  <a:pt x="361" y="540"/>
                </a:lnTo>
                <a:lnTo>
                  <a:pt x="360" y="541"/>
                </a:lnTo>
                <a:lnTo>
                  <a:pt x="361" y="541"/>
                </a:lnTo>
                <a:lnTo>
                  <a:pt x="361" y="542"/>
                </a:lnTo>
                <a:lnTo>
                  <a:pt x="362" y="543"/>
                </a:lnTo>
                <a:lnTo>
                  <a:pt x="362" y="543"/>
                </a:lnTo>
                <a:lnTo>
                  <a:pt x="364" y="547"/>
                </a:lnTo>
                <a:lnTo>
                  <a:pt x="362" y="551"/>
                </a:lnTo>
                <a:lnTo>
                  <a:pt x="359" y="558"/>
                </a:lnTo>
                <a:lnTo>
                  <a:pt x="356" y="565"/>
                </a:lnTo>
                <a:lnTo>
                  <a:pt x="354" y="572"/>
                </a:lnTo>
                <a:lnTo>
                  <a:pt x="350" y="583"/>
                </a:lnTo>
                <a:lnTo>
                  <a:pt x="348" y="589"/>
                </a:lnTo>
                <a:lnTo>
                  <a:pt x="347" y="587"/>
                </a:lnTo>
                <a:lnTo>
                  <a:pt x="346" y="586"/>
                </a:lnTo>
                <a:lnTo>
                  <a:pt x="345" y="585"/>
                </a:lnTo>
                <a:lnTo>
                  <a:pt x="344" y="585"/>
                </a:lnTo>
                <a:lnTo>
                  <a:pt x="343" y="586"/>
                </a:lnTo>
                <a:lnTo>
                  <a:pt x="342" y="587"/>
                </a:lnTo>
                <a:lnTo>
                  <a:pt x="341" y="588"/>
                </a:lnTo>
                <a:lnTo>
                  <a:pt x="341" y="587"/>
                </a:lnTo>
                <a:lnTo>
                  <a:pt x="340" y="587"/>
                </a:lnTo>
                <a:lnTo>
                  <a:pt x="340" y="587"/>
                </a:lnTo>
                <a:lnTo>
                  <a:pt x="340" y="587"/>
                </a:lnTo>
                <a:lnTo>
                  <a:pt x="339" y="588"/>
                </a:lnTo>
                <a:lnTo>
                  <a:pt x="339" y="588"/>
                </a:lnTo>
                <a:lnTo>
                  <a:pt x="338" y="588"/>
                </a:lnTo>
                <a:lnTo>
                  <a:pt x="337" y="588"/>
                </a:lnTo>
                <a:lnTo>
                  <a:pt x="337" y="589"/>
                </a:lnTo>
                <a:lnTo>
                  <a:pt x="337" y="590"/>
                </a:lnTo>
                <a:lnTo>
                  <a:pt x="337" y="591"/>
                </a:lnTo>
                <a:lnTo>
                  <a:pt x="337" y="593"/>
                </a:lnTo>
                <a:lnTo>
                  <a:pt x="337" y="594"/>
                </a:lnTo>
                <a:lnTo>
                  <a:pt x="337" y="594"/>
                </a:lnTo>
                <a:lnTo>
                  <a:pt x="336" y="594"/>
                </a:lnTo>
                <a:lnTo>
                  <a:pt x="336" y="594"/>
                </a:lnTo>
                <a:lnTo>
                  <a:pt x="336" y="595"/>
                </a:lnTo>
                <a:lnTo>
                  <a:pt x="336" y="596"/>
                </a:lnTo>
                <a:lnTo>
                  <a:pt x="337" y="598"/>
                </a:lnTo>
                <a:lnTo>
                  <a:pt x="337" y="599"/>
                </a:lnTo>
                <a:lnTo>
                  <a:pt x="336" y="600"/>
                </a:lnTo>
                <a:lnTo>
                  <a:pt x="336" y="600"/>
                </a:lnTo>
                <a:lnTo>
                  <a:pt x="335" y="601"/>
                </a:lnTo>
                <a:lnTo>
                  <a:pt x="335" y="602"/>
                </a:lnTo>
                <a:lnTo>
                  <a:pt x="335" y="602"/>
                </a:lnTo>
                <a:lnTo>
                  <a:pt x="335" y="603"/>
                </a:lnTo>
                <a:lnTo>
                  <a:pt x="335" y="604"/>
                </a:lnTo>
                <a:lnTo>
                  <a:pt x="335" y="605"/>
                </a:lnTo>
                <a:lnTo>
                  <a:pt x="336" y="606"/>
                </a:lnTo>
                <a:lnTo>
                  <a:pt x="337" y="608"/>
                </a:lnTo>
                <a:lnTo>
                  <a:pt x="338" y="609"/>
                </a:lnTo>
                <a:lnTo>
                  <a:pt x="337" y="611"/>
                </a:lnTo>
                <a:lnTo>
                  <a:pt x="337" y="614"/>
                </a:lnTo>
                <a:lnTo>
                  <a:pt x="336" y="618"/>
                </a:lnTo>
                <a:lnTo>
                  <a:pt x="335" y="621"/>
                </a:lnTo>
                <a:lnTo>
                  <a:pt x="335" y="623"/>
                </a:lnTo>
                <a:lnTo>
                  <a:pt x="333" y="623"/>
                </a:lnTo>
                <a:lnTo>
                  <a:pt x="332" y="623"/>
                </a:lnTo>
                <a:lnTo>
                  <a:pt x="332" y="624"/>
                </a:lnTo>
                <a:lnTo>
                  <a:pt x="331" y="625"/>
                </a:lnTo>
                <a:lnTo>
                  <a:pt x="331" y="625"/>
                </a:lnTo>
                <a:lnTo>
                  <a:pt x="331" y="626"/>
                </a:lnTo>
                <a:lnTo>
                  <a:pt x="331" y="627"/>
                </a:lnTo>
                <a:lnTo>
                  <a:pt x="332" y="628"/>
                </a:lnTo>
                <a:lnTo>
                  <a:pt x="332" y="629"/>
                </a:lnTo>
                <a:lnTo>
                  <a:pt x="333" y="630"/>
                </a:lnTo>
                <a:lnTo>
                  <a:pt x="333" y="632"/>
                </a:lnTo>
                <a:lnTo>
                  <a:pt x="334" y="633"/>
                </a:lnTo>
                <a:lnTo>
                  <a:pt x="335" y="635"/>
                </a:lnTo>
                <a:lnTo>
                  <a:pt x="335" y="636"/>
                </a:lnTo>
                <a:lnTo>
                  <a:pt x="336" y="636"/>
                </a:lnTo>
                <a:lnTo>
                  <a:pt x="336" y="637"/>
                </a:lnTo>
                <a:lnTo>
                  <a:pt x="336" y="638"/>
                </a:lnTo>
                <a:lnTo>
                  <a:pt x="335" y="639"/>
                </a:lnTo>
                <a:lnTo>
                  <a:pt x="335" y="640"/>
                </a:lnTo>
                <a:lnTo>
                  <a:pt x="335" y="641"/>
                </a:lnTo>
                <a:lnTo>
                  <a:pt x="335" y="643"/>
                </a:lnTo>
                <a:lnTo>
                  <a:pt x="335" y="643"/>
                </a:lnTo>
                <a:lnTo>
                  <a:pt x="331" y="648"/>
                </a:lnTo>
                <a:lnTo>
                  <a:pt x="330" y="647"/>
                </a:lnTo>
                <a:lnTo>
                  <a:pt x="329" y="647"/>
                </a:lnTo>
                <a:lnTo>
                  <a:pt x="328" y="646"/>
                </a:lnTo>
                <a:lnTo>
                  <a:pt x="328" y="646"/>
                </a:lnTo>
                <a:lnTo>
                  <a:pt x="327" y="647"/>
                </a:lnTo>
                <a:lnTo>
                  <a:pt x="327" y="647"/>
                </a:lnTo>
                <a:lnTo>
                  <a:pt x="327" y="648"/>
                </a:lnTo>
                <a:lnTo>
                  <a:pt x="327" y="649"/>
                </a:lnTo>
                <a:lnTo>
                  <a:pt x="327" y="650"/>
                </a:lnTo>
                <a:lnTo>
                  <a:pt x="328" y="650"/>
                </a:lnTo>
                <a:lnTo>
                  <a:pt x="328" y="651"/>
                </a:lnTo>
                <a:lnTo>
                  <a:pt x="329" y="651"/>
                </a:lnTo>
                <a:lnTo>
                  <a:pt x="329" y="651"/>
                </a:lnTo>
                <a:lnTo>
                  <a:pt x="328" y="652"/>
                </a:lnTo>
                <a:lnTo>
                  <a:pt x="329" y="654"/>
                </a:lnTo>
                <a:lnTo>
                  <a:pt x="329" y="656"/>
                </a:lnTo>
                <a:lnTo>
                  <a:pt x="327" y="657"/>
                </a:lnTo>
                <a:lnTo>
                  <a:pt x="327" y="655"/>
                </a:lnTo>
                <a:lnTo>
                  <a:pt x="327" y="655"/>
                </a:lnTo>
                <a:lnTo>
                  <a:pt x="327" y="653"/>
                </a:lnTo>
                <a:lnTo>
                  <a:pt x="326" y="653"/>
                </a:lnTo>
                <a:lnTo>
                  <a:pt x="326" y="652"/>
                </a:lnTo>
                <a:lnTo>
                  <a:pt x="325" y="651"/>
                </a:lnTo>
                <a:lnTo>
                  <a:pt x="325" y="651"/>
                </a:lnTo>
                <a:lnTo>
                  <a:pt x="325" y="650"/>
                </a:lnTo>
                <a:lnTo>
                  <a:pt x="324" y="650"/>
                </a:lnTo>
                <a:lnTo>
                  <a:pt x="324" y="651"/>
                </a:lnTo>
                <a:lnTo>
                  <a:pt x="323" y="651"/>
                </a:lnTo>
                <a:lnTo>
                  <a:pt x="323" y="650"/>
                </a:lnTo>
                <a:lnTo>
                  <a:pt x="323" y="650"/>
                </a:lnTo>
                <a:lnTo>
                  <a:pt x="322" y="651"/>
                </a:lnTo>
                <a:lnTo>
                  <a:pt x="322" y="651"/>
                </a:lnTo>
                <a:lnTo>
                  <a:pt x="321" y="652"/>
                </a:lnTo>
                <a:lnTo>
                  <a:pt x="320" y="654"/>
                </a:lnTo>
                <a:lnTo>
                  <a:pt x="320" y="655"/>
                </a:lnTo>
                <a:lnTo>
                  <a:pt x="320" y="657"/>
                </a:lnTo>
                <a:lnTo>
                  <a:pt x="319" y="658"/>
                </a:lnTo>
                <a:lnTo>
                  <a:pt x="319" y="660"/>
                </a:lnTo>
                <a:lnTo>
                  <a:pt x="320" y="660"/>
                </a:lnTo>
                <a:lnTo>
                  <a:pt x="320" y="661"/>
                </a:lnTo>
                <a:lnTo>
                  <a:pt x="320" y="662"/>
                </a:lnTo>
                <a:lnTo>
                  <a:pt x="319" y="662"/>
                </a:lnTo>
                <a:lnTo>
                  <a:pt x="319" y="663"/>
                </a:lnTo>
                <a:lnTo>
                  <a:pt x="318" y="665"/>
                </a:lnTo>
                <a:lnTo>
                  <a:pt x="318" y="665"/>
                </a:lnTo>
                <a:lnTo>
                  <a:pt x="319" y="667"/>
                </a:lnTo>
                <a:lnTo>
                  <a:pt x="319" y="668"/>
                </a:lnTo>
                <a:lnTo>
                  <a:pt x="316" y="671"/>
                </a:lnTo>
                <a:lnTo>
                  <a:pt x="320" y="673"/>
                </a:lnTo>
                <a:lnTo>
                  <a:pt x="320" y="677"/>
                </a:lnTo>
                <a:lnTo>
                  <a:pt x="319" y="680"/>
                </a:lnTo>
                <a:lnTo>
                  <a:pt x="318" y="682"/>
                </a:lnTo>
                <a:lnTo>
                  <a:pt x="317" y="682"/>
                </a:lnTo>
                <a:lnTo>
                  <a:pt x="316" y="683"/>
                </a:lnTo>
                <a:lnTo>
                  <a:pt x="315" y="684"/>
                </a:lnTo>
                <a:lnTo>
                  <a:pt x="315" y="684"/>
                </a:lnTo>
                <a:lnTo>
                  <a:pt x="315" y="686"/>
                </a:lnTo>
                <a:lnTo>
                  <a:pt x="314" y="686"/>
                </a:lnTo>
                <a:lnTo>
                  <a:pt x="314" y="687"/>
                </a:lnTo>
                <a:lnTo>
                  <a:pt x="314" y="688"/>
                </a:lnTo>
                <a:lnTo>
                  <a:pt x="315" y="688"/>
                </a:lnTo>
                <a:lnTo>
                  <a:pt x="315" y="689"/>
                </a:lnTo>
                <a:lnTo>
                  <a:pt x="315" y="690"/>
                </a:lnTo>
                <a:lnTo>
                  <a:pt x="315" y="690"/>
                </a:lnTo>
                <a:lnTo>
                  <a:pt x="316" y="692"/>
                </a:lnTo>
                <a:lnTo>
                  <a:pt x="316" y="692"/>
                </a:lnTo>
                <a:lnTo>
                  <a:pt x="316" y="693"/>
                </a:lnTo>
                <a:lnTo>
                  <a:pt x="316" y="696"/>
                </a:lnTo>
                <a:lnTo>
                  <a:pt x="315" y="698"/>
                </a:lnTo>
                <a:lnTo>
                  <a:pt x="315" y="703"/>
                </a:lnTo>
                <a:lnTo>
                  <a:pt x="315" y="707"/>
                </a:lnTo>
                <a:lnTo>
                  <a:pt x="315" y="709"/>
                </a:lnTo>
                <a:lnTo>
                  <a:pt x="312" y="709"/>
                </a:lnTo>
                <a:lnTo>
                  <a:pt x="312" y="716"/>
                </a:lnTo>
                <a:lnTo>
                  <a:pt x="305" y="715"/>
                </a:lnTo>
                <a:lnTo>
                  <a:pt x="305" y="718"/>
                </a:lnTo>
                <a:lnTo>
                  <a:pt x="305" y="722"/>
                </a:lnTo>
                <a:lnTo>
                  <a:pt x="307" y="727"/>
                </a:lnTo>
                <a:lnTo>
                  <a:pt x="305" y="728"/>
                </a:lnTo>
                <a:lnTo>
                  <a:pt x="303" y="729"/>
                </a:lnTo>
                <a:lnTo>
                  <a:pt x="301" y="730"/>
                </a:lnTo>
                <a:lnTo>
                  <a:pt x="301" y="731"/>
                </a:lnTo>
                <a:lnTo>
                  <a:pt x="301" y="732"/>
                </a:lnTo>
                <a:lnTo>
                  <a:pt x="300" y="733"/>
                </a:lnTo>
                <a:lnTo>
                  <a:pt x="300" y="733"/>
                </a:lnTo>
                <a:lnTo>
                  <a:pt x="301" y="734"/>
                </a:lnTo>
                <a:lnTo>
                  <a:pt x="299" y="737"/>
                </a:lnTo>
                <a:lnTo>
                  <a:pt x="297" y="739"/>
                </a:lnTo>
                <a:lnTo>
                  <a:pt x="296" y="741"/>
                </a:lnTo>
                <a:lnTo>
                  <a:pt x="296" y="743"/>
                </a:lnTo>
                <a:lnTo>
                  <a:pt x="296" y="744"/>
                </a:lnTo>
                <a:lnTo>
                  <a:pt x="296" y="745"/>
                </a:lnTo>
                <a:lnTo>
                  <a:pt x="296" y="747"/>
                </a:lnTo>
                <a:lnTo>
                  <a:pt x="293" y="746"/>
                </a:lnTo>
                <a:lnTo>
                  <a:pt x="288" y="750"/>
                </a:lnTo>
                <a:lnTo>
                  <a:pt x="284" y="754"/>
                </a:lnTo>
                <a:lnTo>
                  <a:pt x="280" y="758"/>
                </a:lnTo>
                <a:lnTo>
                  <a:pt x="278" y="762"/>
                </a:lnTo>
                <a:lnTo>
                  <a:pt x="275" y="765"/>
                </a:lnTo>
                <a:lnTo>
                  <a:pt x="274" y="767"/>
                </a:lnTo>
                <a:lnTo>
                  <a:pt x="273" y="769"/>
                </a:lnTo>
                <a:lnTo>
                  <a:pt x="275" y="770"/>
                </a:lnTo>
                <a:lnTo>
                  <a:pt x="275" y="771"/>
                </a:lnTo>
                <a:lnTo>
                  <a:pt x="277" y="772"/>
                </a:lnTo>
                <a:lnTo>
                  <a:pt x="277" y="776"/>
                </a:lnTo>
                <a:lnTo>
                  <a:pt x="275" y="778"/>
                </a:lnTo>
                <a:lnTo>
                  <a:pt x="272" y="780"/>
                </a:lnTo>
                <a:lnTo>
                  <a:pt x="270" y="782"/>
                </a:lnTo>
                <a:lnTo>
                  <a:pt x="268" y="784"/>
                </a:lnTo>
                <a:lnTo>
                  <a:pt x="264" y="789"/>
                </a:lnTo>
                <a:lnTo>
                  <a:pt x="261" y="793"/>
                </a:lnTo>
                <a:lnTo>
                  <a:pt x="259" y="797"/>
                </a:lnTo>
                <a:lnTo>
                  <a:pt x="257" y="800"/>
                </a:lnTo>
                <a:lnTo>
                  <a:pt x="256" y="803"/>
                </a:lnTo>
                <a:lnTo>
                  <a:pt x="257" y="803"/>
                </a:lnTo>
                <a:lnTo>
                  <a:pt x="258" y="804"/>
                </a:lnTo>
                <a:lnTo>
                  <a:pt x="259" y="805"/>
                </a:lnTo>
                <a:lnTo>
                  <a:pt x="260" y="806"/>
                </a:lnTo>
                <a:lnTo>
                  <a:pt x="260" y="806"/>
                </a:lnTo>
                <a:lnTo>
                  <a:pt x="260" y="807"/>
                </a:lnTo>
                <a:lnTo>
                  <a:pt x="260" y="808"/>
                </a:lnTo>
                <a:lnTo>
                  <a:pt x="260" y="808"/>
                </a:lnTo>
                <a:lnTo>
                  <a:pt x="262" y="808"/>
                </a:lnTo>
                <a:lnTo>
                  <a:pt x="263" y="808"/>
                </a:lnTo>
                <a:lnTo>
                  <a:pt x="263" y="809"/>
                </a:lnTo>
                <a:lnTo>
                  <a:pt x="264" y="809"/>
                </a:lnTo>
                <a:lnTo>
                  <a:pt x="265" y="810"/>
                </a:lnTo>
                <a:lnTo>
                  <a:pt x="265" y="810"/>
                </a:lnTo>
                <a:lnTo>
                  <a:pt x="265" y="811"/>
                </a:lnTo>
                <a:lnTo>
                  <a:pt x="265" y="811"/>
                </a:lnTo>
                <a:lnTo>
                  <a:pt x="265" y="811"/>
                </a:lnTo>
                <a:lnTo>
                  <a:pt x="266" y="811"/>
                </a:lnTo>
                <a:lnTo>
                  <a:pt x="266" y="811"/>
                </a:lnTo>
                <a:lnTo>
                  <a:pt x="267" y="811"/>
                </a:lnTo>
                <a:lnTo>
                  <a:pt x="268" y="812"/>
                </a:lnTo>
                <a:lnTo>
                  <a:pt x="268" y="812"/>
                </a:lnTo>
                <a:lnTo>
                  <a:pt x="268" y="812"/>
                </a:lnTo>
                <a:lnTo>
                  <a:pt x="268" y="813"/>
                </a:lnTo>
                <a:lnTo>
                  <a:pt x="268" y="814"/>
                </a:lnTo>
                <a:lnTo>
                  <a:pt x="269" y="814"/>
                </a:lnTo>
                <a:lnTo>
                  <a:pt x="269" y="814"/>
                </a:lnTo>
                <a:lnTo>
                  <a:pt x="270" y="815"/>
                </a:lnTo>
                <a:lnTo>
                  <a:pt x="271" y="815"/>
                </a:lnTo>
                <a:lnTo>
                  <a:pt x="273" y="812"/>
                </a:lnTo>
                <a:lnTo>
                  <a:pt x="273" y="812"/>
                </a:lnTo>
                <a:lnTo>
                  <a:pt x="274" y="812"/>
                </a:lnTo>
                <a:lnTo>
                  <a:pt x="275" y="813"/>
                </a:lnTo>
                <a:lnTo>
                  <a:pt x="276" y="814"/>
                </a:lnTo>
                <a:lnTo>
                  <a:pt x="274" y="816"/>
                </a:lnTo>
                <a:lnTo>
                  <a:pt x="273" y="818"/>
                </a:lnTo>
                <a:lnTo>
                  <a:pt x="273" y="820"/>
                </a:lnTo>
                <a:lnTo>
                  <a:pt x="273" y="822"/>
                </a:lnTo>
                <a:lnTo>
                  <a:pt x="273" y="823"/>
                </a:lnTo>
                <a:lnTo>
                  <a:pt x="274" y="824"/>
                </a:lnTo>
                <a:lnTo>
                  <a:pt x="274" y="825"/>
                </a:lnTo>
                <a:lnTo>
                  <a:pt x="273" y="826"/>
                </a:lnTo>
                <a:lnTo>
                  <a:pt x="273" y="827"/>
                </a:lnTo>
                <a:lnTo>
                  <a:pt x="272" y="828"/>
                </a:lnTo>
                <a:lnTo>
                  <a:pt x="273" y="828"/>
                </a:lnTo>
                <a:lnTo>
                  <a:pt x="273" y="828"/>
                </a:lnTo>
                <a:lnTo>
                  <a:pt x="273" y="828"/>
                </a:lnTo>
                <a:lnTo>
                  <a:pt x="274" y="828"/>
                </a:lnTo>
                <a:lnTo>
                  <a:pt x="275" y="830"/>
                </a:lnTo>
                <a:lnTo>
                  <a:pt x="275" y="835"/>
                </a:lnTo>
                <a:lnTo>
                  <a:pt x="274" y="835"/>
                </a:lnTo>
                <a:lnTo>
                  <a:pt x="273" y="835"/>
                </a:lnTo>
                <a:lnTo>
                  <a:pt x="273" y="835"/>
                </a:lnTo>
                <a:lnTo>
                  <a:pt x="273" y="836"/>
                </a:lnTo>
                <a:lnTo>
                  <a:pt x="273" y="837"/>
                </a:lnTo>
                <a:lnTo>
                  <a:pt x="274" y="837"/>
                </a:lnTo>
                <a:lnTo>
                  <a:pt x="270" y="839"/>
                </a:lnTo>
                <a:lnTo>
                  <a:pt x="271" y="840"/>
                </a:lnTo>
                <a:lnTo>
                  <a:pt x="271" y="842"/>
                </a:lnTo>
                <a:lnTo>
                  <a:pt x="271" y="842"/>
                </a:lnTo>
                <a:lnTo>
                  <a:pt x="271" y="843"/>
                </a:lnTo>
                <a:lnTo>
                  <a:pt x="271" y="843"/>
                </a:lnTo>
                <a:lnTo>
                  <a:pt x="271" y="844"/>
                </a:lnTo>
                <a:lnTo>
                  <a:pt x="271" y="845"/>
                </a:lnTo>
                <a:lnTo>
                  <a:pt x="272" y="845"/>
                </a:lnTo>
                <a:lnTo>
                  <a:pt x="272" y="846"/>
                </a:lnTo>
                <a:lnTo>
                  <a:pt x="273" y="847"/>
                </a:lnTo>
                <a:lnTo>
                  <a:pt x="273" y="847"/>
                </a:lnTo>
                <a:lnTo>
                  <a:pt x="275" y="848"/>
                </a:lnTo>
                <a:lnTo>
                  <a:pt x="276" y="850"/>
                </a:lnTo>
                <a:lnTo>
                  <a:pt x="277" y="850"/>
                </a:lnTo>
                <a:lnTo>
                  <a:pt x="275" y="850"/>
                </a:lnTo>
                <a:lnTo>
                  <a:pt x="275" y="850"/>
                </a:lnTo>
                <a:lnTo>
                  <a:pt x="275" y="850"/>
                </a:lnTo>
                <a:lnTo>
                  <a:pt x="275" y="851"/>
                </a:lnTo>
                <a:lnTo>
                  <a:pt x="275" y="852"/>
                </a:lnTo>
                <a:lnTo>
                  <a:pt x="275" y="852"/>
                </a:lnTo>
                <a:lnTo>
                  <a:pt x="275" y="852"/>
                </a:lnTo>
                <a:lnTo>
                  <a:pt x="276" y="852"/>
                </a:lnTo>
                <a:lnTo>
                  <a:pt x="276" y="852"/>
                </a:lnTo>
                <a:lnTo>
                  <a:pt x="277" y="852"/>
                </a:lnTo>
                <a:lnTo>
                  <a:pt x="277" y="852"/>
                </a:lnTo>
                <a:lnTo>
                  <a:pt x="277" y="853"/>
                </a:lnTo>
                <a:lnTo>
                  <a:pt x="277" y="855"/>
                </a:lnTo>
                <a:lnTo>
                  <a:pt x="277" y="855"/>
                </a:lnTo>
                <a:lnTo>
                  <a:pt x="276" y="856"/>
                </a:lnTo>
                <a:lnTo>
                  <a:pt x="276" y="857"/>
                </a:lnTo>
                <a:lnTo>
                  <a:pt x="277" y="857"/>
                </a:lnTo>
                <a:lnTo>
                  <a:pt x="277" y="858"/>
                </a:lnTo>
                <a:lnTo>
                  <a:pt x="277" y="859"/>
                </a:lnTo>
                <a:lnTo>
                  <a:pt x="277" y="908"/>
                </a:lnTo>
                <a:lnTo>
                  <a:pt x="277" y="908"/>
                </a:lnTo>
                <a:lnTo>
                  <a:pt x="263" y="908"/>
                </a:lnTo>
                <a:lnTo>
                  <a:pt x="263" y="923"/>
                </a:lnTo>
                <a:lnTo>
                  <a:pt x="236" y="923"/>
                </a:lnTo>
                <a:lnTo>
                  <a:pt x="243" y="936"/>
                </a:lnTo>
                <a:lnTo>
                  <a:pt x="235" y="936"/>
                </a:lnTo>
                <a:lnTo>
                  <a:pt x="239" y="948"/>
                </a:lnTo>
                <a:lnTo>
                  <a:pt x="255" y="981"/>
                </a:lnTo>
                <a:lnTo>
                  <a:pt x="260" y="1002"/>
                </a:lnTo>
                <a:lnTo>
                  <a:pt x="31" y="1002"/>
                </a:lnTo>
                <a:lnTo>
                  <a:pt x="35" y="1010"/>
                </a:lnTo>
                <a:lnTo>
                  <a:pt x="35" y="1035"/>
                </a:lnTo>
                <a:lnTo>
                  <a:pt x="16" y="1035"/>
                </a:lnTo>
                <a:lnTo>
                  <a:pt x="22" y="1045"/>
                </a:lnTo>
                <a:lnTo>
                  <a:pt x="32" y="1056"/>
                </a:lnTo>
                <a:lnTo>
                  <a:pt x="32" y="1216"/>
                </a:lnTo>
                <a:lnTo>
                  <a:pt x="28" y="1216"/>
                </a:lnTo>
                <a:lnTo>
                  <a:pt x="28" y="1220"/>
                </a:lnTo>
                <a:lnTo>
                  <a:pt x="33" y="1225"/>
                </a:lnTo>
                <a:lnTo>
                  <a:pt x="33" y="1245"/>
                </a:lnTo>
                <a:lnTo>
                  <a:pt x="30" y="1248"/>
                </a:lnTo>
                <a:lnTo>
                  <a:pt x="30" y="1262"/>
                </a:lnTo>
                <a:lnTo>
                  <a:pt x="0" y="1262"/>
                </a:lnTo>
                <a:lnTo>
                  <a:pt x="8" y="1273"/>
                </a:lnTo>
                <a:lnTo>
                  <a:pt x="22" y="1285"/>
                </a:lnTo>
                <a:lnTo>
                  <a:pt x="31" y="1285"/>
                </a:lnTo>
                <a:lnTo>
                  <a:pt x="31" y="1305"/>
                </a:lnTo>
                <a:lnTo>
                  <a:pt x="28" y="1305"/>
                </a:lnTo>
                <a:lnTo>
                  <a:pt x="28" y="1318"/>
                </a:lnTo>
                <a:lnTo>
                  <a:pt x="32" y="1318"/>
                </a:lnTo>
                <a:lnTo>
                  <a:pt x="32" y="1521"/>
                </a:lnTo>
                <a:lnTo>
                  <a:pt x="30" y="1521"/>
                </a:lnTo>
                <a:lnTo>
                  <a:pt x="30" y="1540"/>
                </a:lnTo>
                <a:lnTo>
                  <a:pt x="28" y="1540"/>
                </a:lnTo>
                <a:lnTo>
                  <a:pt x="28" y="1572"/>
                </a:lnTo>
                <a:lnTo>
                  <a:pt x="519" y="1572"/>
                </a:lnTo>
                <a:lnTo>
                  <a:pt x="567" y="1572"/>
                </a:lnTo>
                <a:lnTo>
                  <a:pt x="1058" y="1572"/>
                </a:lnTo>
                <a:lnTo>
                  <a:pt x="1058" y="1540"/>
                </a:lnTo>
                <a:lnTo>
                  <a:pt x="1056" y="1540"/>
                </a:lnTo>
                <a:lnTo>
                  <a:pt x="1056" y="1521"/>
                </a:lnTo>
                <a:lnTo>
                  <a:pt x="1054" y="1521"/>
                </a:lnTo>
                <a:lnTo>
                  <a:pt x="1054" y="1318"/>
                </a:lnTo>
                <a:lnTo>
                  <a:pt x="1057" y="1318"/>
                </a:lnTo>
                <a:lnTo>
                  <a:pt x="1057" y="1305"/>
                </a:lnTo>
                <a:lnTo>
                  <a:pt x="1055" y="1305"/>
                </a:lnTo>
                <a:lnTo>
                  <a:pt x="1055" y="1285"/>
                </a:lnTo>
                <a:lnTo>
                  <a:pt x="1065" y="1285"/>
                </a:lnTo>
                <a:lnTo>
                  <a:pt x="1078" y="1273"/>
                </a:lnTo>
                <a:lnTo>
                  <a:pt x="1087" y="1262"/>
                </a:lnTo>
                <a:lnTo>
                  <a:pt x="1056" y="1262"/>
                </a:lnTo>
                <a:lnTo>
                  <a:pt x="1056" y="1248"/>
                </a:lnTo>
                <a:lnTo>
                  <a:pt x="1053" y="1245"/>
                </a:lnTo>
                <a:lnTo>
                  <a:pt x="1053" y="1225"/>
                </a:lnTo>
                <a:lnTo>
                  <a:pt x="1058" y="1220"/>
                </a:lnTo>
                <a:lnTo>
                  <a:pt x="1058" y="1216"/>
                </a:lnTo>
                <a:lnTo>
                  <a:pt x="1055" y="1216"/>
                </a:lnTo>
                <a:lnTo>
                  <a:pt x="1055" y="1056"/>
                </a:lnTo>
                <a:lnTo>
                  <a:pt x="1065" y="1045"/>
                </a:lnTo>
                <a:lnTo>
                  <a:pt x="1070" y="1035"/>
                </a:lnTo>
                <a:lnTo>
                  <a:pt x="1051" y="1035"/>
                </a:lnTo>
                <a:lnTo>
                  <a:pt x="1051" y="1010"/>
                </a:lnTo>
                <a:lnTo>
                  <a:pt x="1056" y="1002"/>
                </a:lnTo>
                <a:lnTo>
                  <a:pt x="826" y="1002"/>
                </a:lnTo>
                <a:lnTo>
                  <a:pt x="831" y="981"/>
                </a:lnTo>
                <a:lnTo>
                  <a:pt x="847" y="948"/>
                </a:lnTo>
                <a:lnTo>
                  <a:pt x="851" y="936"/>
                </a:lnTo>
                <a:lnTo>
                  <a:pt x="843" y="936"/>
                </a:lnTo>
                <a:lnTo>
                  <a:pt x="850" y="923"/>
                </a:lnTo>
                <a:lnTo>
                  <a:pt x="823" y="923"/>
                </a:lnTo>
                <a:lnTo>
                  <a:pt x="823" y="908"/>
                </a:lnTo>
                <a:lnTo>
                  <a:pt x="809" y="908"/>
                </a:lnTo>
                <a:lnTo>
                  <a:pt x="809" y="908"/>
                </a:lnTo>
                <a:lnTo>
                  <a:pt x="809" y="859"/>
                </a:lnTo>
                <a:lnTo>
                  <a:pt x="809" y="858"/>
                </a:lnTo>
                <a:lnTo>
                  <a:pt x="810" y="857"/>
                </a:lnTo>
                <a:lnTo>
                  <a:pt x="810" y="857"/>
                </a:lnTo>
                <a:lnTo>
                  <a:pt x="810" y="856"/>
                </a:lnTo>
                <a:lnTo>
                  <a:pt x="810" y="855"/>
                </a:lnTo>
                <a:lnTo>
                  <a:pt x="809" y="855"/>
                </a:lnTo>
                <a:lnTo>
                  <a:pt x="809" y="853"/>
                </a:lnTo>
                <a:lnTo>
                  <a:pt x="809" y="852"/>
                </a:lnTo>
                <a:lnTo>
                  <a:pt x="810" y="852"/>
                </a:lnTo>
                <a:lnTo>
                  <a:pt x="810" y="852"/>
                </a:lnTo>
                <a:lnTo>
                  <a:pt x="810" y="852"/>
                </a:lnTo>
                <a:lnTo>
                  <a:pt x="811" y="852"/>
                </a:lnTo>
                <a:lnTo>
                  <a:pt x="811" y="852"/>
                </a:lnTo>
                <a:lnTo>
                  <a:pt x="811" y="852"/>
                </a:lnTo>
                <a:lnTo>
                  <a:pt x="812" y="851"/>
                </a:lnTo>
                <a:lnTo>
                  <a:pt x="812" y="850"/>
                </a:lnTo>
                <a:lnTo>
                  <a:pt x="811" y="850"/>
                </a:lnTo>
                <a:lnTo>
                  <a:pt x="811" y="850"/>
                </a:lnTo>
                <a:lnTo>
                  <a:pt x="809" y="850"/>
                </a:lnTo>
                <a:lnTo>
                  <a:pt x="810" y="850"/>
                </a:lnTo>
                <a:lnTo>
                  <a:pt x="812" y="848"/>
                </a:lnTo>
                <a:lnTo>
                  <a:pt x="813" y="847"/>
                </a:lnTo>
                <a:lnTo>
                  <a:pt x="813" y="847"/>
                </a:lnTo>
                <a:lnTo>
                  <a:pt x="814" y="846"/>
                </a:lnTo>
                <a:lnTo>
                  <a:pt x="814" y="845"/>
                </a:lnTo>
                <a:lnTo>
                  <a:pt x="815" y="845"/>
                </a:lnTo>
                <a:lnTo>
                  <a:pt x="815" y="844"/>
                </a:lnTo>
                <a:lnTo>
                  <a:pt x="815" y="843"/>
                </a:lnTo>
                <a:lnTo>
                  <a:pt x="815" y="843"/>
                </a:lnTo>
                <a:lnTo>
                  <a:pt x="815" y="842"/>
                </a:lnTo>
                <a:lnTo>
                  <a:pt x="815" y="842"/>
                </a:lnTo>
                <a:lnTo>
                  <a:pt x="815" y="840"/>
                </a:lnTo>
                <a:lnTo>
                  <a:pt x="816" y="839"/>
                </a:lnTo>
                <a:lnTo>
                  <a:pt x="812" y="837"/>
                </a:lnTo>
                <a:lnTo>
                  <a:pt x="813" y="837"/>
                </a:lnTo>
                <a:lnTo>
                  <a:pt x="813" y="836"/>
                </a:lnTo>
                <a:lnTo>
                  <a:pt x="813" y="835"/>
                </a:lnTo>
                <a:lnTo>
                  <a:pt x="813" y="835"/>
                </a:lnTo>
                <a:lnTo>
                  <a:pt x="812" y="835"/>
                </a:lnTo>
                <a:lnTo>
                  <a:pt x="811" y="835"/>
                </a:lnTo>
                <a:lnTo>
                  <a:pt x="811" y="830"/>
                </a:lnTo>
                <a:lnTo>
                  <a:pt x="812" y="828"/>
                </a:lnTo>
                <a:lnTo>
                  <a:pt x="813" y="828"/>
                </a:lnTo>
                <a:lnTo>
                  <a:pt x="813" y="828"/>
                </a:lnTo>
                <a:lnTo>
                  <a:pt x="813" y="828"/>
                </a:lnTo>
                <a:lnTo>
                  <a:pt x="814" y="828"/>
                </a:lnTo>
                <a:lnTo>
                  <a:pt x="813" y="827"/>
                </a:lnTo>
                <a:lnTo>
                  <a:pt x="813" y="826"/>
                </a:lnTo>
                <a:lnTo>
                  <a:pt x="812" y="825"/>
                </a:lnTo>
                <a:lnTo>
                  <a:pt x="812" y="824"/>
                </a:lnTo>
                <a:lnTo>
                  <a:pt x="813" y="823"/>
                </a:lnTo>
                <a:lnTo>
                  <a:pt x="813" y="822"/>
                </a:lnTo>
                <a:lnTo>
                  <a:pt x="813" y="820"/>
                </a:lnTo>
                <a:lnTo>
                  <a:pt x="813" y="818"/>
                </a:lnTo>
                <a:lnTo>
                  <a:pt x="812" y="816"/>
                </a:lnTo>
                <a:lnTo>
                  <a:pt x="810" y="814"/>
                </a:lnTo>
                <a:lnTo>
                  <a:pt x="811" y="813"/>
                </a:lnTo>
                <a:lnTo>
                  <a:pt x="812" y="812"/>
                </a:lnTo>
                <a:lnTo>
                  <a:pt x="813" y="812"/>
                </a:lnTo>
                <a:lnTo>
                  <a:pt x="813" y="812"/>
                </a:lnTo>
                <a:lnTo>
                  <a:pt x="815" y="815"/>
                </a:lnTo>
                <a:lnTo>
                  <a:pt x="816" y="815"/>
                </a:lnTo>
                <a:lnTo>
                  <a:pt x="817" y="814"/>
                </a:lnTo>
                <a:lnTo>
                  <a:pt x="818" y="814"/>
                </a:lnTo>
                <a:lnTo>
                  <a:pt x="818" y="814"/>
                </a:lnTo>
                <a:lnTo>
                  <a:pt x="818" y="813"/>
                </a:lnTo>
                <a:lnTo>
                  <a:pt x="818" y="812"/>
                </a:lnTo>
                <a:lnTo>
                  <a:pt x="818" y="812"/>
                </a:lnTo>
                <a:lnTo>
                  <a:pt x="818" y="812"/>
                </a:lnTo>
                <a:lnTo>
                  <a:pt x="819" y="811"/>
                </a:lnTo>
                <a:lnTo>
                  <a:pt x="820" y="811"/>
                </a:lnTo>
                <a:lnTo>
                  <a:pt x="820" y="811"/>
                </a:lnTo>
                <a:lnTo>
                  <a:pt x="821" y="811"/>
                </a:lnTo>
                <a:lnTo>
                  <a:pt x="821" y="811"/>
                </a:lnTo>
                <a:lnTo>
                  <a:pt x="821" y="811"/>
                </a:lnTo>
                <a:lnTo>
                  <a:pt x="821" y="810"/>
                </a:lnTo>
                <a:lnTo>
                  <a:pt x="821" y="810"/>
                </a:lnTo>
                <a:lnTo>
                  <a:pt x="822" y="809"/>
                </a:lnTo>
                <a:lnTo>
                  <a:pt x="823" y="809"/>
                </a:lnTo>
                <a:lnTo>
                  <a:pt x="823" y="808"/>
                </a:lnTo>
                <a:lnTo>
                  <a:pt x="825" y="808"/>
                </a:lnTo>
                <a:lnTo>
                  <a:pt x="826" y="808"/>
                </a:lnTo>
                <a:lnTo>
                  <a:pt x="826" y="808"/>
                </a:lnTo>
                <a:lnTo>
                  <a:pt x="827" y="807"/>
                </a:lnTo>
                <a:lnTo>
                  <a:pt x="826" y="806"/>
                </a:lnTo>
                <a:lnTo>
                  <a:pt x="826" y="806"/>
                </a:lnTo>
                <a:lnTo>
                  <a:pt x="827" y="805"/>
                </a:lnTo>
                <a:lnTo>
                  <a:pt x="828" y="804"/>
                </a:lnTo>
                <a:lnTo>
                  <a:pt x="829" y="803"/>
                </a:lnTo>
                <a:lnTo>
                  <a:pt x="830" y="803"/>
                </a:lnTo>
                <a:lnTo>
                  <a:pt x="829" y="800"/>
                </a:lnTo>
                <a:lnTo>
                  <a:pt x="827" y="797"/>
                </a:lnTo>
                <a:lnTo>
                  <a:pt x="825" y="793"/>
                </a:lnTo>
                <a:lnTo>
                  <a:pt x="822" y="789"/>
                </a:lnTo>
                <a:lnTo>
                  <a:pt x="818" y="784"/>
                </a:lnTo>
                <a:lnTo>
                  <a:pt x="816" y="782"/>
                </a:lnTo>
                <a:lnTo>
                  <a:pt x="814" y="780"/>
                </a:lnTo>
                <a:lnTo>
                  <a:pt x="811" y="778"/>
                </a:lnTo>
                <a:lnTo>
                  <a:pt x="809" y="776"/>
                </a:lnTo>
                <a:lnTo>
                  <a:pt x="809" y="772"/>
                </a:lnTo>
                <a:lnTo>
                  <a:pt x="811" y="771"/>
                </a:lnTo>
                <a:lnTo>
                  <a:pt x="812" y="770"/>
                </a:lnTo>
                <a:lnTo>
                  <a:pt x="813" y="769"/>
                </a:lnTo>
                <a:lnTo>
                  <a:pt x="812" y="767"/>
                </a:lnTo>
                <a:lnTo>
                  <a:pt x="811" y="765"/>
                </a:lnTo>
                <a:lnTo>
                  <a:pt x="808" y="762"/>
                </a:lnTo>
                <a:lnTo>
                  <a:pt x="806" y="758"/>
                </a:lnTo>
                <a:lnTo>
                  <a:pt x="802" y="754"/>
                </a:lnTo>
                <a:lnTo>
                  <a:pt x="798" y="750"/>
                </a:lnTo>
                <a:lnTo>
                  <a:pt x="793" y="746"/>
                </a:lnTo>
                <a:lnTo>
                  <a:pt x="790" y="747"/>
                </a:lnTo>
                <a:lnTo>
                  <a:pt x="790" y="745"/>
                </a:lnTo>
                <a:lnTo>
                  <a:pt x="790" y="744"/>
                </a:lnTo>
                <a:lnTo>
                  <a:pt x="790" y="743"/>
                </a:lnTo>
                <a:lnTo>
                  <a:pt x="790" y="741"/>
                </a:lnTo>
                <a:lnTo>
                  <a:pt x="789" y="739"/>
                </a:lnTo>
                <a:lnTo>
                  <a:pt x="787" y="737"/>
                </a:lnTo>
                <a:lnTo>
                  <a:pt x="786" y="734"/>
                </a:lnTo>
                <a:lnTo>
                  <a:pt x="786" y="733"/>
                </a:lnTo>
                <a:lnTo>
                  <a:pt x="786" y="733"/>
                </a:lnTo>
                <a:lnTo>
                  <a:pt x="786" y="732"/>
                </a:lnTo>
                <a:lnTo>
                  <a:pt x="785" y="731"/>
                </a:lnTo>
                <a:lnTo>
                  <a:pt x="785" y="730"/>
                </a:lnTo>
                <a:lnTo>
                  <a:pt x="783" y="729"/>
                </a:lnTo>
                <a:lnTo>
                  <a:pt x="781" y="728"/>
                </a:lnTo>
                <a:lnTo>
                  <a:pt x="779" y="727"/>
                </a:lnTo>
                <a:lnTo>
                  <a:pt x="781" y="722"/>
                </a:lnTo>
                <a:lnTo>
                  <a:pt x="781" y="718"/>
                </a:lnTo>
                <a:lnTo>
                  <a:pt x="781" y="715"/>
                </a:lnTo>
                <a:lnTo>
                  <a:pt x="774" y="716"/>
                </a:lnTo>
                <a:lnTo>
                  <a:pt x="774" y="709"/>
                </a:lnTo>
                <a:lnTo>
                  <a:pt x="772" y="709"/>
                </a:lnTo>
                <a:lnTo>
                  <a:pt x="772" y="707"/>
                </a:lnTo>
                <a:lnTo>
                  <a:pt x="771" y="703"/>
                </a:lnTo>
                <a:lnTo>
                  <a:pt x="771" y="698"/>
                </a:lnTo>
                <a:lnTo>
                  <a:pt x="771" y="696"/>
                </a:lnTo>
                <a:lnTo>
                  <a:pt x="770" y="693"/>
                </a:lnTo>
                <a:lnTo>
                  <a:pt x="770" y="692"/>
                </a:lnTo>
                <a:lnTo>
                  <a:pt x="771" y="692"/>
                </a:lnTo>
                <a:lnTo>
                  <a:pt x="771" y="690"/>
                </a:lnTo>
                <a:lnTo>
                  <a:pt x="771" y="690"/>
                </a:lnTo>
                <a:lnTo>
                  <a:pt x="771" y="689"/>
                </a:lnTo>
                <a:lnTo>
                  <a:pt x="772" y="688"/>
                </a:lnTo>
                <a:lnTo>
                  <a:pt x="772" y="688"/>
                </a:lnTo>
                <a:lnTo>
                  <a:pt x="772" y="687"/>
                </a:lnTo>
                <a:lnTo>
                  <a:pt x="772" y="686"/>
                </a:lnTo>
                <a:lnTo>
                  <a:pt x="771" y="686"/>
                </a:lnTo>
                <a:lnTo>
                  <a:pt x="771" y="684"/>
                </a:lnTo>
                <a:lnTo>
                  <a:pt x="771" y="684"/>
                </a:lnTo>
                <a:lnTo>
                  <a:pt x="770" y="683"/>
                </a:lnTo>
                <a:lnTo>
                  <a:pt x="769" y="682"/>
                </a:lnTo>
                <a:lnTo>
                  <a:pt x="768" y="682"/>
                </a:lnTo>
                <a:lnTo>
                  <a:pt x="767" y="680"/>
                </a:lnTo>
                <a:lnTo>
                  <a:pt x="766" y="677"/>
                </a:lnTo>
                <a:lnTo>
                  <a:pt x="766" y="673"/>
                </a:lnTo>
                <a:lnTo>
                  <a:pt x="770" y="671"/>
                </a:lnTo>
                <a:lnTo>
                  <a:pt x="767" y="668"/>
                </a:lnTo>
                <a:lnTo>
                  <a:pt x="767" y="667"/>
                </a:lnTo>
                <a:lnTo>
                  <a:pt x="768" y="665"/>
                </a:lnTo>
                <a:lnTo>
                  <a:pt x="768" y="665"/>
                </a:lnTo>
                <a:lnTo>
                  <a:pt x="767" y="663"/>
                </a:lnTo>
                <a:lnTo>
                  <a:pt x="767" y="662"/>
                </a:lnTo>
                <a:lnTo>
                  <a:pt x="766" y="662"/>
                </a:lnTo>
                <a:lnTo>
                  <a:pt x="766" y="661"/>
                </a:lnTo>
                <a:lnTo>
                  <a:pt x="767" y="660"/>
                </a:lnTo>
                <a:lnTo>
                  <a:pt x="767" y="660"/>
                </a:lnTo>
                <a:lnTo>
                  <a:pt x="767" y="658"/>
                </a:lnTo>
                <a:lnTo>
                  <a:pt x="767" y="657"/>
                </a:lnTo>
                <a:lnTo>
                  <a:pt x="766" y="655"/>
                </a:lnTo>
                <a:lnTo>
                  <a:pt x="766" y="654"/>
                </a:lnTo>
                <a:lnTo>
                  <a:pt x="765" y="652"/>
                </a:lnTo>
                <a:lnTo>
                  <a:pt x="764" y="651"/>
                </a:lnTo>
                <a:lnTo>
                  <a:pt x="764" y="651"/>
                </a:lnTo>
                <a:lnTo>
                  <a:pt x="763" y="650"/>
                </a:lnTo>
                <a:lnTo>
                  <a:pt x="763" y="650"/>
                </a:lnTo>
                <a:lnTo>
                  <a:pt x="763" y="651"/>
                </a:lnTo>
                <a:lnTo>
                  <a:pt x="763" y="651"/>
                </a:lnTo>
                <a:lnTo>
                  <a:pt x="762" y="650"/>
                </a:lnTo>
                <a:lnTo>
                  <a:pt x="762" y="650"/>
                </a:lnTo>
                <a:lnTo>
                  <a:pt x="761" y="651"/>
                </a:lnTo>
                <a:lnTo>
                  <a:pt x="761" y="651"/>
                </a:lnTo>
                <a:lnTo>
                  <a:pt x="760" y="652"/>
                </a:lnTo>
                <a:lnTo>
                  <a:pt x="760" y="653"/>
                </a:lnTo>
                <a:lnTo>
                  <a:pt x="759" y="653"/>
                </a:lnTo>
                <a:lnTo>
                  <a:pt x="759" y="655"/>
                </a:lnTo>
                <a:lnTo>
                  <a:pt x="759" y="655"/>
                </a:lnTo>
                <a:lnTo>
                  <a:pt x="759" y="657"/>
                </a:lnTo>
                <a:lnTo>
                  <a:pt x="757" y="656"/>
                </a:lnTo>
                <a:lnTo>
                  <a:pt x="757" y="654"/>
                </a:lnTo>
                <a:lnTo>
                  <a:pt x="758" y="652"/>
                </a:lnTo>
                <a:lnTo>
                  <a:pt x="757" y="651"/>
                </a:lnTo>
                <a:lnTo>
                  <a:pt x="757" y="651"/>
                </a:lnTo>
                <a:lnTo>
                  <a:pt x="758" y="651"/>
                </a:lnTo>
                <a:lnTo>
                  <a:pt x="758" y="650"/>
                </a:lnTo>
                <a:lnTo>
                  <a:pt x="759" y="650"/>
                </a:lnTo>
                <a:lnTo>
                  <a:pt x="759" y="649"/>
                </a:lnTo>
                <a:lnTo>
                  <a:pt x="759" y="648"/>
                </a:lnTo>
                <a:lnTo>
                  <a:pt x="759" y="647"/>
                </a:lnTo>
                <a:lnTo>
                  <a:pt x="759" y="647"/>
                </a:lnTo>
                <a:lnTo>
                  <a:pt x="758" y="646"/>
                </a:lnTo>
                <a:lnTo>
                  <a:pt x="758" y="646"/>
                </a:lnTo>
                <a:lnTo>
                  <a:pt x="757" y="647"/>
                </a:lnTo>
                <a:lnTo>
                  <a:pt x="756" y="647"/>
                </a:lnTo>
                <a:lnTo>
                  <a:pt x="756" y="648"/>
                </a:lnTo>
                <a:lnTo>
                  <a:pt x="751" y="643"/>
                </a:lnTo>
                <a:lnTo>
                  <a:pt x="751" y="643"/>
                </a:lnTo>
                <a:lnTo>
                  <a:pt x="751" y="641"/>
                </a:lnTo>
                <a:lnTo>
                  <a:pt x="751" y="640"/>
                </a:lnTo>
                <a:lnTo>
                  <a:pt x="751" y="639"/>
                </a:lnTo>
                <a:lnTo>
                  <a:pt x="751" y="638"/>
                </a:lnTo>
                <a:lnTo>
                  <a:pt x="750" y="637"/>
                </a:lnTo>
                <a:lnTo>
                  <a:pt x="750" y="636"/>
                </a:lnTo>
                <a:lnTo>
                  <a:pt x="751" y="636"/>
                </a:lnTo>
                <a:lnTo>
                  <a:pt x="752" y="635"/>
                </a:lnTo>
                <a:lnTo>
                  <a:pt x="752" y="633"/>
                </a:lnTo>
                <a:lnTo>
                  <a:pt x="753" y="632"/>
                </a:lnTo>
                <a:lnTo>
                  <a:pt x="753" y="630"/>
                </a:lnTo>
                <a:lnTo>
                  <a:pt x="754" y="629"/>
                </a:lnTo>
                <a:lnTo>
                  <a:pt x="754" y="628"/>
                </a:lnTo>
                <a:lnTo>
                  <a:pt x="755" y="627"/>
                </a:lnTo>
                <a:lnTo>
                  <a:pt x="755" y="626"/>
                </a:lnTo>
                <a:lnTo>
                  <a:pt x="755" y="625"/>
                </a:lnTo>
                <a:lnTo>
                  <a:pt x="755" y="625"/>
                </a:lnTo>
                <a:lnTo>
                  <a:pt x="754" y="624"/>
                </a:lnTo>
                <a:lnTo>
                  <a:pt x="754" y="623"/>
                </a:lnTo>
                <a:lnTo>
                  <a:pt x="753" y="623"/>
                </a:lnTo>
                <a:lnTo>
                  <a:pt x="752" y="623"/>
                </a:lnTo>
                <a:lnTo>
                  <a:pt x="751" y="621"/>
                </a:lnTo>
                <a:lnTo>
                  <a:pt x="750" y="618"/>
                </a:lnTo>
                <a:lnTo>
                  <a:pt x="749" y="614"/>
                </a:lnTo>
                <a:lnTo>
                  <a:pt x="748" y="611"/>
                </a:lnTo>
                <a:lnTo>
                  <a:pt x="748" y="609"/>
                </a:lnTo>
                <a:lnTo>
                  <a:pt x="749" y="608"/>
                </a:lnTo>
                <a:lnTo>
                  <a:pt x="750" y="606"/>
                </a:lnTo>
                <a:lnTo>
                  <a:pt x="751" y="605"/>
                </a:lnTo>
                <a:lnTo>
                  <a:pt x="751" y="604"/>
                </a:lnTo>
                <a:lnTo>
                  <a:pt x="751" y="603"/>
                </a:lnTo>
                <a:lnTo>
                  <a:pt x="751" y="602"/>
                </a:lnTo>
                <a:lnTo>
                  <a:pt x="751" y="602"/>
                </a:lnTo>
                <a:lnTo>
                  <a:pt x="751" y="601"/>
                </a:lnTo>
                <a:lnTo>
                  <a:pt x="750" y="600"/>
                </a:lnTo>
                <a:lnTo>
                  <a:pt x="750" y="600"/>
                </a:lnTo>
                <a:lnTo>
                  <a:pt x="749" y="599"/>
                </a:lnTo>
                <a:lnTo>
                  <a:pt x="749" y="598"/>
                </a:lnTo>
                <a:lnTo>
                  <a:pt x="750" y="596"/>
                </a:lnTo>
                <a:lnTo>
                  <a:pt x="750" y="595"/>
                </a:lnTo>
                <a:lnTo>
                  <a:pt x="750" y="594"/>
                </a:lnTo>
                <a:lnTo>
                  <a:pt x="750" y="594"/>
                </a:lnTo>
                <a:lnTo>
                  <a:pt x="750" y="594"/>
                </a:lnTo>
                <a:lnTo>
                  <a:pt x="749" y="594"/>
                </a:lnTo>
                <a:lnTo>
                  <a:pt x="749" y="593"/>
                </a:lnTo>
                <a:lnTo>
                  <a:pt x="749" y="591"/>
                </a:lnTo>
                <a:lnTo>
                  <a:pt x="749" y="590"/>
                </a:lnTo>
                <a:lnTo>
                  <a:pt x="749" y="589"/>
                </a:lnTo>
                <a:lnTo>
                  <a:pt x="748" y="588"/>
                </a:lnTo>
                <a:lnTo>
                  <a:pt x="748" y="588"/>
                </a:lnTo>
                <a:lnTo>
                  <a:pt x="747" y="588"/>
                </a:lnTo>
                <a:lnTo>
                  <a:pt x="747" y="588"/>
                </a:lnTo>
                <a:lnTo>
                  <a:pt x="747" y="587"/>
                </a:lnTo>
                <a:lnTo>
                  <a:pt x="746" y="587"/>
                </a:lnTo>
                <a:lnTo>
                  <a:pt x="746" y="587"/>
                </a:lnTo>
                <a:lnTo>
                  <a:pt x="746" y="587"/>
                </a:lnTo>
                <a:lnTo>
                  <a:pt x="745" y="588"/>
                </a:lnTo>
                <a:lnTo>
                  <a:pt x="745" y="587"/>
                </a:lnTo>
                <a:lnTo>
                  <a:pt x="743" y="586"/>
                </a:lnTo>
                <a:lnTo>
                  <a:pt x="742" y="585"/>
                </a:lnTo>
                <a:lnTo>
                  <a:pt x="741" y="585"/>
                </a:lnTo>
                <a:lnTo>
                  <a:pt x="740" y="586"/>
                </a:lnTo>
                <a:lnTo>
                  <a:pt x="739" y="587"/>
                </a:lnTo>
                <a:lnTo>
                  <a:pt x="738" y="589"/>
                </a:lnTo>
                <a:lnTo>
                  <a:pt x="736" y="583"/>
                </a:lnTo>
                <a:lnTo>
                  <a:pt x="732" y="572"/>
                </a:lnTo>
                <a:lnTo>
                  <a:pt x="730" y="565"/>
                </a:lnTo>
                <a:lnTo>
                  <a:pt x="727" y="558"/>
                </a:lnTo>
                <a:lnTo>
                  <a:pt x="725" y="551"/>
                </a:lnTo>
                <a:lnTo>
                  <a:pt x="722" y="547"/>
                </a:lnTo>
                <a:lnTo>
                  <a:pt x="724" y="543"/>
                </a:lnTo>
                <a:lnTo>
                  <a:pt x="724" y="543"/>
                </a:lnTo>
                <a:lnTo>
                  <a:pt x="725" y="542"/>
                </a:lnTo>
                <a:lnTo>
                  <a:pt x="726" y="541"/>
                </a:lnTo>
                <a:lnTo>
                  <a:pt x="726" y="541"/>
                </a:lnTo>
                <a:lnTo>
                  <a:pt x="726" y="540"/>
                </a:lnTo>
                <a:lnTo>
                  <a:pt x="725" y="539"/>
                </a:lnTo>
                <a:lnTo>
                  <a:pt x="725" y="538"/>
                </a:lnTo>
                <a:lnTo>
                  <a:pt x="723" y="537"/>
                </a:lnTo>
                <a:lnTo>
                  <a:pt x="722" y="536"/>
                </a:lnTo>
                <a:lnTo>
                  <a:pt x="722" y="536"/>
                </a:lnTo>
                <a:lnTo>
                  <a:pt x="721" y="536"/>
                </a:lnTo>
                <a:lnTo>
                  <a:pt x="720" y="536"/>
                </a:lnTo>
                <a:lnTo>
                  <a:pt x="719" y="535"/>
                </a:lnTo>
                <a:lnTo>
                  <a:pt x="718" y="534"/>
                </a:lnTo>
                <a:lnTo>
                  <a:pt x="717" y="534"/>
                </a:lnTo>
                <a:lnTo>
                  <a:pt x="717" y="534"/>
                </a:lnTo>
                <a:lnTo>
                  <a:pt x="717" y="532"/>
                </a:lnTo>
                <a:lnTo>
                  <a:pt x="717" y="531"/>
                </a:lnTo>
                <a:lnTo>
                  <a:pt x="717" y="531"/>
                </a:lnTo>
                <a:lnTo>
                  <a:pt x="717" y="530"/>
                </a:lnTo>
                <a:lnTo>
                  <a:pt x="718" y="529"/>
                </a:lnTo>
                <a:lnTo>
                  <a:pt x="718" y="528"/>
                </a:lnTo>
                <a:lnTo>
                  <a:pt x="718" y="528"/>
                </a:lnTo>
                <a:lnTo>
                  <a:pt x="718" y="527"/>
                </a:lnTo>
                <a:lnTo>
                  <a:pt x="717" y="527"/>
                </a:lnTo>
                <a:lnTo>
                  <a:pt x="717" y="527"/>
                </a:lnTo>
                <a:lnTo>
                  <a:pt x="717" y="526"/>
                </a:lnTo>
                <a:lnTo>
                  <a:pt x="717" y="524"/>
                </a:lnTo>
                <a:lnTo>
                  <a:pt x="717" y="522"/>
                </a:lnTo>
                <a:lnTo>
                  <a:pt x="717" y="522"/>
                </a:lnTo>
                <a:lnTo>
                  <a:pt x="717" y="521"/>
                </a:lnTo>
                <a:lnTo>
                  <a:pt x="717" y="521"/>
                </a:lnTo>
                <a:lnTo>
                  <a:pt x="717" y="521"/>
                </a:lnTo>
                <a:lnTo>
                  <a:pt x="716" y="521"/>
                </a:lnTo>
                <a:lnTo>
                  <a:pt x="716" y="521"/>
                </a:lnTo>
                <a:lnTo>
                  <a:pt x="715" y="521"/>
                </a:lnTo>
                <a:lnTo>
                  <a:pt x="715" y="522"/>
                </a:lnTo>
                <a:lnTo>
                  <a:pt x="714" y="522"/>
                </a:lnTo>
                <a:lnTo>
                  <a:pt x="714" y="523"/>
                </a:lnTo>
                <a:lnTo>
                  <a:pt x="714" y="523"/>
                </a:lnTo>
                <a:lnTo>
                  <a:pt x="713" y="525"/>
                </a:lnTo>
                <a:lnTo>
                  <a:pt x="710" y="525"/>
                </a:lnTo>
                <a:lnTo>
                  <a:pt x="707" y="521"/>
                </a:lnTo>
                <a:lnTo>
                  <a:pt x="701" y="511"/>
                </a:lnTo>
                <a:lnTo>
                  <a:pt x="696" y="505"/>
                </a:lnTo>
                <a:lnTo>
                  <a:pt x="692" y="500"/>
                </a:lnTo>
                <a:lnTo>
                  <a:pt x="688" y="495"/>
                </a:lnTo>
                <a:lnTo>
                  <a:pt x="686" y="492"/>
                </a:lnTo>
                <a:lnTo>
                  <a:pt x="684" y="491"/>
                </a:lnTo>
                <a:lnTo>
                  <a:pt x="685" y="491"/>
                </a:lnTo>
                <a:lnTo>
                  <a:pt x="685" y="489"/>
                </a:lnTo>
                <a:lnTo>
                  <a:pt x="685" y="488"/>
                </a:lnTo>
                <a:lnTo>
                  <a:pt x="686" y="487"/>
                </a:lnTo>
                <a:lnTo>
                  <a:pt x="685" y="486"/>
                </a:lnTo>
                <a:lnTo>
                  <a:pt x="685" y="485"/>
                </a:lnTo>
                <a:lnTo>
                  <a:pt x="685" y="484"/>
                </a:lnTo>
                <a:lnTo>
                  <a:pt x="683" y="483"/>
                </a:lnTo>
                <a:lnTo>
                  <a:pt x="681" y="482"/>
                </a:lnTo>
                <a:lnTo>
                  <a:pt x="681" y="482"/>
                </a:lnTo>
                <a:lnTo>
                  <a:pt x="680" y="481"/>
                </a:lnTo>
                <a:lnTo>
                  <a:pt x="680" y="480"/>
                </a:lnTo>
                <a:lnTo>
                  <a:pt x="681" y="478"/>
                </a:lnTo>
                <a:lnTo>
                  <a:pt x="681" y="477"/>
                </a:lnTo>
                <a:lnTo>
                  <a:pt x="680" y="476"/>
                </a:lnTo>
                <a:lnTo>
                  <a:pt x="679" y="476"/>
                </a:lnTo>
                <a:lnTo>
                  <a:pt x="678" y="475"/>
                </a:lnTo>
                <a:lnTo>
                  <a:pt x="678" y="474"/>
                </a:lnTo>
                <a:lnTo>
                  <a:pt x="678" y="473"/>
                </a:lnTo>
                <a:lnTo>
                  <a:pt x="677" y="472"/>
                </a:lnTo>
                <a:lnTo>
                  <a:pt x="676" y="471"/>
                </a:lnTo>
                <a:lnTo>
                  <a:pt x="676" y="471"/>
                </a:lnTo>
                <a:lnTo>
                  <a:pt x="675" y="471"/>
                </a:lnTo>
                <a:lnTo>
                  <a:pt x="675" y="471"/>
                </a:lnTo>
                <a:lnTo>
                  <a:pt x="674" y="471"/>
                </a:lnTo>
                <a:lnTo>
                  <a:pt x="672" y="471"/>
                </a:lnTo>
                <a:lnTo>
                  <a:pt x="671" y="471"/>
                </a:lnTo>
                <a:lnTo>
                  <a:pt x="671" y="471"/>
                </a:lnTo>
                <a:lnTo>
                  <a:pt x="671" y="470"/>
                </a:lnTo>
                <a:lnTo>
                  <a:pt x="671" y="469"/>
                </a:lnTo>
                <a:lnTo>
                  <a:pt x="670" y="469"/>
                </a:lnTo>
                <a:lnTo>
                  <a:pt x="670" y="469"/>
                </a:lnTo>
                <a:lnTo>
                  <a:pt x="668" y="470"/>
                </a:lnTo>
                <a:lnTo>
                  <a:pt x="668" y="470"/>
                </a:lnTo>
                <a:lnTo>
                  <a:pt x="668" y="470"/>
                </a:lnTo>
                <a:lnTo>
                  <a:pt x="668" y="471"/>
                </a:lnTo>
                <a:lnTo>
                  <a:pt x="668" y="472"/>
                </a:lnTo>
                <a:lnTo>
                  <a:pt x="667" y="474"/>
                </a:lnTo>
                <a:lnTo>
                  <a:pt x="661" y="469"/>
                </a:lnTo>
                <a:lnTo>
                  <a:pt x="655" y="463"/>
                </a:lnTo>
                <a:lnTo>
                  <a:pt x="647" y="457"/>
                </a:lnTo>
                <a:lnTo>
                  <a:pt x="638" y="450"/>
                </a:lnTo>
                <a:lnTo>
                  <a:pt x="629" y="443"/>
                </a:lnTo>
                <a:lnTo>
                  <a:pt x="624" y="440"/>
                </a:lnTo>
                <a:lnTo>
                  <a:pt x="620" y="437"/>
                </a:lnTo>
                <a:lnTo>
                  <a:pt x="616" y="435"/>
                </a:lnTo>
                <a:lnTo>
                  <a:pt x="612" y="432"/>
                </a:lnTo>
                <a:lnTo>
                  <a:pt x="613" y="429"/>
                </a:lnTo>
                <a:lnTo>
                  <a:pt x="613" y="428"/>
                </a:lnTo>
                <a:lnTo>
                  <a:pt x="614" y="426"/>
                </a:lnTo>
                <a:lnTo>
                  <a:pt x="616" y="423"/>
                </a:lnTo>
                <a:lnTo>
                  <a:pt x="617" y="421"/>
                </a:lnTo>
                <a:lnTo>
                  <a:pt x="617" y="419"/>
                </a:lnTo>
                <a:lnTo>
                  <a:pt x="618" y="416"/>
                </a:lnTo>
                <a:lnTo>
                  <a:pt x="618" y="413"/>
                </a:lnTo>
                <a:lnTo>
                  <a:pt x="619" y="410"/>
                </a:lnTo>
                <a:lnTo>
                  <a:pt x="619" y="407"/>
                </a:lnTo>
                <a:lnTo>
                  <a:pt x="618" y="404"/>
                </a:lnTo>
                <a:lnTo>
                  <a:pt x="617" y="401"/>
                </a:lnTo>
                <a:lnTo>
                  <a:pt x="617" y="397"/>
                </a:lnTo>
                <a:lnTo>
                  <a:pt x="615" y="393"/>
                </a:lnTo>
                <a:lnTo>
                  <a:pt x="615" y="392"/>
                </a:lnTo>
                <a:lnTo>
                  <a:pt x="615" y="390"/>
                </a:lnTo>
                <a:lnTo>
                  <a:pt x="615" y="387"/>
                </a:lnTo>
                <a:lnTo>
                  <a:pt x="615" y="384"/>
                </a:lnTo>
                <a:lnTo>
                  <a:pt x="614" y="382"/>
                </a:lnTo>
                <a:lnTo>
                  <a:pt x="614" y="379"/>
                </a:lnTo>
                <a:lnTo>
                  <a:pt x="613" y="377"/>
                </a:lnTo>
                <a:lnTo>
                  <a:pt x="612" y="373"/>
                </a:lnTo>
                <a:lnTo>
                  <a:pt x="610" y="370"/>
                </a:lnTo>
                <a:lnTo>
                  <a:pt x="608" y="368"/>
                </a:lnTo>
                <a:lnTo>
                  <a:pt x="606" y="365"/>
                </a:lnTo>
                <a:lnTo>
                  <a:pt x="603" y="362"/>
                </a:lnTo>
                <a:lnTo>
                  <a:pt x="600" y="359"/>
                </a:lnTo>
                <a:lnTo>
                  <a:pt x="600" y="315"/>
                </a:lnTo>
                <a:lnTo>
                  <a:pt x="601" y="315"/>
                </a:lnTo>
                <a:lnTo>
                  <a:pt x="601" y="315"/>
                </a:lnTo>
                <a:lnTo>
                  <a:pt x="601" y="315"/>
                </a:lnTo>
                <a:lnTo>
                  <a:pt x="601" y="313"/>
                </a:lnTo>
                <a:lnTo>
                  <a:pt x="602" y="313"/>
                </a:lnTo>
                <a:lnTo>
                  <a:pt x="602" y="311"/>
                </a:lnTo>
                <a:lnTo>
                  <a:pt x="602" y="309"/>
                </a:lnTo>
                <a:lnTo>
                  <a:pt x="602" y="308"/>
                </a:lnTo>
                <a:lnTo>
                  <a:pt x="602" y="307"/>
                </a:lnTo>
                <a:lnTo>
                  <a:pt x="602" y="307"/>
                </a:lnTo>
                <a:lnTo>
                  <a:pt x="602" y="305"/>
                </a:lnTo>
                <a:lnTo>
                  <a:pt x="602" y="304"/>
                </a:lnTo>
                <a:lnTo>
                  <a:pt x="602" y="303"/>
                </a:lnTo>
                <a:lnTo>
                  <a:pt x="602" y="303"/>
                </a:lnTo>
                <a:lnTo>
                  <a:pt x="602" y="302"/>
                </a:lnTo>
                <a:lnTo>
                  <a:pt x="602" y="298"/>
                </a:lnTo>
                <a:lnTo>
                  <a:pt x="605" y="298"/>
                </a:lnTo>
                <a:lnTo>
                  <a:pt x="605" y="297"/>
                </a:lnTo>
                <a:lnTo>
                  <a:pt x="607" y="297"/>
                </a:lnTo>
                <a:lnTo>
                  <a:pt x="608" y="295"/>
                </a:lnTo>
                <a:lnTo>
                  <a:pt x="608" y="292"/>
                </a:lnTo>
                <a:lnTo>
                  <a:pt x="608" y="289"/>
                </a:lnTo>
                <a:lnTo>
                  <a:pt x="608" y="287"/>
                </a:lnTo>
                <a:lnTo>
                  <a:pt x="608" y="284"/>
                </a:lnTo>
                <a:lnTo>
                  <a:pt x="607" y="281"/>
                </a:lnTo>
                <a:lnTo>
                  <a:pt x="602" y="281"/>
                </a:lnTo>
                <a:lnTo>
                  <a:pt x="602" y="281"/>
                </a:lnTo>
                <a:lnTo>
                  <a:pt x="602" y="280"/>
                </a:lnTo>
                <a:lnTo>
                  <a:pt x="602" y="279"/>
                </a:lnTo>
                <a:lnTo>
                  <a:pt x="602" y="279"/>
                </a:lnTo>
                <a:lnTo>
                  <a:pt x="601" y="278"/>
                </a:lnTo>
                <a:lnTo>
                  <a:pt x="600" y="278"/>
                </a:lnTo>
                <a:lnTo>
                  <a:pt x="600" y="277"/>
                </a:lnTo>
                <a:lnTo>
                  <a:pt x="601" y="275"/>
                </a:lnTo>
                <a:lnTo>
                  <a:pt x="601" y="273"/>
                </a:lnTo>
                <a:lnTo>
                  <a:pt x="601" y="272"/>
                </a:lnTo>
                <a:lnTo>
                  <a:pt x="601" y="271"/>
                </a:lnTo>
                <a:lnTo>
                  <a:pt x="601" y="271"/>
                </a:lnTo>
                <a:lnTo>
                  <a:pt x="601" y="270"/>
                </a:lnTo>
                <a:lnTo>
                  <a:pt x="601" y="270"/>
                </a:lnTo>
                <a:lnTo>
                  <a:pt x="600" y="270"/>
                </a:lnTo>
                <a:lnTo>
                  <a:pt x="600" y="263"/>
                </a:lnTo>
                <a:lnTo>
                  <a:pt x="600" y="263"/>
                </a:lnTo>
                <a:lnTo>
                  <a:pt x="601" y="262"/>
                </a:lnTo>
                <a:lnTo>
                  <a:pt x="601" y="260"/>
                </a:lnTo>
                <a:lnTo>
                  <a:pt x="601" y="260"/>
                </a:lnTo>
                <a:lnTo>
                  <a:pt x="600" y="259"/>
                </a:lnTo>
                <a:lnTo>
                  <a:pt x="599" y="257"/>
                </a:lnTo>
                <a:lnTo>
                  <a:pt x="599" y="256"/>
                </a:lnTo>
                <a:lnTo>
                  <a:pt x="599" y="254"/>
                </a:lnTo>
                <a:lnTo>
                  <a:pt x="599" y="252"/>
                </a:lnTo>
                <a:lnTo>
                  <a:pt x="598" y="250"/>
                </a:lnTo>
                <a:lnTo>
                  <a:pt x="598" y="249"/>
                </a:lnTo>
                <a:lnTo>
                  <a:pt x="598" y="249"/>
                </a:lnTo>
                <a:lnTo>
                  <a:pt x="598" y="248"/>
                </a:lnTo>
                <a:lnTo>
                  <a:pt x="599" y="247"/>
                </a:lnTo>
                <a:lnTo>
                  <a:pt x="599" y="246"/>
                </a:lnTo>
                <a:lnTo>
                  <a:pt x="599" y="245"/>
                </a:lnTo>
                <a:lnTo>
                  <a:pt x="599" y="244"/>
                </a:lnTo>
                <a:lnTo>
                  <a:pt x="599" y="243"/>
                </a:lnTo>
                <a:lnTo>
                  <a:pt x="598" y="242"/>
                </a:lnTo>
                <a:lnTo>
                  <a:pt x="598" y="242"/>
                </a:lnTo>
                <a:lnTo>
                  <a:pt x="597" y="242"/>
                </a:lnTo>
                <a:lnTo>
                  <a:pt x="596" y="242"/>
                </a:lnTo>
                <a:lnTo>
                  <a:pt x="595" y="243"/>
                </a:lnTo>
                <a:lnTo>
                  <a:pt x="594" y="245"/>
                </a:lnTo>
                <a:lnTo>
                  <a:pt x="594" y="245"/>
                </a:lnTo>
                <a:lnTo>
                  <a:pt x="593" y="245"/>
                </a:lnTo>
                <a:lnTo>
                  <a:pt x="593" y="245"/>
                </a:lnTo>
                <a:lnTo>
                  <a:pt x="592" y="246"/>
                </a:lnTo>
                <a:lnTo>
                  <a:pt x="592" y="247"/>
                </a:lnTo>
                <a:lnTo>
                  <a:pt x="591" y="249"/>
                </a:lnTo>
                <a:lnTo>
                  <a:pt x="591" y="250"/>
                </a:lnTo>
                <a:lnTo>
                  <a:pt x="591" y="251"/>
                </a:lnTo>
                <a:lnTo>
                  <a:pt x="590" y="254"/>
                </a:lnTo>
                <a:lnTo>
                  <a:pt x="589" y="256"/>
                </a:lnTo>
                <a:lnTo>
                  <a:pt x="589" y="258"/>
                </a:lnTo>
                <a:lnTo>
                  <a:pt x="589" y="260"/>
                </a:lnTo>
                <a:lnTo>
                  <a:pt x="589" y="262"/>
                </a:lnTo>
                <a:lnTo>
                  <a:pt x="589" y="263"/>
                </a:lnTo>
                <a:lnTo>
                  <a:pt x="590" y="266"/>
                </a:lnTo>
                <a:lnTo>
                  <a:pt x="589" y="268"/>
                </a:lnTo>
                <a:lnTo>
                  <a:pt x="589" y="270"/>
                </a:lnTo>
                <a:lnTo>
                  <a:pt x="589" y="271"/>
                </a:lnTo>
                <a:lnTo>
                  <a:pt x="588" y="273"/>
                </a:lnTo>
                <a:lnTo>
                  <a:pt x="587" y="271"/>
                </a:lnTo>
                <a:lnTo>
                  <a:pt x="583" y="267"/>
                </a:lnTo>
                <a:lnTo>
                  <a:pt x="580" y="265"/>
                </a:lnTo>
                <a:lnTo>
                  <a:pt x="577" y="262"/>
                </a:lnTo>
                <a:lnTo>
                  <a:pt x="574" y="260"/>
                </a:lnTo>
                <a:lnTo>
                  <a:pt x="571" y="258"/>
                </a:lnTo>
                <a:lnTo>
                  <a:pt x="571" y="243"/>
                </a:lnTo>
                <a:lnTo>
                  <a:pt x="562" y="233"/>
                </a:lnTo>
                <a:lnTo>
                  <a:pt x="550" y="90"/>
                </a:lnTo>
                <a:lnTo>
                  <a:pt x="550" y="87"/>
                </a:lnTo>
                <a:lnTo>
                  <a:pt x="551" y="87"/>
                </a:lnTo>
                <a:lnTo>
                  <a:pt x="552" y="86"/>
                </a:lnTo>
                <a:lnTo>
                  <a:pt x="553" y="84"/>
                </a:lnTo>
                <a:lnTo>
                  <a:pt x="554" y="82"/>
                </a:lnTo>
                <a:lnTo>
                  <a:pt x="555" y="81"/>
                </a:lnTo>
                <a:lnTo>
                  <a:pt x="555" y="79"/>
                </a:lnTo>
                <a:lnTo>
                  <a:pt x="555" y="77"/>
                </a:lnTo>
                <a:lnTo>
                  <a:pt x="555" y="75"/>
                </a:lnTo>
                <a:lnTo>
                  <a:pt x="555" y="73"/>
                </a:lnTo>
                <a:lnTo>
                  <a:pt x="553" y="71"/>
                </a:lnTo>
                <a:lnTo>
                  <a:pt x="552" y="69"/>
                </a:lnTo>
                <a:lnTo>
                  <a:pt x="551" y="66"/>
                </a:lnTo>
                <a:lnTo>
                  <a:pt x="548" y="64"/>
                </a:lnTo>
                <a:lnTo>
                  <a:pt x="545" y="60"/>
                </a:lnTo>
                <a:lnTo>
                  <a:pt x="545" y="22"/>
                </a:lnTo>
                <a:lnTo>
                  <a:pt x="556" y="22"/>
                </a:lnTo>
                <a:lnTo>
                  <a:pt x="556" y="19"/>
                </a:lnTo>
                <a:lnTo>
                  <a:pt x="545" y="19"/>
                </a:lnTo>
                <a:lnTo>
                  <a:pt x="545" y="10"/>
                </a:lnTo>
                <a:lnTo>
                  <a:pt x="543" y="10"/>
                </a:lnTo>
                <a:lnTo>
                  <a:pt x="543" y="3"/>
                </a:lnTo>
                <a:lnTo>
                  <a:pt x="544" y="3"/>
                </a:lnTo>
                <a:lnTo>
                  <a:pt x="544" y="3"/>
                </a:lnTo>
                <a:lnTo>
                  <a:pt x="545" y="2"/>
                </a:lnTo>
                <a:lnTo>
                  <a:pt x="545" y="2"/>
                </a:lnTo>
                <a:lnTo>
                  <a:pt x="545" y="1"/>
                </a:lnTo>
                <a:lnTo>
                  <a:pt x="544" y="1"/>
                </a:lnTo>
                <a:lnTo>
                  <a:pt x="544" y="1"/>
                </a:lnTo>
                <a:lnTo>
                  <a:pt x="543" y="0"/>
                </a:lnTo>
                <a:lnTo>
                  <a:pt x="543" y="0"/>
                </a:lnTo>
                <a:close/>
              </a:path>
            </a:pathLst>
          </a:custGeom>
          <a:solidFill>
            <a:srgbClr val="1B875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76" name="rect 576"/>
          <p:cNvSpPr/>
          <p:nvPr/>
        </p:nvSpPr>
        <p:spPr>
          <a:xfrm>
            <a:off x="1406509" y="4001833"/>
            <a:ext cx="421655" cy="235077"/>
          </a:xfrm>
          <a:prstGeom prst="rect">
            <a:avLst/>
          </a:prstGeom>
          <a:solidFill>
            <a:srgbClr val="FDFEF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78" name="rect 578"/>
          <p:cNvSpPr/>
          <p:nvPr/>
        </p:nvSpPr>
        <p:spPr>
          <a:xfrm>
            <a:off x="1408287" y="4003611"/>
            <a:ext cx="424449" cy="231521"/>
          </a:xfrm>
          <a:prstGeom prst="rect">
            <a:avLst/>
          </a:prstGeom>
          <a:solidFill>
            <a:srgbClr val="FDFEF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48" name="group 48"/>
          <p:cNvGrpSpPr/>
          <p:nvPr/>
        </p:nvGrpSpPr>
        <p:grpSpPr>
          <a:xfrm rot="21600000">
            <a:off x="2542032" y="3388259"/>
            <a:ext cx="519079" cy="342381"/>
            <a:chOff x="0" y="0"/>
            <a:chExt cx="519079" cy="342381"/>
          </a:xfrm>
        </p:grpSpPr>
        <p:sp>
          <p:nvSpPr>
            <p:cNvPr id="580" name="path 580"/>
            <p:cNvSpPr/>
            <p:nvPr/>
          </p:nvSpPr>
          <p:spPr>
            <a:xfrm>
              <a:off x="0" y="0"/>
              <a:ext cx="519079" cy="342381"/>
            </a:xfrm>
            <a:custGeom>
              <a:avLst/>
              <a:gdLst/>
              <a:ahLst/>
              <a:cxnLst/>
              <a:rect l="0" t="0" r="0" b="0"/>
              <a:pathLst>
                <a:path w="817" h="539">
                  <a:moveTo>
                    <a:pt x="7" y="523"/>
                  </a:moveTo>
                  <a:lnTo>
                    <a:pt x="81" y="408"/>
                  </a:lnTo>
                  <a:cubicBezTo>
                    <a:pt x="-34" y="285"/>
                    <a:pt x="21" y="123"/>
                    <a:pt x="206" y="46"/>
                  </a:cubicBezTo>
                  <a:cubicBezTo>
                    <a:pt x="391" y="-30"/>
                    <a:pt x="635" y="6"/>
                    <a:pt x="750" y="129"/>
                  </a:cubicBezTo>
                  <a:cubicBezTo>
                    <a:pt x="866" y="252"/>
                    <a:pt x="810" y="414"/>
                    <a:pt x="625" y="491"/>
                  </a:cubicBezTo>
                  <a:cubicBezTo>
                    <a:pt x="489" y="548"/>
                    <a:pt x="315" y="544"/>
                    <a:pt x="184" y="482"/>
                  </a:cubicBezTo>
                  <a:lnTo>
                    <a:pt x="7" y="523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82" name="path 582"/>
            <p:cNvSpPr/>
            <p:nvPr/>
          </p:nvSpPr>
          <p:spPr>
            <a:xfrm>
              <a:off x="0" y="0"/>
              <a:ext cx="519079" cy="342381"/>
            </a:xfrm>
            <a:custGeom>
              <a:avLst/>
              <a:gdLst/>
              <a:ahLst/>
              <a:cxnLst/>
              <a:rect l="0" t="0" r="0" b="0"/>
              <a:pathLst>
                <a:path w="817" h="539">
                  <a:moveTo>
                    <a:pt x="7" y="523"/>
                  </a:moveTo>
                  <a:lnTo>
                    <a:pt x="81" y="408"/>
                  </a:lnTo>
                  <a:cubicBezTo>
                    <a:pt x="-34" y="285"/>
                    <a:pt x="21" y="123"/>
                    <a:pt x="206" y="46"/>
                  </a:cubicBezTo>
                  <a:cubicBezTo>
                    <a:pt x="391" y="-30"/>
                    <a:pt x="635" y="6"/>
                    <a:pt x="750" y="129"/>
                  </a:cubicBezTo>
                  <a:cubicBezTo>
                    <a:pt x="866" y="252"/>
                    <a:pt x="810" y="414"/>
                    <a:pt x="625" y="491"/>
                  </a:cubicBezTo>
                  <a:cubicBezTo>
                    <a:pt x="489" y="548"/>
                    <a:pt x="315" y="544"/>
                    <a:pt x="184" y="482"/>
                  </a:cubicBezTo>
                  <a:lnTo>
                    <a:pt x="7" y="523"/>
                  </a:lnTo>
                  <a:close/>
                </a:path>
              </a:pathLst>
            </a:custGeom>
            <a:noFill/>
            <a:ln w="9143" cap="flat">
              <a:solidFill>
                <a:srgbClr val="1B8753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584" name="table 584"/>
          <p:cNvGraphicFramePr>
            <a:graphicFrameLocks noGrp="1"/>
          </p:cNvGraphicFramePr>
          <p:nvPr/>
        </p:nvGraphicFramePr>
        <p:xfrm>
          <a:off x="1004452" y="1909571"/>
          <a:ext cx="2847975" cy="4077969"/>
        </p:xfrm>
        <a:graphic>
          <a:graphicData uri="http://schemas.openxmlformats.org/drawingml/2006/table">
            <a:tbl>
              <a:tblPr/>
              <a:tblGrid>
                <a:gridCol w="323215"/>
                <a:gridCol w="2524760"/>
              </a:tblGrid>
              <a:tr h="25069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1B8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1B8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594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79219" algn="l" rtl="0" eaLnBrk="0">
                        <a:lnSpc>
                          <a:spcPct val="77000"/>
                        </a:lnSpc>
                        <a:tabLst/>
                      </a:pPr>
                      <a:r>
                        <a:rPr sz="1200" kern="0" spc="-20" dirty="0">
                          <a:solidFill>
                            <a:srgbClr val="1B8753">
                              <a:alpha val="100000"/>
                            </a:srgbClr>
                          </a:solidFill>
                          <a:latin typeface="SimHei"/>
                          <a:ea typeface="SimHei"/>
                          <a:cs typeface="SimHei"/>
                        </a:rPr>
                        <a:t>BIM</a:t>
                      </a:r>
                      <a:endParaRPr sz="1200" dirty="0">
                        <a:latin typeface="SimHei"/>
                        <a:ea typeface="SimHei"/>
                        <a:cs typeface="SimHei"/>
                      </a:endParaRPr>
                    </a:p>
                    <a:p>
                      <a:pPr algn="l" rtl="0" eaLnBrk="0">
                        <a:lnSpc>
                          <a:spcPct val="12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2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78739" algn="l" rtl="0" eaLnBrk="0">
                        <a:lnSpc>
                          <a:spcPct val="77000"/>
                        </a:lnSpc>
                        <a:spcBef>
                          <a:spcPts val="2"/>
                        </a:spcBef>
                        <a:tabLst>
                          <a:tab pos="180339" algn="l"/>
                        </a:tabLst>
                      </a:pPr>
                      <a:r>
                        <a:rPr sz="1200" kern="0" spc="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SimHei"/>
                          <a:ea typeface="SimHei"/>
                          <a:cs typeface="SimHei"/>
                        </a:rPr>
                        <a:t>	</a:t>
                      </a:r>
                      <a:r>
                        <a:rPr sz="1200" kern="0" spc="-2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SimHei"/>
                          <a:ea typeface="SimHei"/>
                          <a:cs typeface="SimHei"/>
                        </a:rPr>
                        <a:t>BIM</a:t>
                      </a:r>
                      <a:r>
                        <a:rPr sz="1200" kern="0" spc="-1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SimHei"/>
                          <a:ea typeface="SimHei"/>
                          <a:cs typeface="SimHei"/>
                        </a:rPr>
                        <a:t> </a:t>
                      </a:r>
                      <a:endParaRPr sz="1200" dirty="0">
                        <a:latin typeface="SimHei"/>
                        <a:ea typeface="SimHei"/>
                        <a:cs typeface="Sim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28575" cap="flat" cmpd="sng" algn="ctr">
                      <a:solidFill>
                        <a:srgbClr val="1B8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B8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70989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25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810894" algn="l" rtl="0" eaLnBrk="0">
                        <a:lnSpc>
                          <a:spcPts val="1844"/>
                        </a:lnSpc>
                        <a:tabLst/>
                      </a:pPr>
                      <a:r>
                        <a:rPr sz="1500" b="1" kern="0" spc="90" dirty="0">
                          <a:solidFill>
                            <a:srgbClr val="F49C1A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绿色智慧新城</a:t>
                      </a:r>
                      <a:endParaRPr sz="15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1B8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B8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B8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1B8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B8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B87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86" name="path 586"/>
          <p:cNvSpPr/>
          <p:nvPr/>
        </p:nvSpPr>
        <p:spPr>
          <a:xfrm>
            <a:off x="1795154" y="4146804"/>
            <a:ext cx="260604" cy="231648"/>
          </a:xfrm>
          <a:custGeom>
            <a:avLst/>
            <a:gdLst/>
            <a:ahLst/>
            <a:cxnLst/>
            <a:rect l="0" t="0" r="0" b="0"/>
            <a:pathLst>
              <a:path w="410" h="364">
                <a:moveTo>
                  <a:pt x="396" y="214"/>
                </a:moveTo>
                <a:cubicBezTo>
                  <a:pt x="396" y="214"/>
                  <a:pt x="388" y="214"/>
                  <a:pt x="388" y="214"/>
                </a:cubicBezTo>
                <a:cubicBezTo>
                  <a:pt x="388" y="214"/>
                  <a:pt x="388" y="214"/>
                  <a:pt x="388" y="214"/>
                </a:cubicBezTo>
                <a:cubicBezTo>
                  <a:pt x="388" y="214"/>
                  <a:pt x="381" y="214"/>
                  <a:pt x="381" y="214"/>
                </a:cubicBezTo>
                <a:cubicBezTo>
                  <a:pt x="201" y="47"/>
                  <a:pt x="201" y="47"/>
                  <a:pt x="201" y="47"/>
                </a:cubicBezTo>
                <a:cubicBezTo>
                  <a:pt x="28" y="214"/>
                  <a:pt x="28" y="214"/>
                  <a:pt x="28" y="214"/>
                </a:cubicBezTo>
                <a:cubicBezTo>
                  <a:pt x="28" y="214"/>
                  <a:pt x="21" y="214"/>
                  <a:pt x="21" y="214"/>
                </a:cubicBezTo>
                <a:cubicBezTo>
                  <a:pt x="21" y="214"/>
                  <a:pt x="14" y="214"/>
                  <a:pt x="14" y="214"/>
                </a:cubicBezTo>
                <a:cubicBezTo>
                  <a:pt x="0" y="190"/>
                  <a:pt x="0" y="190"/>
                  <a:pt x="0" y="190"/>
                </a:cubicBezTo>
                <a:cubicBezTo>
                  <a:pt x="0" y="190"/>
                  <a:pt x="0" y="182"/>
                  <a:pt x="0" y="182"/>
                </a:cubicBezTo>
                <a:cubicBezTo>
                  <a:pt x="187" y="7"/>
                  <a:pt x="187" y="7"/>
                  <a:pt x="187" y="7"/>
                </a:cubicBezTo>
                <a:cubicBezTo>
                  <a:pt x="194" y="0"/>
                  <a:pt x="216" y="0"/>
                  <a:pt x="223" y="7"/>
                </a:cubicBezTo>
                <a:cubicBezTo>
                  <a:pt x="288" y="63"/>
                  <a:pt x="288" y="63"/>
                  <a:pt x="288" y="63"/>
                </a:cubicBezTo>
                <a:cubicBezTo>
                  <a:pt x="288" y="7"/>
                  <a:pt x="288" y="7"/>
                  <a:pt x="288" y="7"/>
                </a:cubicBezTo>
                <a:cubicBezTo>
                  <a:pt x="288" y="7"/>
                  <a:pt x="288" y="0"/>
                  <a:pt x="295" y="0"/>
                </a:cubicBezTo>
                <a:cubicBezTo>
                  <a:pt x="345" y="0"/>
                  <a:pt x="345" y="0"/>
                  <a:pt x="345" y="0"/>
                </a:cubicBezTo>
                <a:cubicBezTo>
                  <a:pt x="352" y="0"/>
                  <a:pt x="352" y="7"/>
                  <a:pt x="352" y="7"/>
                </a:cubicBezTo>
                <a:cubicBezTo>
                  <a:pt x="352" y="126"/>
                  <a:pt x="352" y="126"/>
                  <a:pt x="352" y="126"/>
                </a:cubicBezTo>
                <a:cubicBezTo>
                  <a:pt x="410" y="182"/>
                  <a:pt x="410" y="182"/>
                  <a:pt x="410" y="182"/>
                </a:cubicBezTo>
                <a:cubicBezTo>
                  <a:pt x="410" y="182"/>
                  <a:pt x="410" y="190"/>
                  <a:pt x="410" y="190"/>
                </a:cubicBezTo>
                <a:lnTo>
                  <a:pt x="396" y="214"/>
                </a:lnTo>
                <a:close/>
                <a:moveTo>
                  <a:pt x="352" y="348"/>
                </a:moveTo>
                <a:cubicBezTo>
                  <a:pt x="352" y="356"/>
                  <a:pt x="345" y="364"/>
                  <a:pt x="338" y="364"/>
                </a:cubicBezTo>
                <a:cubicBezTo>
                  <a:pt x="237" y="364"/>
                  <a:pt x="237" y="364"/>
                  <a:pt x="237" y="364"/>
                </a:cubicBezTo>
                <a:cubicBezTo>
                  <a:pt x="237" y="253"/>
                  <a:pt x="237" y="253"/>
                  <a:pt x="237" y="253"/>
                </a:cubicBezTo>
                <a:cubicBezTo>
                  <a:pt x="172" y="253"/>
                  <a:pt x="172" y="253"/>
                  <a:pt x="172" y="253"/>
                </a:cubicBezTo>
                <a:cubicBezTo>
                  <a:pt x="172" y="364"/>
                  <a:pt x="172" y="364"/>
                  <a:pt x="172" y="364"/>
                </a:cubicBezTo>
                <a:cubicBezTo>
                  <a:pt x="72" y="364"/>
                  <a:pt x="72" y="364"/>
                  <a:pt x="72" y="364"/>
                </a:cubicBezTo>
                <a:cubicBezTo>
                  <a:pt x="64" y="364"/>
                  <a:pt x="57" y="356"/>
                  <a:pt x="57" y="348"/>
                </a:cubicBezTo>
                <a:cubicBezTo>
                  <a:pt x="57" y="214"/>
                  <a:pt x="57" y="214"/>
                  <a:pt x="57" y="214"/>
                </a:cubicBezTo>
                <a:cubicBezTo>
                  <a:pt x="57" y="214"/>
                  <a:pt x="57" y="206"/>
                  <a:pt x="57" y="206"/>
                </a:cubicBezTo>
                <a:cubicBezTo>
                  <a:pt x="201" y="71"/>
                  <a:pt x="201" y="71"/>
                  <a:pt x="201" y="71"/>
                </a:cubicBezTo>
                <a:cubicBezTo>
                  <a:pt x="352" y="206"/>
                  <a:pt x="352" y="206"/>
                  <a:pt x="352" y="206"/>
                </a:cubicBezTo>
                <a:cubicBezTo>
                  <a:pt x="352" y="206"/>
                  <a:pt x="352" y="214"/>
                  <a:pt x="352" y="214"/>
                </a:cubicBezTo>
                <a:lnTo>
                  <a:pt x="352" y="348"/>
                </a:lnTo>
                <a:close/>
              </a:path>
            </a:pathLst>
          </a:custGeom>
          <a:solidFill>
            <a:srgbClr val="31A6D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88" name="path 588"/>
          <p:cNvSpPr/>
          <p:nvPr/>
        </p:nvSpPr>
        <p:spPr>
          <a:xfrm>
            <a:off x="7775447" y="228600"/>
            <a:ext cx="1037844" cy="726947"/>
          </a:xfrm>
          <a:custGeom>
            <a:avLst/>
            <a:gdLst/>
            <a:ahLst/>
            <a:cxnLst/>
            <a:rect l="0" t="0" r="0" b="0"/>
            <a:pathLst>
              <a:path w="1634" h="1144">
                <a:moveTo>
                  <a:pt x="0" y="1144"/>
                </a:moveTo>
                <a:lnTo>
                  <a:pt x="1041" y="0"/>
                </a:lnTo>
                <a:lnTo>
                  <a:pt x="1634" y="0"/>
                </a:lnTo>
                <a:lnTo>
                  <a:pt x="593" y="1144"/>
                </a:lnTo>
                <a:lnTo>
                  <a:pt x="0" y="1144"/>
                </a:lnTo>
                <a:close/>
              </a:path>
            </a:pathLst>
          </a:custGeom>
          <a:solidFill>
            <a:srgbClr val="549B4B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90" name="picture 59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8153400" y="228600"/>
            <a:ext cx="659892" cy="2497836"/>
          </a:xfrm>
          <a:prstGeom prst="rect">
            <a:avLst/>
          </a:prstGeom>
        </p:spPr>
      </p:pic>
      <p:sp>
        <p:nvSpPr>
          <p:cNvPr id="592" name="path 592"/>
          <p:cNvSpPr/>
          <p:nvPr/>
        </p:nvSpPr>
        <p:spPr>
          <a:xfrm>
            <a:off x="8266176" y="228600"/>
            <a:ext cx="1036320" cy="726947"/>
          </a:xfrm>
          <a:custGeom>
            <a:avLst/>
            <a:gdLst/>
            <a:ahLst/>
            <a:cxnLst/>
            <a:rect l="0" t="0" r="0" b="0"/>
            <a:pathLst>
              <a:path w="1632" h="1144">
                <a:moveTo>
                  <a:pt x="0" y="1144"/>
                </a:moveTo>
                <a:lnTo>
                  <a:pt x="1041" y="0"/>
                </a:lnTo>
                <a:lnTo>
                  <a:pt x="1632" y="0"/>
                </a:lnTo>
                <a:lnTo>
                  <a:pt x="591" y="1144"/>
                </a:lnTo>
                <a:lnTo>
                  <a:pt x="0" y="1144"/>
                </a:lnTo>
                <a:close/>
              </a:path>
            </a:pathLst>
          </a:custGeom>
          <a:solidFill>
            <a:srgbClr val="549B4B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94" name="picture 59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8644127" y="228600"/>
            <a:ext cx="658369" cy="2497836"/>
          </a:xfrm>
          <a:prstGeom prst="rect">
            <a:avLst/>
          </a:prstGeom>
        </p:spPr>
      </p:pic>
      <p:pic>
        <p:nvPicPr>
          <p:cNvPr id="596" name="picture 59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8753856" y="228600"/>
            <a:ext cx="1036319" cy="2497836"/>
          </a:xfrm>
          <a:prstGeom prst="rect">
            <a:avLst/>
          </a:prstGeom>
        </p:spPr>
      </p:pic>
      <p:sp>
        <p:nvSpPr>
          <p:cNvPr id="598" name="textbox 598"/>
          <p:cNvSpPr/>
          <p:nvPr/>
        </p:nvSpPr>
        <p:spPr>
          <a:xfrm>
            <a:off x="432451" y="193350"/>
            <a:ext cx="3426459" cy="5270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485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1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万科</a:t>
            </a:r>
            <a:r>
              <a:rPr sz="33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3300" kern="0" spc="1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技术基础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600" name="textbox 600"/>
          <p:cNvSpPr/>
          <p:nvPr/>
        </p:nvSpPr>
        <p:spPr>
          <a:xfrm>
            <a:off x="6406413" y="2931642"/>
            <a:ext cx="1388110" cy="6743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526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5000"/>
              </a:lnSpc>
              <a:tabLst/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建筑工程模型</a:t>
            </a:r>
            <a:endParaRPr sz="1800" dirty="0">
              <a:latin typeface="SimHei"/>
              <a:ea typeface="SimHei"/>
              <a:cs typeface="SimHei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470534" algn="l" rtl="0" eaLnBrk="0">
              <a:lnSpc>
                <a:spcPts val="2383"/>
              </a:lnSpc>
              <a:spcBef>
                <a:spcPts val="3"/>
              </a:spcBef>
              <a:tabLst/>
            </a:pPr>
            <a:r>
              <a:rPr sz="1500" kern="0" spc="-13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···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602" name="textbox 602"/>
          <p:cNvSpPr/>
          <p:nvPr/>
        </p:nvSpPr>
        <p:spPr>
          <a:xfrm>
            <a:off x="88966" y="4809562"/>
            <a:ext cx="1205864" cy="6591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7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889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15"/>
              </a:lnSpc>
              <a:tabLst/>
            </a:pPr>
            <a:r>
              <a:rPr sz="1500" kern="0" spc="5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装配式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pic>
        <p:nvPicPr>
          <p:cNvPr id="604" name="picture 60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740020" y="4822262"/>
            <a:ext cx="537128" cy="605408"/>
          </a:xfrm>
          <a:prstGeom prst="rect">
            <a:avLst/>
          </a:prstGeom>
        </p:spPr>
      </p:pic>
      <p:sp>
        <p:nvSpPr>
          <p:cNvPr id="606" name="rect 606"/>
          <p:cNvSpPr/>
          <p:nvPr/>
        </p:nvSpPr>
        <p:spPr>
          <a:xfrm>
            <a:off x="5045963" y="957071"/>
            <a:ext cx="377952" cy="1792224"/>
          </a:xfrm>
          <a:prstGeom prst="rect">
            <a:avLst/>
          </a:prstGeom>
          <a:solidFill>
            <a:srgbClr val="43823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08" name="rect 608"/>
          <p:cNvSpPr/>
          <p:nvPr/>
        </p:nvSpPr>
        <p:spPr>
          <a:xfrm>
            <a:off x="5539740" y="955548"/>
            <a:ext cx="376428" cy="1793747"/>
          </a:xfrm>
          <a:prstGeom prst="rect">
            <a:avLst/>
          </a:prstGeom>
          <a:solidFill>
            <a:srgbClr val="43823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0" name="rect 610"/>
          <p:cNvSpPr/>
          <p:nvPr/>
        </p:nvSpPr>
        <p:spPr>
          <a:xfrm>
            <a:off x="6993635" y="955548"/>
            <a:ext cx="376428" cy="1793747"/>
          </a:xfrm>
          <a:prstGeom prst="rect">
            <a:avLst/>
          </a:prstGeom>
          <a:solidFill>
            <a:srgbClr val="43823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2" name="rect 612"/>
          <p:cNvSpPr/>
          <p:nvPr/>
        </p:nvSpPr>
        <p:spPr>
          <a:xfrm>
            <a:off x="6025895" y="955548"/>
            <a:ext cx="376428" cy="1793747"/>
          </a:xfrm>
          <a:prstGeom prst="rect">
            <a:avLst/>
          </a:prstGeom>
          <a:solidFill>
            <a:srgbClr val="43823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4" name="rect 614"/>
          <p:cNvSpPr/>
          <p:nvPr/>
        </p:nvSpPr>
        <p:spPr>
          <a:xfrm>
            <a:off x="6512052" y="955548"/>
            <a:ext cx="376428" cy="1793747"/>
          </a:xfrm>
          <a:prstGeom prst="rect">
            <a:avLst/>
          </a:prstGeom>
          <a:solidFill>
            <a:srgbClr val="43823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6" name="rect 616"/>
          <p:cNvSpPr/>
          <p:nvPr/>
        </p:nvSpPr>
        <p:spPr>
          <a:xfrm>
            <a:off x="8266176" y="955548"/>
            <a:ext cx="376428" cy="1793747"/>
          </a:xfrm>
          <a:prstGeom prst="rect">
            <a:avLst/>
          </a:prstGeom>
          <a:solidFill>
            <a:srgbClr val="43823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18" name="rect 618"/>
          <p:cNvSpPr/>
          <p:nvPr/>
        </p:nvSpPr>
        <p:spPr>
          <a:xfrm>
            <a:off x="8753856" y="955548"/>
            <a:ext cx="376428" cy="1793747"/>
          </a:xfrm>
          <a:prstGeom prst="rect">
            <a:avLst/>
          </a:prstGeom>
          <a:solidFill>
            <a:srgbClr val="43823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620" name="picture 6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3520149" y="4845122"/>
            <a:ext cx="640297" cy="635671"/>
          </a:xfrm>
          <a:prstGeom prst="rect">
            <a:avLst/>
          </a:prstGeom>
        </p:spPr>
      </p:pic>
      <p:pic>
        <p:nvPicPr>
          <p:cNvPr id="622" name="picture 6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3511011" y="2550788"/>
            <a:ext cx="637600" cy="636283"/>
          </a:xfrm>
          <a:prstGeom prst="rect">
            <a:avLst/>
          </a:prstGeom>
        </p:spPr>
      </p:pic>
      <p:sp>
        <p:nvSpPr>
          <p:cNvPr id="624" name="textbox 624"/>
          <p:cNvSpPr/>
          <p:nvPr/>
        </p:nvSpPr>
        <p:spPr>
          <a:xfrm>
            <a:off x="1498316" y="6353281"/>
            <a:ext cx="1821814" cy="2622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64"/>
              </a:lnSpc>
              <a:tabLst/>
            </a:pPr>
            <a:r>
              <a:rPr sz="1500" kern="0" spc="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VR</a:t>
            </a:r>
            <a:r>
              <a:rPr sz="1500" kern="0" spc="9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技术</a:t>
            </a:r>
            <a:r>
              <a:rPr sz="1500" kern="0" spc="2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  </a:t>
            </a:r>
            <a:r>
              <a:rPr sz="1500" kern="0" spc="9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运营维护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626" name="textbox 626"/>
          <p:cNvSpPr/>
          <p:nvPr/>
        </p:nvSpPr>
        <p:spPr>
          <a:xfrm>
            <a:off x="1589054" y="1309755"/>
            <a:ext cx="1884045" cy="2533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7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1500" kern="0" spc="6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3D打印</a:t>
            </a:r>
            <a:r>
              <a:rPr sz="1500" kern="0" spc="15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  </a:t>
            </a:r>
            <a:r>
              <a:rPr sz="1500" kern="0" spc="6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绿色建筑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grpSp>
        <p:nvGrpSpPr>
          <p:cNvPr id="50" name="group 50"/>
          <p:cNvGrpSpPr/>
          <p:nvPr/>
        </p:nvGrpSpPr>
        <p:grpSpPr>
          <a:xfrm rot="21600000">
            <a:off x="717804" y="2580132"/>
            <a:ext cx="598931" cy="576072"/>
            <a:chOff x="0" y="0"/>
            <a:chExt cx="598931" cy="576072"/>
          </a:xfrm>
        </p:grpSpPr>
        <p:sp>
          <p:nvSpPr>
            <p:cNvPr id="628" name="path 628"/>
            <p:cNvSpPr/>
            <p:nvPr/>
          </p:nvSpPr>
          <p:spPr>
            <a:xfrm>
              <a:off x="79678" y="242315"/>
              <a:ext cx="243409" cy="333756"/>
            </a:xfrm>
            <a:custGeom>
              <a:avLst/>
              <a:gdLst/>
              <a:ahLst/>
              <a:cxnLst/>
              <a:rect l="0" t="0" r="0" b="0"/>
              <a:pathLst>
                <a:path w="383" h="525">
                  <a:moveTo>
                    <a:pt x="256" y="206"/>
                  </a:moveTo>
                  <a:cubicBezTo>
                    <a:pt x="256" y="462"/>
                    <a:pt x="256" y="462"/>
                    <a:pt x="256" y="462"/>
                  </a:cubicBezTo>
                  <a:cubicBezTo>
                    <a:pt x="256" y="496"/>
                    <a:pt x="227" y="525"/>
                    <a:pt x="193" y="525"/>
                  </a:cubicBezTo>
                  <a:cubicBezTo>
                    <a:pt x="193" y="525"/>
                    <a:pt x="193" y="525"/>
                    <a:pt x="193" y="525"/>
                  </a:cubicBezTo>
                  <a:cubicBezTo>
                    <a:pt x="157" y="525"/>
                    <a:pt x="130" y="496"/>
                    <a:pt x="130" y="462"/>
                  </a:cubicBezTo>
                  <a:cubicBezTo>
                    <a:pt x="130" y="206"/>
                    <a:pt x="130" y="206"/>
                    <a:pt x="130" y="206"/>
                  </a:cubicBezTo>
                  <a:cubicBezTo>
                    <a:pt x="43" y="206"/>
                    <a:pt x="43" y="206"/>
                    <a:pt x="43" y="206"/>
                  </a:cubicBezTo>
                  <a:cubicBezTo>
                    <a:pt x="6" y="206"/>
                    <a:pt x="0" y="175"/>
                    <a:pt x="26" y="150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76" y="0"/>
                    <a:pt x="205" y="0"/>
                    <a:pt x="237" y="29"/>
                  </a:cubicBezTo>
                  <a:cubicBezTo>
                    <a:pt x="361" y="150"/>
                    <a:pt x="361" y="150"/>
                    <a:pt x="361" y="150"/>
                  </a:cubicBezTo>
                  <a:cubicBezTo>
                    <a:pt x="383" y="172"/>
                    <a:pt x="380" y="206"/>
                    <a:pt x="337" y="206"/>
                  </a:cubicBezTo>
                  <a:lnTo>
                    <a:pt x="256" y="206"/>
                  </a:lnTo>
                  <a:close/>
                </a:path>
              </a:pathLst>
            </a:custGeom>
            <a:solidFill>
              <a:srgbClr val="F06D17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30" name="path 630"/>
            <p:cNvSpPr/>
            <p:nvPr/>
          </p:nvSpPr>
          <p:spPr>
            <a:xfrm>
              <a:off x="0" y="0"/>
              <a:ext cx="598931" cy="420623"/>
            </a:xfrm>
            <a:custGeom>
              <a:avLst/>
              <a:gdLst/>
              <a:ahLst/>
              <a:cxnLst/>
              <a:rect l="0" t="0" r="0" b="0"/>
              <a:pathLst>
                <a:path w="943" h="662">
                  <a:moveTo>
                    <a:pt x="748" y="240"/>
                  </a:moveTo>
                  <a:cubicBezTo>
                    <a:pt x="860" y="262"/>
                    <a:pt x="943" y="348"/>
                    <a:pt x="943" y="447"/>
                  </a:cubicBezTo>
                  <a:cubicBezTo>
                    <a:pt x="943" y="447"/>
                    <a:pt x="943" y="447"/>
                    <a:pt x="943" y="447"/>
                  </a:cubicBezTo>
                  <a:cubicBezTo>
                    <a:pt x="943" y="552"/>
                    <a:pt x="855" y="637"/>
                    <a:pt x="739" y="657"/>
                  </a:cubicBezTo>
                  <a:cubicBezTo>
                    <a:pt x="739" y="452"/>
                    <a:pt x="739" y="452"/>
                    <a:pt x="739" y="452"/>
                  </a:cubicBezTo>
                  <a:cubicBezTo>
                    <a:pt x="739" y="426"/>
                    <a:pt x="729" y="401"/>
                    <a:pt x="712" y="384"/>
                  </a:cubicBezTo>
                  <a:cubicBezTo>
                    <a:pt x="695" y="367"/>
                    <a:pt x="670" y="357"/>
                    <a:pt x="646" y="357"/>
                  </a:cubicBezTo>
                  <a:cubicBezTo>
                    <a:pt x="619" y="357"/>
                    <a:pt x="595" y="367"/>
                    <a:pt x="578" y="384"/>
                  </a:cubicBezTo>
                  <a:cubicBezTo>
                    <a:pt x="561" y="401"/>
                    <a:pt x="551" y="426"/>
                    <a:pt x="551" y="452"/>
                  </a:cubicBezTo>
                  <a:cubicBezTo>
                    <a:pt x="551" y="662"/>
                    <a:pt x="551" y="662"/>
                    <a:pt x="551" y="662"/>
                  </a:cubicBezTo>
                  <a:cubicBezTo>
                    <a:pt x="413" y="662"/>
                    <a:pt x="413" y="662"/>
                    <a:pt x="413" y="662"/>
                  </a:cubicBezTo>
                  <a:cubicBezTo>
                    <a:pt x="413" y="620"/>
                    <a:pt x="413" y="620"/>
                    <a:pt x="413" y="620"/>
                  </a:cubicBezTo>
                  <a:cubicBezTo>
                    <a:pt x="461" y="620"/>
                    <a:pt x="461" y="620"/>
                    <a:pt x="461" y="620"/>
                  </a:cubicBezTo>
                  <a:cubicBezTo>
                    <a:pt x="476" y="620"/>
                    <a:pt x="491" y="616"/>
                    <a:pt x="500" y="611"/>
                  </a:cubicBezTo>
                  <a:cubicBezTo>
                    <a:pt x="512" y="603"/>
                    <a:pt x="522" y="594"/>
                    <a:pt x="527" y="581"/>
                  </a:cubicBezTo>
                  <a:cubicBezTo>
                    <a:pt x="529" y="569"/>
                    <a:pt x="532" y="557"/>
                    <a:pt x="527" y="545"/>
                  </a:cubicBezTo>
                  <a:cubicBezTo>
                    <a:pt x="525" y="533"/>
                    <a:pt x="517" y="521"/>
                    <a:pt x="508" y="511"/>
                  </a:cubicBezTo>
                  <a:cubicBezTo>
                    <a:pt x="384" y="389"/>
                    <a:pt x="384" y="389"/>
                    <a:pt x="384" y="389"/>
                  </a:cubicBezTo>
                  <a:cubicBezTo>
                    <a:pt x="362" y="367"/>
                    <a:pt x="340" y="357"/>
                    <a:pt x="318" y="357"/>
                  </a:cubicBezTo>
                  <a:cubicBezTo>
                    <a:pt x="294" y="357"/>
                    <a:pt x="272" y="370"/>
                    <a:pt x="250" y="389"/>
                  </a:cubicBezTo>
                  <a:cubicBezTo>
                    <a:pt x="128" y="511"/>
                    <a:pt x="128" y="511"/>
                    <a:pt x="128" y="511"/>
                  </a:cubicBezTo>
                  <a:cubicBezTo>
                    <a:pt x="116" y="523"/>
                    <a:pt x="109" y="535"/>
                    <a:pt x="106" y="547"/>
                  </a:cubicBezTo>
                  <a:cubicBezTo>
                    <a:pt x="102" y="560"/>
                    <a:pt x="102" y="572"/>
                    <a:pt x="106" y="581"/>
                  </a:cubicBezTo>
                  <a:cubicBezTo>
                    <a:pt x="111" y="594"/>
                    <a:pt x="119" y="603"/>
                    <a:pt x="131" y="611"/>
                  </a:cubicBezTo>
                  <a:cubicBezTo>
                    <a:pt x="140" y="616"/>
                    <a:pt x="153" y="620"/>
                    <a:pt x="167" y="620"/>
                  </a:cubicBezTo>
                  <a:cubicBezTo>
                    <a:pt x="223" y="620"/>
                    <a:pt x="223" y="620"/>
                    <a:pt x="223" y="620"/>
                  </a:cubicBezTo>
                  <a:cubicBezTo>
                    <a:pt x="223" y="660"/>
                    <a:pt x="223" y="660"/>
                    <a:pt x="223" y="660"/>
                  </a:cubicBezTo>
                  <a:cubicBezTo>
                    <a:pt x="97" y="647"/>
                    <a:pt x="0" y="55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348"/>
                    <a:pt x="82" y="262"/>
                    <a:pt x="194" y="240"/>
                  </a:cubicBezTo>
                  <a:cubicBezTo>
                    <a:pt x="194" y="238"/>
                    <a:pt x="194" y="236"/>
                    <a:pt x="194" y="233"/>
                  </a:cubicBezTo>
                  <a:cubicBezTo>
                    <a:pt x="194" y="104"/>
                    <a:pt x="318" y="0"/>
                    <a:pt x="471" y="0"/>
                  </a:cubicBezTo>
                  <a:cubicBezTo>
                    <a:pt x="624" y="0"/>
                    <a:pt x="748" y="104"/>
                    <a:pt x="748" y="233"/>
                  </a:cubicBezTo>
                  <a:cubicBezTo>
                    <a:pt x="748" y="236"/>
                    <a:pt x="748" y="238"/>
                    <a:pt x="748" y="240"/>
                  </a:cubicBezTo>
                </a:path>
              </a:pathLst>
            </a:custGeom>
            <a:solidFill>
              <a:srgbClr val="5ABBC4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632" name="picture 6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1567123" y="5634544"/>
            <a:ext cx="536391" cy="625415"/>
          </a:xfrm>
          <a:prstGeom prst="rect">
            <a:avLst/>
          </a:prstGeom>
        </p:spPr>
      </p:pic>
      <p:pic>
        <p:nvPicPr>
          <p:cNvPr id="634" name="picture 6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1598422" y="1653322"/>
            <a:ext cx="609853" cy="517724"/>
          </a:xfrm>
          <a:prstGeom prst="rect">
            <a:avLst/>
          </a:prstGeom>
        </p:spPr>
      </p:pic>
      <p:sp>
        <p:nvSpPr>
          <p:cNvPr id="636" name="path 636"/>
          <p:cNvSpPr/>
          <p:nvPr/>
        </p:nvSpPr>
        <p:spPr>
          <a:xfrm>
            <a:off x="2731007" y="1636776"/>
            <a:ext cx="566927" cy="501395"/>
          </a:xfrm>
          <a:custGeom>
            <a:avLst/>
            <a:gdLst/>
            <a:ahLst/>
            <a:cxnLst/>
            <a:rect l="0" t="0" r="0" b="0"/>
            <a:pathLst>
              <a:path w="892" h="789">
                <a:moveTo>
                  <a:pt x="861" y="463"/>
                </a:moveTo>
                <a:cubicBezTo>
                  <a:pt x="861" y="463"/>
                  <a:pt x="845" y="463"/>
                  <a:pt x="845" y="463"/>
                </a:cubicBezTo>
                <a:cubicBezTo>
                  <a:pt x="845" y="463"/>
                  <a:pt x="845" y="463"/>
                  <a:pt x="845" y="463"/>
                </a:cubicBezTo>
                <a:cubicBezTo>
                  <a:pt x="845" y="463"/>
                  <a:pt x="830" y="463"/>
                  <a:pt x="830" y="463"/>
                </a:cubicBezTo>
                <a:cubicBezTo>
                  <a:pt x="438" y="102"/>
                  <a:pt x="438" y="102"/>
                  <a:pt x="438" y="102"/>
                </a:cubicBezTo>
                <a:cubicBezTo>
                  <a:pt x="62" y="463"/>
                  <a:pt x="62" y="463"/>
                  <a:pt x="62" y="463"/>
                </a:cubicBezTo>
                <a:cubicBezTo>
                  <a:pt x="62" y="463"/>
                  <a:pt x="47" y="463"/>
                  <a:pt x="47" y="463"/>
                </a:cubicBezTo>
                <a:cubicBezTo>
                  <a:pt x="47" y="463"/>
                  <a:pt x="31" y="463"/>
                  <a:pt x="31" y="463"/>
                </a:cubicBezTo>
                <a:cubicBezTo>
                  <a:pt x="0" y="412"/>
                  <a:pt x="0" y="412"/>
                  <a:pt x="0" y="412"/>
                </a:cubicBezTo>
                <a:cubicBezTo>
                  <a:pt x="0" y="412"/>
                  <a:pt x="0" y="394"/>
                  <a:pt x="0" y="394"/>
                </a:cubicBezTo>
                <a:cubicBezTo>
                  <a:pt x="407" y="17"/>
                  <a:pt x="407" y="17"/>
                  <a:pt x="407" y="17"/>
                </a:cubicBezTo>
                <a:cubicBezTo>
                  <a:pt x="423" y="0"/>
                  <a:pt x="469" y="0"/>
                  <a:pt x="485" y="17"/>
                </a:cubicBezTo>
                <a:cubicBezTo>
                  <a:pt x="626" y="137"/>
                  <a:pt x="626" y="137"/>
                  <a:pt x="626" y="137"/>
                </a:cubicBezTo>
                <a:cubicBezTo>
                  <a:pt x="626" y="17"/>
                  <a:pt x="626" y="17"/>
                  <a:pt x="626" y="17"/>
                </a:cubicBezTo>
                <a:cubicBezTo>
                  <a:pt x="626" y="17"/>
                  <a:pt x="626" y="0"/>
                  <a:pt x="642" y="0"/>
                </a:cubicBezTo>
                <a:cubicBezTo>
                  <a:pt x="751" y="0"/>
                  <a:pt x="751" y="0"/>
                  <a:pt x="751" y="0"/>
                </a:cubicBezTo>
                <a:cubicBezTo>
                  <a:pt x="767" y="0"/>
                  <a:pt x="767" y="17"/>
                  <a:pt x="767" y="17"/>
                </a:cubicBezTo>
                <a:cubicBezTo>
                  <a:pt x="767" y="274"/>
                  <a:pt x="767" y="274"/>
                  <a:pt x="767" y="274"/>
                </a:cubicBezTo>
                <a:cubicBezTo>
                  <a:pt x="892" y="394"/>
                  <a:pt x="892" y="394"/>
                  <a:pt x="892" y="394"/>
                </a:cubicBezTo>
                <a:cubicBezTo>
                  <a:pt x="892" y="394"/>
                  <a:pt x="892" y="412"/>
                  <a:pt x="892" y="412"/>
                </a:cubicBezTo>
                <a:lnTo>
                  <a:pt x="861" y="463"/>
                </a:lnTo>
                <a:close/>
                <a:moveTo>
                  <a:pt x="767" y="755"/>
                </a:moveTo>
                <a:cubicBezTo>
                  <a:pt x="767" y="772"/>
                  <a:pt x="751" y="789"/>
                  <a:pt x="736" y="789"/>
                </a:cubicBezTo>
                <a:cubicBezTo>
                  <a:pt x="516" y="789"/>
                  <a:pt x="516" y="789"/>
                  <a:pt x="516" y="789"/>
                </a:cubicBezTo>
                <a:cubicBezTo>
                  <a:pt x="516" y="549"/>
                  <a:pt x="516" y="549"/>
                  <a:pt x="516" y="549"/>
                </a:cubicBezTo>
                <a:cubicBezTo>
                  <a:pt x="376" y="549"/>
                  <a:pt x="376" y="549"/>
                  <a:pt x="376" y="549"/>
                </a:cubicBezTo>
                <a:cubicBezTo>
                  <a:pt x="376" y="789"/>
                  <a:pt x="376" y="789"/>
                  <a:pt x="376" y="789"/>
                </a:cubicBezTo>
                <a:cubicBezTo>
                  <a:pt x="156" y="789"/>
                  <a:pt x="156" y="789"/>
                  <a:pt x="156" y="789"/>
                </a:cubicBezTo>
                <a:cubicBezTo>
                  <a:pt x="141" y="789"/>
                  <a:pt x="125" y="772"/>
                  <a:pt x="125" y="755"/>
                </a:cubicBezTo>
                <a:cubicBezTo>
                  <a:pt x="125" y="463"/>
                  <a:pt x="125" y="463"/>
                  <a:pt x="125" y="463"/>
                </a:cubicBezTo>
                <a:cubicBezTo>
                  <a:pt x="125" y="463"/>
                  <a:pt x="125" y="446"/>
                  <a:pt x="125" y="446"/>
                </a:cubicBezTo>
                <a:cubicBezTo>
                  <a:pt x="438" y="154"/>
                  <a:pt x="438" y="154"/>
                  <a:pt x="438" y="154"/>
                </a:cubicBezTo>
                <a:cubicBezTo>
                  <a:pt x="767" y="446"/>
                  <a:pt x="767" y="446"/>
                  <a:pt x="767" y="446"/>
                </a:cubicBezTo>
                <a:cubicBezTo>
                  <a:pt x="767" y="446"/>
                  <a:pt x="767" y="463"/>
                  <a:pt x="767" y="463"/>
                </a:cubicBezTo>
                <a:lnTo>
                  <a:pt x="767" y="755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38" name="path 638"/>
          <p:cNvSpPr/>
          <p:nvPr/>
        </p:nvSpPr>
        <p:spPr>
          <a:xfrm>
            <a:off x="751331" y="3756659"/>
            <a:ext cx="531876" cy="467867"/>
          </a:xfrm>
          <a:custGeom>
            <a:avLst/>
            <a:gdLst/>
            <a:ahLst/>
            <a:cxnLst/>
            <a:rect l="0" t="0" r="0" b="0"/>
            <a:pathLst>
              <a:path w="837" h="736">
                <a:moveTo>
                  <a:pt x="238" y="12"/>
                </a:moveTo>
                <a:cubicBezTo>
                  <a:pt x="261" y="0"/>
                  <a:pt x="289" y="0"/>
                  <a:pt x="315" y="10"/>
                </a:cubicBezTo>
                <a:cubicBezTo>
                  <a:pt x="381" y="38"/>
                  <a:pt x="448" y="64"/>
                  <a:pt x="514" y="95"/>
                </a:cubicBezTo>
                <a:cubicBezTo>
                  <a:pt x="532" y="105"/>
                  <a:pt x="553" y="107"/>
                  <a:pt x="573" y="100"/>
                </a:cubicBezTo>
                <a:cubicBezTo>
                  <a:pt x="637" y="76"/>
                  <a:pt x="701" y="51"/>
                  <a:pt x="765" y="28"/>
                </a:cubicBezTo>
                <a:cubicBezTo>
                  <a:pt x="781" y="20"/>
                  <a:pt x="801" y="17"/>
                  <a:pt x="819" y="23"/>
                </a:cubicBezTo>
                <a:cubicBezTo>
                  <a:pt x="837" y="33"/>
                  <a:pt x="832" y="56"/>
                  <a:pt x="832" y="74"/>
                </a:cubicBezTo>
                <a:cubicBezTo>
                  <a:pt x="832" y="164"/>
                  <a:pt x="835" y="254"/>
                  <a:pt x="832" y="341"/>
                </a:cubicBezTo>
                <a:cubicBezTo>
                  <a:pt x="809" y="315"/>
                  <a:pt x="786" y="290"/>
                  <a:pt x="760" y="266"/>
                </a:cubicBezTo>
                <a:cubicBezTo>
                  <a:pt x="758" y="215"/>
                  <a:pt x="760" y="164"/>
                  <a:pt x="758" y="112"/>
                </a:cubicBezTo>
                <a:cubicBezTo>
                  <a:pt x="686" y="128"/>
                  <a:pt x="619" y="169"/>
                  <a:pt x="548" y="184"/>
                </a:cubicBezTo>
                <a:cubicBezTo>
                  <a:pt x="455" y="156"/>
                  <a:pt x="368" y="110"/>
                  <a:pt x="279" y="74"/>
                </a:cubicBezTo>
                <a:cubicBezTo>
                  <a:pt x="251" y="87"/>
                  <a:pt x="112" y="151"/>
                  <a:pt x="69" y="171"/>
                </a:cubicBezTo>
                <a:cubicBezTo>
                  <a:pt x="66" y="207"/>
                  <a:pt x="64" y="521"/>
                  <a:pt x="69" y="639"/>
                </a:cubicBezTo>
                <a:cubicBezTo>
                  <a:pt x="128" y="618"/>
                  <a:pt x="184" y="587"/>
                  <a:pt x="240" y="562"/>
                </a:cubicBezTo>
                <a:cubicBezTo>
                  <a:pt x="258" y="582"/>
                  <a:pt x="263" y="608"/>
                  <a:pt x="268" y="634"/>
                </a:cubicBezTo>
                <a:cubicBezTo>
                  <a:pt x="197" y="662"/>
                  <a:pt x="130" y="698"/>
                  <a:pt x="58" y="726"/>
                </a:cubicBezTo>
                <a:cubicBezTo>
                  <a:pt x="40" y="736"/>
                  <a:pt x="23" y="731"/>
                  <a:pt x="5" y="731"/>
                </a:cubicBezTo>
                <a:cubicBezTo>
                  <a:pt x="2" y="603"/>
                  <a:pt x="0" y="197"/>
                  <a:pt x="5" y="117"/>
                </a:cubicBezTo>
                <a:cubicBezTo>
                  <a:pt x="81" y="82"/>
                  <a:pt x="161" y="48"/>
                  <a:pt x="238" y="12"/>
                </a:cubicBezTo>
              </a:path>
            </a:pathLst>
          </a:custGeom>
          <a:solidFill>
            <a:srgbClr val="1B875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40" name="textbox 640"/>
          <p:cNvSpPr/>
          <p:nvPr/>
        </p:nvSpPr>
        <p:spPr>
          <a:xfrm>
            <a:off x="8789413" y="1331696"/>
            <a:ext cx="281304" cy="10775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8997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1000"/>
              </a:lnSpc>
              <a:tabLst/>
            </a:pPr>
            <a:r>
              <a:rPr sz="1800" kern="0" spc="26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智慧教育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642" name="textbox 642"/>
          <p:cNvSpPr/>
          <p:nvPr/>
        </p:nvSpPr>
        <p:spPr>
          <a:xfrm>
            <a:off x="8301988" y="1331696"/>
            <a:ext cx="281304" cy="10775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8997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1000"/>
              </a:lnSpc>
              <a:tabLst/>
            </a:pPr>
            <a:r>
              <a:rPr sz="1800" kern="0" spc="26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智慧教育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644" name="textbox 644"/>
          <p:cNvSpPr/>
          <p:nvPr/>
        </p:nvSpPr>
        <p:spPr>
          <a:xfrm>
            <a:off x="7030987" y="1331696"/>
            <a:ext cx="279400" cy="10775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7841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1000"/>
              </a:lnSpc>
              <a:tabLst/>
            </a:pPr>
            <a:r>
              <a:rPr sz="1800" kern="0" spc="26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智慧商场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646" name="textbox 646"/>
          <p:cNvSpPr/>
          <p:nvPr/>
        </p:nvSpPr>
        <p:spPr>
          <a:xfrm>
            <a:off x="5083305" y="1331950"/>
            <a:ext cx="280034" cy="10775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8257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1000"/>
              </a:lnSpc>
              <a:tabLst/>
            </a:pPr>
            <a:r>
              <a:rPr sz="1800" kern="0" spc="26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智慧交通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648" name="path 648"/>
          <p:cNvSpPr/>
          <p:nvPr/>
        </p:nvSpPr>
        <p:spPr>
          <a:xfrm>
            <a:off x="3601084" y="3826255"/>
            <a:ext cx="477139" cy="293116"/>
          </a:xfrm>
          <a:custGeom>
            <a:avLst/>
            <a:gdLst/>
            <a:ahLst/>
            <a:cxnLst/>
            <a:rect l="0" t="0" r="0" b="0"/>
            <a:pathLst>
              <a:path w="751" h="461">
                <a:moveTo>
                  <a:pt x="305" y="2"/>
                </a:moveTo>
                <a:cubicBezTo>
                  <a:pt x="310" y="5"/>
                  <a:pt x="314" y="10"/>
                  <a:pt x="314" y="18"/>
                </a:cubicBezTo>
                <a:cubicBezTo>
                  <a:pt x="321" y="32"/>
                  <a:pt x="314" y="47"/>
                  <a:pt x="299" y="47"/>
                </a:cubicBezTo>
                <a:cubicBezTo>
                  <a:pt x="189" y="69"/>
                  <a:pt x="189" y="69"/>
                  <a:pt x="189" y="69"/>
                </a:cubicBezTo>
                <a:cubicBezTo>
                  <a:pt x="197" y="86"/>
                  <a:pt x="202" y="98"/>
                  <a:pt x="206" y="107"/>
                </a:cubicBezTo>
                <a:lnTo>
                  <a:pt x="212" y="119"/>
                </a:lnTo>
                <a:lnTo>
                  <a:pt x="324" y="119"/>
                </a:lnTo>
                <a:cubicBezTo>
                  <a:pt x="435" y="119"/>
                  <a:pt x="499" y="119"/>
                  <a:pt x="535" y="119"/>
                </a:cubicBezTo>
                <a:lnTo>
                  <a:pt x="556" y="119"/>
                </a:lnTo>
                <a:lnTo>
                  <a:pt x="564" y="105"/>
                </a:lnTo>
                <a:lnTo>
                  <a:pt x="569" y="97"/>
                </a:lnTo>
                <a:lnTo>
                  <a:pt x="538" y="97"/>
                </a:lnTo>
                <a:cubicBezTo>
                  <a:pt x="517" y="97"/>
                  <a:pt x="517" y="97"/>
                  <a:pt x="517" y="97"/>
                </a:cubicBezTo>
                <a:cubicBezTo>
                  <a:pt x="503" y="97"/>
                  <a:pt x="488" y="83"/>
                  <a:pt x="488" y="76"/>
                </a:cubicBezTo>
                <a:cubicBezTo>
                  <a:pt x="488" y="62"/>
                  <a:pt x="503" y="48"/>
                  <a:pt x="517" y="48"/>
                </a:cubicBezTo>
                <a:cubicBezTo>
                  <a:pt x="679" y="48"/>
                  <a:pt x="679" y="48"/>
                  <a:pt x="679" y="48"/>
                </a:cubicBezTo>
                <a:cubicBezTo>
                  <a:pt x="694" y="48"/>
                  <a:pt x="702" y="62"/>
                  <a:pt x="702" y="76"/>
                </a:cubicBezTo>
                <a:cubicBezTo>
                  <a:pt x="702" y="83"/>
                  <a:pt x="694" y="97"/>
                  <a:pt x="679" y="97"/>
                </a:cubicBezTo>
                <a:lnTo>
                  <a:pt x="626" y="97"/>
                </a:lnTo>
                <a:lnTo>
                  <a:pt x="605" y="133"/>
                </a:lnTo>
                <a:lnTo>
                  <a:pt x="605" y="134"/>
                </a:lnTo>
                <a:cubicBezTo>
                  <a:pt x="751" y="425"/>
                  <a:pt x="751" y="425"/>
                  <a:pt x="751" y="425"/>
                </a:cubicBezTo>
                <a:cubicBezTo>
                  <a:pt x="751" y="432"/>
                  <a:pt x="751" y="439"/>
                  <a:pt x="744" y="446"/>
                </a:cubicBezTo>
                <a:cubicBezTo>
                  <a:pt x="744" y="454"/>
                  <a:pt x="736" y="461"/>
                  <a:pt x="729" y="461"/>
                </a:cubicBezTo>
                <a:cubicBezTo>
                  <a:pt x="488" y="461"/>
                  <a:pt x="488" y="461"/>
                  <a:pt x="488" y="461"/>
                </a:cubicBezTo>
                <a:cubicBezTo>
                  <a:pt x="474" y="461"/>
                  <a:pt x="467" y="446"/>
                  <a:pt x="467" y="439"/>
                </a:cubicBezTo>
                <a:cubicBezTo>
                  <a:pt x="467" y="425"/>
                  <a:pt x="474" y="410"/>
                  <a:pt x="488" y="410"/>
                </a:cubicBezTo>
                <a:cubicBezTo>
                  <a:pt x="685" y="410"/>
                  <a:pt x="685" y="410"/>
                  <a:pt x="685" y="410"/>
                </a:cubicBezTo>
                <a:cubicBezTo>
                  <a:pt x="627" y="290"/>
                  <a:pt x="598" y="230"/>
                  <a:pt x="583" y="200"/>
                </a:cubicBezTo>
                <a:lnTo>
                  <a:pt x="575" y="184"/>
                </a:lnTo>
                <a:lnTo>
                  <a:pt x="542" y="241"/>
                </a:lnTo>
                <a:cubicBezTo>
                  <a:pt x="480" y="346"/>
                  <a:pt x="480" y="346"/>
                  <a:pt x="480" y="346"/>
                </a:cubicBezTo>
                <a:cubicBezTo>
                  <a:pt x="473" y="353"/>
                  <a:pt x="466" y="353"/>
                  <a:pt x="459" y="353"/>
                </a:cubicBezTo>
                <a:cubicBezTo>
                  <a:pt x="459" y="353"/>
                  <a:pt x="451" y="353"/>
                  <a:pt x="444" y="353"/>
                </a:cubicBezTo>
                <a:cubicBezTo>
                  <a:pt x="437" y="346"/>
                  <a:pt x="429" y="331"/>
                  <a:pt x="437" y="317"/>
                </a:cubicBezTo>
                <a:cubicBezTo>
                  <a:pt x="473" y="256"/>
                  <a:pt x="501" y="211"/>
                  <a:pt x="521" y="177"/>
                </a:cubicBezTo>
                <a:lnTo>
                  <a:pt x="525" y="170"/>
                </a:lnTo>
                <a:lnTo>
                  <a:pt x="451" y="170"/>
                </a:lnTo>
                <a:cubicBezTo>
                  <a:pt x="211" y="170"/>
                  <a:pt x="211" y="170"/>
                  <a:pt x="211" y="170"/>
                </a:cubicBezTo>
                <a:lnTo>
                  <a:pt x="179" y="226"/>
                </a:lnTo>
                <a:lnTo>
                  <a:pt x="227" y="263"/>
                </a:lnTo>
                <a:cubicBezTo>
                  <a:pt x="334" y="346"/>
                  <a:pt x="334" y="346"/>
                  <a:pt x="334" y="346"/>
                </a:cubicBezTo>
                <a:cubicBezTo>
                  <a:pt x="349" y="354"/>
                  <a:pt x="349" y="368"/>
                  <a:pt x="342" y="383"/>
                </a:cubicBezTo>
                <a:cubicBezTo>
                  <a:pt x="334" y="390"/>
                  <a:pt x="327" y="390"/>
                  <a:pt x="320" y="390"/>
                </a:cubicBezTo>
                <a:cubicBezTo>
                  <a:pt x="312" y="390"/>
                  <a:pt x="312" y="390"/>
                  <a:pt x="305" y="383"/>
                </a:cubicBezTo>
                <a:cubicBezTo>
                  <a:pt x="225" y="321"/>
                  <a:pt x="184" y="290"/>
                  <a:pt x="164" y="274"/>
                </a:cubicBezTo>
                <a:lnTo>
                  <a:pt x="155" y="267"/>
                </a:lnTo>
                <a:lnTo>
                  <a:pt x="118" y="330"/>
                </a:lnTo>
                <a:cubicBezTo>
                  <a:pt x="51" y="446"/>
                  <a:pt x="51" y="446"/>
                  <a:pt x="51" y="446"/>
                </a:cubicBezTo>
                <a:cubicBezTo>
                  <a:pt x="43" y="454"/>
                  <a:pt x="36" y="461"/>
                  <a:pt x="29" y="461"/>
                </a:cubicBezTo>
                <a:cubicBezTo>
                  <a:pt x="22" y="461"/>
                  <a:pt x="14" y="461"/>
                  <a:pt x="14" y="454"/>
                </a:cubicBezTo>
                <a:cubicBezTo>
                  <a:pt x="0" y="446"/>
                  <a:pt x="0" y="432"/>
                  <a:pt x="7" y="425"/>
                </a:cubicBezTo>
                <a:cubicBezTo>
                  <a:pt x="112" y="243"/>
                  <a:pt x="151" y="175"/>
                  <a:pt x="166" y="149"/>
                </a:cubicBezTo>
                <a:lnTo>
                  <a:pt x="169" y="144"/>
                </a:lnTo>
                <a:lnTo>
                  <a:pt x="149" y="102"/>
                </a:lnTo>
                <a:cubicBezTo>
                  <a:pt x="131" y="62"/>
                  <a:pt x="131" y="62"/>
                  <a:pt x="131" y="62"/>
                </a:cubicBezTo>
                <a:cubicBezTo>
                  <a:pt x="123" y="54"/>
                  <a:pt x="123" y="47"/>
                  <a:pt x="131" y="40"/>
                </a:cubicBezTo>
                <a:cubicBezTo>
                  <a:pt x="131" y="32"/>
                  <a:pt x="138" y="32"/>
                  <a:pt x="145" y="25"/>
                </a:cubicBezTo>
                <a:cubicBezTo>
                  <a:pt x="285" y="3"/>
                  <a:pt x="285" y="3"/>
                  <a:pt x="285" y="3"/>
                </a:cubicBezTo>
                <a:cubicBezTo>
                  <a:pt x="292" y="0"/>
                  <a:pt x="299" y="0"/>
                  <a:pt x="305" y="2"/>
                </a:cubicBezTo>
              </a:path>
            </a:pathLst>
          </a:custGeom>
          <a:solidFill>
            <a:srgbClr val="A0E0F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50" name="path 650"/>
          <p:cNvSpPr/>
          <p:nvPr/>
        </p:nvSpPr>
        <p:spPr>
          <a:xfrm>
            <a:off x="3499103" y="3980688"/>
            <a:ext cx="234696" cy="236220"/>
          </a:xfrm>
          <a:custGeom>
            <a:avLst/>
            <a:gdLst/>
            <a:ahLst/>
            <a:cxnLst/>
            <a:rect l="0" t="0" r="0" b="0"/>
            <a:pathLst>
              <a:path w="369" h="372">
                <a:moveTo>
                  <a:pt x="188" y="372"/>
                </a:moveTo>
                <a:cubicBezTo>
                  <a:pt x="87" y="372"/>
                  <a:pt x="0" y="291"/>
                  <a:pt x="0" y="189"/>
                </a:cubicBezTo>
                <a:cubicBezTo>
                  <a:pt x="0" y="87"/>
                  <a:pt x="87" y="0"/>
                  <a:pt x="188" y="0"/>
                </a:cubicBezTo>
                <a:cubicBezTo>
                  <a:pt x="289" y="0"/>
                  <a:pt x="369" y="87"/>
                  <a:pt x="369" y="189"/>
                </a:cubicBezTo>
                <a:cubicBezTo>
                  <a:pt x="369" y="291"/>
                  <a:pt x="289" y="372"/>
                  <a:pt x="188" y="372"/>
                </a:cubicBezTo>
                <a:moveTo>
                  <a:pt x="188" y="51"/>
                </a:moveTo>
                <a:cubicBezTo>
                  <a:pt x="108" y="51"/>
                  <a:pt x="50" y="109"/>
                  <a:pt x="50" y="189"/>
                </a:cubicBezTo>
                <a:cubicBezTo>
                  <a:pt x="50" y="262"/>
                  <a:pt x="108" y="321"/>
                  <a:pt x="188" y="321"/>
                </a:cubicBezTo>
                <a:cubicBezTo>
                  <a:pt x="260" y="321"/>
                  <a:pt x="318" y="262"/>
                  <a:pt x="318" y="189"/>
                </a:cubicBezTo>
                <a:cubicBezTo>
                  <a:pt x="318" y="109"/>
                  <a:pt x="260" y="51"/>
                  <a:pt x="188" y="51"/>
                </a:cubicBezTo>
              </a:path>
            </a:pathLst>
          </a:custGeom>
          <a:solidFill>
            <a:srgbClr val="A0E0F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52" name="group 52"/>
          <p:cNvGrpSpPr/>
          <p:nvPr/>
        </p:nvGrpSpPr>
        <p:grpSpPr>
          <a:xfrm rot="21600000">
            <a:off x="2749295" y="4078223"/>
            <a:ext cx="775736" cy="300228"/>
            <a:chOff x="0" y="0"/>
            <a:chExt cx="775736" cy="300228"/>
          </a:xfrm>
        </p:grpSpPr>
        <p:sp>
          <p:nvSpPr>
            <p:cNvPr id="652" name="path 652"/>
            <p:cNvSpPr/>
            <p:nvPr/>
          </p:nvSpPr>
          <p:spPr>
            <a:xfrm>
              <a:off x="0" y="0"/>
              <a:ext cx="339851" cy="300228"/>
            </a:xfrm>
            <a:custGeom>
              <a:avLst/>
              <a:gdLst/>
              <a:ahLst/>
              <a:cxnLst/>
              <a:rect l="0" t="0" r="0" b="0"/>
              <a:pathLst>
                <a:path w="535" h="472">
                  <a:moveTo>
                    <a:pt x="516" y="277"/>
                  </a:moveTo>
                  <a:cubicBezTo>
                    <a:pt x="516" y="277"/>
                    <a:pt x="507" y="277"/>
                    <a:pt x="507" y="277"/>
                  </a:cubicBezTo>
                  <a:cubicBezTo>
                    <a:pt x="507" y="277"/>
                    <a:pt x="507" y="277"/>
                    <a:pt x="507" y="277"/>
                  </a:cubicBezTo>
                  <a:cubicBezTo>
                    <a:pt x="507" y="277"/>
                    <a:pt x="497" y="277"/>
                    <a:pt x="497" y="277"/>
                  </a:cubicBezTo>
                  <a:cubicBezTo>
                    <a:pt x="263" y="61"/>
                    <a:pt x="263" y="61"/>
                    <a:pt x="263" y="61"/>
                  </a:cubicBezTo>
                  <a:cubicBezTo>
                    <a:pt x="37" y="277"/>
                    <a:pt x="37" y="277"/>
                    <a:pt x="37" y="277"/>
                  </a:cubicBezTo>
                  <a:cubicBezTo>
                    <a:pt x="37" y="277"/>
                    <a:pt x="28" y="277"/>
                    <a:pt x="28" y="277"/>
                  </a:cubicBezTo>
                  <a:cubicBezTo>
                    <a:pt x="28" y="277"/>
                    <a:pt x="18" y="277"/>
                    <a:pt x="18" y="277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46"/>
                    <a:pt x="0" y="236"/>
                    <a:pt x="0" y="236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53" y="0"/>
                    <a:pt x="281" y="0"/>
                    <a:pt x="291" y="10"/>
                  </a:cubicBezTo>
                  <a:cubicBezTo>
                    <a:pt x="375" y="82"/>
                    <a:pt x="375" y="82"/>
                    <a:pt x="375" y="82"/>
                  </a:cubicBezTo>
                  <a:cubicBezTo>
                    <a:pt x="375" y="10"/>
                    <a:pt x="375" y="10"/>
                    <a:pt x="375" y="10"/>
                  </a:cubicBezTo>
                  <a:cubicBezTo>
                    <a:pt x="375" y="10"/>
                    <a:pt x="375" y="0"/>
                    <a:pt x="385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60" y="0"/>
                    <a:pt x="460" y="10"/>
                    <a:pt x="460" y="10"/>
                  </a:cubicBezTo>
                  <a:cubicBezTo>
                    <a:pt x="460" y="164"/>
                    <a:pt x="460" y="164"/>
                    <a:pt x="460" y="164"/>
                  </a:cubicBezTo>
                  <a:cubicBezTo>
                    <a:pt x="535" y="236"/>
                    <a:pt x="535" y="236"/>
                    <a:pt x="535" y="236"/>
                  </a:cubicBezTo>
                  <a:cubicBezTo>
                    <a:pt x="535" y="236"/>
                    <a:pt x="535" y="246"/>
                    <a:pt x="535" y="246"/>
                  </a:cubicBezTo>
                  <a:lnTo>
                    <a:pt x="516" y="277"/>
                  </a:lnTo>
                  <a:close/>
                  <a:moveTo>
                    <a:pt x="460" y="452"/>
                  </a:moveTo>
                  <a:cubicBezTo>
                    <a:pt x="460" y="462"/>
                    <a:pt x="450" y="472"/>
                    <a:pt x="441" y="472"/>
                  </a:cubicBezTo>
                  <a:cubicBezTo>
                    <a:pt x="309" y="472"/>
                    <a:pt x="309" y="472"/>
                    <a:pt x="309" y="472"/>
                  </a:cubicBezTo>
                  <a:cubicBezTo>
                    <a:pt x="309" y="329"/>
                    <a:pt x="309" y="329"/>
                    <a:pt x="309" y="329"/>
                  </a:cubicBezTo>
                  <a:cubicBezTo>
                    <a:pt x="225" y="329"/>
                    <a:pt x="225" y="329"/>
                    <a:pt x="225" y="329"/>
                  </a:cubicBezTo>
                  <a:cubicBezTo>
                    <a:pt x="225" y="472"/>
                    <a:pt x="225" y="472"/>
                    <a:pt x="225" y="472"/>
                  </a:cubicBezTo>
                  <a:cubicBezTo>
                    <a:pt x="93" y="472"/>
                    <a:pt x="93" y="472"/>
                    <a:pt x="93" y="472"/>
                  </a:cubicBezTo>
                  <a:cubicBezTo>
                    <a:pt x="84" y="472"/>
                    <a:pt x="75" y="462"/>
                    <a:pt x="75" y="452"/>
                  </a:cubicBezTo>
                  <a:cubicBezTo>
                    <a:pt x="75" y="277"/>
                    <a:pt x="75" y="277"/>
                    <a:pt x="75" y="277"/>
                  </a:cubicBezTo>
                  <a:cubicBezTo>
                    <a:pt x="75" y="277"/>
                    <a:pt x="75" y="267"/>
                    <a:pt x="75" y="267"/>
                  </a:cubicBezTo>
                  <a:cubicBezTo>
                    <a:pt x="263" y="92"/>
                    <a:pt x="263" y="92"/>
                    <a:pt x="263" y="92"/>
                  </a:cubicBezTo>
                  <a:cubicBezTo>
                    <a:pt x="460" y="267"/>
                    <a:pt x="460" y="267"/>
                    <a:pt x="460" y="267"/>
                  </a:cubicBezTo>
                  <a:cubicBezTo>
                    <a:pt x="460" y="267"/>
                    <a:pt x="460" y="277"/>
                    <a:pt x="460" y="277"/>
                  </a:cubicBezTo>
                  <a:lnTo>
                    <a:pt x="460" y="452"/>
                  </a:lnTo>
                  <a:close/>
                </a:path>
              </a:pathLst>
            </a:custGeom>
            <a:solidFill>
              <a:srgbClr val="0070C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54" name="path 654"/>
            <p:cNvSpPr/>
            <p:nvPr/>
          </p:nvSpPr>
          <p:spPr>
            <a:xfrm>
              <a:off x="346964" y="67042"/>
              <a:ext cx="428772" cy="231674"/>
            </a:xfrm>
            <a:custGeom>
              <a:avLst/>
              <a:gdLst/>
              <a:ahLst/>
              <a:cxnLst/>
              <a:rect l="0" t="0" r="0" b="0"/>
              <a:pathLst>
                <a:path w="675" h="364">
                  <a:moveTo>
                    <a:pt x="0" y="88"/>
                  </a:moveTo>
                  <a:lnTo>
                    <a:pt x="109" y="80"/>
                  </a:lnTo>
                  <a:cubicBezTo>
                    <a:pt x="208" y="1"/>
                    <a:pt x="401" y="-16"/>
                    <a:pt x="539" y="40"/>
                  </a:cubicBezTo>
                  <a:cubicBezTo>
                    <a:pt x="678" y="96"/>
                    <a:pt x="709" y="206"/>
                    <a:pt x="609" y="284"/>
                  </a:cubicBezTo>
                  <a:cubicBezTo>
                    <a:pt x="510" y="363"/>
                    <a:pt x="317" y="381"/>
                    <a:pt x="179" y="324"/>
                  </a:cubicBezTo>
                  <a:cubicBezTo>
                    <a:pt x="77" y="282"/>
                    <a:pt x="30" y="210"/>
                    <a:pt x="60" y="140"/>
                  </a:cubicBezTo>
                  <a:lnTo>
                    <a:pt x="0" y="88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56" name="path 656"/>
            <p:cNvSpPr/>
            <p:nvPr/>
          </p:nvSpPr>
          <p:spPr>
            <a:xfrm>
              <a:off x="342392" y="67042"/>
              <a:ext cx="433344" cy="231674"/>
            </a:xfrm>
            <a:custGeom>
              <a:avLst/>
              <a:gdLst/>
              <a:ahLst/>
              <a:cxnLst/>
              <a:rect l="0" t="0" r="0" b="0"/>
              <a:pathLst>
                <a:path w="682" h="364">
                  <a:moveTo>
                    <a:pt x="7" y="88"/>
                  </a:moveTo>
                  <a:lnTo>
                    <a:pt x="116" y="80"/>
                  </a:lnTo>
                  <a:cubicBezTo>
                    <a:pt x="215" y="1"/>
                    <a:pt x="408" y="-16"/>
                    <a:pt x="547" y="40"/>
                  </a:cubicBezTo>
                  <a:cubicBezTo>
                    <a:pt x="685" y="96"/>
                    <a:pt x="716" y="206"/>
                    <a:pt x="617" y="284"/>
                  </a:cubicBezTo>
                  <a:cubicBezTo>
                    <a:pt x="517" y="363"/>
                    <a:pt x="324" y="381"/>
                    <a:pt x="186" y="324"/>
                  </a:cubicBezTo>
                  <a:cubicBezTo>
                    <a:pt x="84" y="282"/>
                    <a:pt x="37" y="210"/>
                    <a:pt x="67" y="140"/>
                  </a:cubicBezTo>
                  <a:lnTo>
                    <a:pt x="7" y="88"/>
                  </a:lnTo>
                  <a:close/>
                </a:path>
              </a:pathLst>
            </a:custGeom>
            <a:noFill/>
            <a:ln w="9143" cap="flat">
              <a:solidFill>
                <a:srgbClr val="0070C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658" name="textbox 658"/>
          <p:cNvSpPr/>
          <p:nvPr/>
        </p:nvSpPr>
        <p:spPr>
          <a:xfrm>
            <a:off x="6550563" y="1331696"/>
            <a:ext cx="278129" cy="10775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9056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0000"/>
              </a:lnSpc>
              <a:tabLst/>
            </a:pPr>
            <a:r>
              <a:rPr sz="1800" kern="0" spc="26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智慧楼宇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660" name="textbox 660"/>
          <p:cNvSpPr/>
          <p:nvPr/>
        </p:nvSpPr>
        <p:spPr>
          <a:xfrm>
            <a:off x="6063515" y="1331696"/>
            <a:ext cx="279400" cy="10775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7831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1000"/>
              </a:lnSpc>
              <a:tabLst/>
            </a:pPr>
            <a:r>
              <a:rPr sz="1800" kern="0" spc="26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智慧社区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662" name="textbox 662"/>
          <p:cNvSpPr/>
          <p:nvPr/>
        </p:nvSpPr>
        <p:spPr>
          <a:xfrm>
            <a:off x="5577391" y="1331696"/>
            <a:ext cx="279400" cy="10775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7811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1000"/>
              </a:lnSpc>
              <a:tabLst/>
            </a:pPr>
            <a:r>
              <a:rPr sz="1800" kern="0" spc="26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智慧管廊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664" name="textbox 664"/>
          <p:cNvSpPr/>
          <p:nvPr/>
        </p:nvSpPr>
        <p:spPr>
          <a:xfrm>
            <a:off x="7542860" y="1331696"/>
            <a:ext cx="549909" cy="2698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313054" algn="l" rtl="0" eaLnBrk="0">
              <a:lnSpc>
                <a:spcPts val="960"/>
              </a:lnSpc>
              <a:tabLst/>
            </a:pPr>
            <a:r>
              <a:rPr sz="1800" kern="0" spc="-16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智</a:t>
            </a:r>
            <a:r>
              <a:rPr sz="1800" kern="0" spc="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·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666" name="textbox 666"/>
          <p:cNvSpPr/>
          <p:nvPr/>
        </p:nvSpPr>
        <p:spPr>
          <a:xfrm>
            <a:off x="7542860" y="1606016"/>
            <a:ext cx="549909" cy="2698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304800" algn="l" rtl="0" eaLnBrk="0">
              <a:lnSpc>
                <a:spcPts val="960"/>
              </a:lnSpc>
              <a:tabLst/>
            </a:pPr>
            <a:r>
              <a:rPr sz="1800" kern="0" spc="-9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慧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·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668" name="textbox 668"/>
          <p:cNvSpPr/>
          <p:nvPr/>
        </p:nvSpPr>
        <p:spPr>
          <a:xfrm>
            <a:off x="4235436" y="4934244"/>
            <a:ext cx="422275" cy="4991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75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7145" indent="-4444" algn="l" rtl="0" eaLnBrk="0">
              <a:lnSpc>
                <a:spcPct val="104000"/>
              </a:lnSpc>
              <a:tabLst/>
            </a:pPr>
            <a:r>
              <a:rPr sz="1500" kern="0" spc="5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人工</a:t>
            </a:r>
            <a:r>
              <a:rPr sz="1500" kern="0" spc="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</a:t>
            </a:r>
            <a:r>
              <a:rPr sz="1500" kern="0" spc="3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智能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670" name="path 670"/>
          <p:cNvSpPr/>
          <p:nvPr/>
        </p:nvSpPr>
        <p:spPr>
          <a:xfrm>
            <a:off x="936235" y="3918204"/>
            <a:ext cx="414021" cy="420602"/>
          </a:xfrm>
          <a:custGeom>
            <a:avLst/>
            <a:gdLst/>
            <a:ahLst/>
            <a:cxnLst/>
            <a:rect l="0" t="0" r="0" b="0"/>
            <a:pathLst>
              <a:path w="652" h="662">
                <a:moveTo>
                  <a:pt x="15" y="302"/>
                </a:moveTo>
                <a:cubicBezTo>
                  <a:pt x="-17" y="164"/>
                  <a:pt x="95" y="17"/>
                  <a:pt x="233" y="5"/>
                </a:cubicBezTo>
                <a:cubicBezTo>
                  <a:pt x="289" y="0"/>
                  <a:pt x="366" y="17"/>
                  <a:pt x="410" y="53"/>
                </a:cubicBezTo>
                <a:cubicBezTo>
                  <a:pt x="443" y="76"/>
                  <a:pt x="469" y="112"/>
                  <a:pt x="489" y="148"/>
                </a:cubicBezTo>
                <a:cubicBezTo>
                  <a:pt x="507" y="184"/>
                  <a:pt x="512" y="243"/>
                  <a:pt x="510" y="282"/>
                </a:cubicBezTo>
                <a:cubicBezTo>
                  <a:pt x="507" y="335"/>
                  <a:pt x="474" y="379"/>
                  <a:pt x="454" y="428"/>
                </a:cubicBezTo>
                <a:cubicBezTo>
                  <a:pt x="482" y="435"/>
                  <a:pt x="512" y="441"/>
                  <a:pt x="533" y="464"/>
                </a:cubicBezTo>
                <a:cubicBezTo>
                  <a:pt x="566" y="500"/>
                  <a:pt x="613" y="523"/>
                  <a:pt x="636" y="564"/>
                </a:cubicBezTo>
                <a:cubicBezTo>
                  <a:pt x="661" y="612"/>
                  <a:pt x="602" y="671"/>
                  <a:pt x="556" y="646"/>
                </a:cubicBezTo>
                <a:cubicBezTo>
                  <a:pt x="512" y="615"/>
                  <a:pt x="474" y="576"/>
                  <a:pt x="436" y="541"/>
                </a:cubicBezTo>
                <a:cubicBezTo>
                  <a:pt x="412" y="523"/>
                  <a:pt x="423" y="484"/>
                  <a:pt x="395" y="469"/>
                </a:cubicBezTo>
                <a:cubicBezTo>
                  <a:pt x="338" y="495"/>
                  <a:pt x="274" y="518"/>
                  <a:pt x="213" y="500"/>
                </a:cubicBezTo>
                <a:cubicBezTo>
                  <a:pt x="113" y="482"/>
                  <a:pt x="33" y="400"/>
                  <a:pt x="15" y="302"/>
                </a:cubicBezTo>
                <a:moveTo>
                  <a:pt x="238" y="92"/>
                </a:moveTo>
                <a:cubicBezTo>
                  <a:pt x="182" y="102"/>
                  <a:pt x="133" y="138"/>
                  <a:pt x="110" y="189"/>
                </a:cubicBezTo>
                <a:cubicBezTo>
                  <a:pt x="79" y="269"/>
                  <a:pt x="110" y="371"/>
                  <a:pt x="192" y="405"/>
                </a:cubicBezTo>
                <a:cubicBezTo>
                  <a:pt x="282" y="448"/>
                  <a:pt x="400" y="392"/>
                  <a:pt x="420" y="295"/>
                </a:cubicBezTo>
                <a:cubicBezTo>
                  <a:pt x="454" y="187"/>
                  <a:pt x="346" y="71"/>
                  <a:pt x="238" y="92"/>
                </a:cubicBezTo>
              </a:path>
              <a:path w="652" h="662">
                <a:moveTo>
                  <a:pt x="121" y="265"/>
                </a:moveTo>
                <a:cubicBezTo>
                  <a:pt x="124" y="240"/>
                  <a:pt x="152" y="240"/>
                  <a:pt x="170" y="242"/>
                </a:cubicBezTo>
                <a:cubicBezTo>
                  <a:pt x="175" y="265"/>
                  <a:pt x="183" y="291"/>
                  <a:pt x="200" y="308"/>
                </a:cubicBezTo>
                <a:cubicBezTo>
                  <a:pt x="218" y="329"/>
                  <a:pt x="247" y="336"/>
                  <a:pt x="272" y="346"/>
                </a:cubicBezTo>
                <a:cubicBezTo>
                  <a:pt x="275" y="359"/>
                  <a:pt x="275" y="372"/>
                  <a:pt x="275" y="387"/>
                </a:cubicBezTo>
                <a:cubicBezTo>
                  <a:pt x="200" y="403"/>
                  <a:pt x="131" y="336"/>
                  <a:pt x="121" y="265"/>
                </a:cubicBezTo>
              </a:path>
            </a:pathLst>
          </a:custGeom>
          <a:solidFill>
            <a:srgbClr val="1B875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54" name="group 54"/>
          <p:cNvGrpSpPr/>
          <p:nvPr/>
        </p:nvGrpSpPr>
        <p:grpSpPr>
          <a:xfrm rot="21600000">
            <a:off x="2692907" y="5768340"/>
            <a:ext cx="432816" cy="284988"/>
            <a:chOff x="0" y="0"/>
            <a:chExt cx="432816" cy="284988"/>
          </a:xfrm>
        </p:grpSpPr>
        <p:sp>
          <p:nvSpPr>
            <p:cNvPr id="672" name="path 672"/>
            <p:cNvSpPr/>
            <p:nvPr/>
          </p:nvSpPr>
          <p:spPr>
            <a:xfrm>
              <a:off x="0" y="0"/>
              <a:ext cx="432816" cy="284988"/>
            </a:xfrm>
            <a:custGeom>
              <a:avLst/>
              <a:gdLst/>
              <a:ahLst/>
              <a:cxnLst/>
              <a:rect l="0" t="0" r="0" b="0"/>
              <a:pathLst>
                <a:path w="681" h="448">
                  <a:moveTo>
                    <a:pt x="24" y="0"/>
                  </a:moveTo>
                  <a:cubicBezTo>
                    <a:pt x="657" y="0"/>
                    <a:pt x="657" y="0"/>
                    <a:pt x="657" y="0"/>
                  </a:cubicBezTo>
                  <a:cubicBezTo>
                    <a:pt x="669" y="0"/>
                    <a:pt x="681" y="10"/>
                    <a:pt x="681" y="24"/>
                  </a:cubicBezTo>
                  <a:cubicBezTo>
                    <a:pt x="681" y="424"/>
                    <a:pt x="681" y="424"/>
                    <a:pt x="681" y="424"/>
                  </a:cubicBezTo>
                  <a:cubicBezTo>
                    <a:pt x="681" y="438"/>
                    <a:pt x="669" y="448"/>
                    <a:pt x="657" y="448"/>
                  </a:cubicBezTo>
                  <a:cubicBezTo>
                    <a:pt x="24" y="448"/>
                    <a:pt x="24" y="448"/>
                    <a:pt x="24" y="448"/>
                  </a:cubicBezTo>
                  <a:cubicBezTo>
                    <a:pt x="10" y="448"/>
                    <a:pt x="0" y="438"/>
                    <a:pt x="0" y="4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4" y="0"/>
                  </a:cubicBezTo>
                </a:path>
              </a:pathLst>
            </a:custGeom>
            <a:solidFill>
              <a:srgbClr val="5ABBC4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74" name="path 674"/>
            <p:cNvSpPr/>
            <p:nvPr/>
          </p:nvSpPr>
          <p:spPr>
            <a:xfrm>
              <a:off x="24383" y="30480"/>
              <a:ext cx="384048" cy="208788"/>
            </a:xfrm>
            <a:custGeom>
              <a:avLst/>
              <a:gdLst/>
              <a:ahLst/>
              <a:cxnLst/>
              <a:rect l="0" t="0" r="0" b="0"/>
              <a:pathLst>
                <a:path w="604" h="328">
                  <a:moveTo>
                    <a:pt x="0" y="328"/>
                  </a:moveTo>
                  <a:lnTo>
                    <a:pt x="604" y="328"/>
                  </a:lnTo>
                  <a:lnTo>
                    <a:pt x="604" y="0"/>
                  </a:lnTo>
                  <a:lnTo>
                    <a:pt x="0" y="0"/>
                  </a:lnTo>
                  <a:lnTo>
                    <a:pt x="0" y="328"/>
                  </a:lnTo>
                  <a:close/>
                </a:path>
              </a:pathLst>
            </a:custGeom>
            <a:solidFill>
              <a:srgbClr val="EEEEEE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676" name="textbox 676"/>
          <p:cNvSpPr/>
          <p:nvPr/>
        </p:nvSpPr>
        <p:spPr>
          <a:xfrm>
            <a:off x="4216136" y="3896400"/>
            <a:ext cx="628650" cy="254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2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物联网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678" name="textbox 678"/>
          <p:cNvSpPr/>
          <p:nvPr/>
        </p:nvSpPr>
        <p:spPr>
          <a:xfrm>
            <a:off x="4193014" y="2745109"/>
            <a:ext cx="628015" cy="2546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50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1500" kern="0" spc="7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大数据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680" name="textbox 680"/>
          <p:cNvSpPr/>
          <p:nvPr/>
        </p:nvSpPr>
        <p:spPr>
          <a:xfrm>
            <a:off x="88155" y="2726186"/>
            <a:ext cx="621665" cy="254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62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1500" kern="0" spc="6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云计算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sp>
        <p:nvSpPr>
          <p:cNvPr id="682" name="path 682"/>
          <p:cNvSpPr/>
          <p:nvPr/>
        </p:nvSpPr>
        <p:spPr>
          <a:xfrm>
            <a:off x="3791711" y="3980688"/>
            <a:ext cx="384047" cy="236220"/>
          </a:xfrm>
          <a:custGeom>
            <a:avLst/>
            <a:gdLst/>
            <a:ahLst/>
            <a:cxnLst/>
            <a:rect l="0" t="0" r="0" b="0"/>
            <a:pathLst>
              <a:path w="604" h="372">
                <a:moveTo>
                  <a:pt x="421" y="372"/>
                </a:moveTo>
                <a:cubicBezTo>
                  <a:pt x="318" y="372"/>
                  <a:pt x="230" y="291"/>
                  <a:pt x="230" y="189"/>
                </a:cubicBezTo>
                <a:cubicBezTo>
                  <a:pt x="230" y="87"/>
                  <a:pt x="318" y="0"/>
                  <a:pt x="421" y="0"/>
                </a:cubicBezTo>
                <a:cubicBezTo>
                  <a:pt x="524" y="0"/>
                  <a:pt x="604" y="87"/>
                  <a:pt x="604" y="189"/>
                </a:cubicBezTo>
                <a:cubicBezTo>
                  <a:pt x="604" y="291"/>
                  <a:pt x="524" y="372"/>
                  <a:pt x="421" y="372"/>
                </a:cubicBezTo>
                <a:moveTo>
                  <a:pt x="421" y="51"/>
                </a:moveTo>
                <a:cubicBezTo>
                  <a:pt x="340" y="51"/>
                  <a:pt x="281" y="109"/>
                  <a:pt x="281" y="189"/>
                </a:cubicBezTo>
                <a:cubicBezTo>
                  <a:pt x="281" y="262"/>
                  <a:pt x="340" y="321"/>
                  <a:pt x="421" y="321"/>
                </a:cubicBezTo>
                <a:cubicBezTo>
                  <a:pt x="494" y="321"/>
                  <a:pt x="553" y="262"/>
                  <a:pt x="553" y="189"/>
                </a:cubicBezTo>
                <a:cubicBezTo>
                  <a:pt x="553" y="109"/>
                  <a:pt x="494" y="51"/>
                  <a:pt x="421" y="51"/>
                </a:cubicBezTo>
              </a:path>
              <a:path w="604" h="372">
                <a:moveTo>
                  <a:pt x="102" y="271"/>
                </a:moveTo>
                <a:cubicBezTo>
                  <a:pt x="43" y="271"/>
                  <a:pt x="0" y="219"/>
                  <a:pt x="0" y="160"/>
                </a:cubicBezTo>
                <a:cubicBezTo>
                  <a:pt x="0" y="101"/>
                  <a:pt x="43" y="57"/>
                  <a:pt x="102" y="57"/>
                </a:cubicBezTo>
                <a:cubicBezTo>
                  <a:pt x="160" y="57"/>
                  <a:pt x="204" y="101"/>
                  <a:pt x="204" y="160"/>
                </a:cubicBezTo>
                <a:cubicBezTo>
                  <a:pt x="204" y="219"/>
                  <a:pt x="160" y="271"/>
                  <a:pt x="102" y="271"/>
                </a:cubicBezTo>
                <a:moveTo>
                  <a:pt x="102" y="109"/>
                </a:moveTo>
                <a:cubicBezTo>
                  <a:pt x="72" y="109"/>
                  <a:pt x="43" y="131"/>
                  <a:pt x="43" y="160"/>
                </a:cubicBezTo>
                <a:cubicBezTo>
                  <a:pt x="43" y="190"/>
                  <a:pt x="72" y="219"/>
                  <a:pt x="102" y="219"/>
                </a:cubicBezTo>
                <a:cubicBezTo>
                  <a:pt x="131" y="219"/>
                  <a:pt x="160" y="190"/>
                  <a:pt x="160" y="160"/>
                </a:cubicBezTo>
                <a:cubicBezTo>
                  <a:pt x="160" y="131"/>
                  <a:pt x="131" y="109"/>
                  <a:pt x="102" y="109"/>
                </a:cubicBezTo>
              </a:path>
            </a:pathLst>
          </a:custGeom>
          <a:solidFill>
            <a:srgbClr val="A0E0F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84" name="path 684"/>
          <p:cNvSpPr/>
          <p:nvPr/>
        </p:nvSpPr>
        <p:spPr>
          <a:xfrm>
            <a:off x="1004452" y="2827020"/>
            <a:ext cx="245227" cy="333755"/>
          </a:xfrm>
          <a:custGeom>
            <a:avLst/>
            <a:gdLst/>
            <a:ahLst/>
            <a:cxnLst/>
            <a:rect l="0" t="0" r="0" b="0"/>
            <a:pathLst>
              <a:path w="386" h="525">
                <a:moveTo>
                  <a:pt x="259" y="318"/>
                </a:moveTo>
                <a:cubicBezTo>
                  <a:pt x="259" y="63"/>
                  <a:pt x="259" y="63"/>
                  <a:pt x="259" y="63"/>
                </a:cubicBezTo>
                <a:cubicBezTo>
                  <a:pt x="259" y="29"/>
                  <a:pt x="229" y="0"/>
                  <a:pt x="195" y="0"/>
                </a:cubicBezTo>
                <a:cubicBezTo>
                  <a:pt x="195" y="0"/>
                  <a:pt x="195" y="0"/>
                  <a:pt x="195" y="0"/>
                </a:cubicBezTo>
                <a:cubicBezTo>
                  <a:pt x="158" y="0"/>
                  <a:pt x="131" y="29"/>
                  <a:pt x="131" y="63"/>
                </a:cubicBezTo>
                <a:cubicBezTo>
                  <a:pt x="131" y="318"/>
                  <a:pt x="131" y="318"/>
                  <a:pt x="131" y="318"/>
                </a:cubicBezTo>
                <a:cubicBezTo>
                  <a:pt x="43" y="318"/>
                  <a:pt x="43" y="318"/>
                  <a:pt x="43" y="318"/>
                </a:cubicBezTo>
                <a:cubicBezTo>
                  <a:pt x="7" y="318"/>
                  <a:pt x="0" y="347"/>
                  <a:pt x="24" y="372"/>
                </a:cubicBezTo>
                <a:cubicBezTo>
                  <a:pt x="148" y="493"/>
                  <a:pt x="148" y="493"/>
                  <a:pt x="148" y="493"/>
                </a:cubicBezTo>
                <a:cubicBezTo>
                  <a:pt x="178" y="525"/>
                  <a:pt x="207" y="525"/>
                  <a:pt x="239" y="493"/>
                </a:cubicBezTo>
                <a:cubicBezTo>
                  <a:pt x="364" y="372"/>
                  <a:pt x="364" y="372"/>
                  <a:pt x="364" y="372"/>
                </a:cubicBezTo>
                <a:cubicBezTo>
                  <a:pt x="386" y="350"/>
                  <a:pt x="381" y="318"/>
                  <a:pt x="337" y="318"/>
                </a:cubicBezTo>
                <a:lnTo>
                  <a:pt x="259" y="318"/>
                </a:lnTo>
                <a:close/>
              </a:path>
            </a:pathLst>
          </a:custGeom>
          <a:solidFill>
            <a:srgbClr val="FFA6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56" name="group 56"/>
          <p:cNvGrpSpPr/>
          <p:nvPr/>
        </p:nvGrpSpPr>
        <p:grpSpPr>
          <a:xfrm rot="21600000">
            <a:off x="2618232" y="6019800"/>
            <a:ext cx="580644" cy="111251"/>
            <a:chOff x="0" y="0"/>
            <a:chExt cx="580644" cy="111251"/>
          </a:xfrm>
        </p:grpSpPr>
        <p:sp>
          <p:nvSpPr>
            <p:cNvPr id="686" name="path 686"/>
            <p:cNvSpPr/>
            <p:nvPr/>
          </p:nvSpPr>
          <p:spPr>
            <a:xfrm>
              <a:off x="0" y="0"/>
              <a:ext cx="580644" cy="82295"/>
            </a:xfrm>
            <a:custGeom>
              <a:avLst/>
              <a:gdLst/>
              <a:ahLst/>
              <a:cxnLst/>
              <a:rect l="0" t="0" r="0" b="0"/>
              <a:pathLst>
                <a:path w="914" h="129">
                  <a:moveTo>
                    <a:pt x="443" y="28"/>
                  </a:moveTo>
                  <a:lnTo>
                    <a:pt x="472" y="28"/>
                  </a:lnTo>
                  <a:lnTo>
                    <a:pt x="472" y="0"/>
                  </a:lnTo>
                  <a:lnTo>
                    <a:pt x="443" y="0"/>
                  </a:lnTo>
                  <a:lnTo>
                    <a:pt x="443" y="28"/>
                  </a:lnTo>
                  <a:close/>
                </a:path>
                <a:path w="914" h="129">
                  <a:moveTo>
                    <a:pt x="116" y="52"/>
                  </a:moveTo>
                  <a:lnTo>
                    <a:pt x="797" y="52"/>
                  </a:lnTo>
                  <a:lnTo>
                    <a:pt x="914" y="129"/>
                  </a:lnTo>
                  <a:lnTo>
                    <a:pt x="0" y="129"/>
                  </a:lnTo>
                  <a:lnTo>
                    <a:pt x="116" y="52"/>
                  </a:lnTo>
                  <a:close/>
                </a:path>
              </a:pathLst>
            </a:custGeom>
            <a:solidFill>
              <a:srgbClr val="24575C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88" name="path 688"/>
            <p:cNvSpPr/>
            <p:nvPr/>
          </p:nvSpPr>
          <p:spPr>
            <a:xfrm>
              <a:off x="0" y="82295"/>
              <a:ext cx="580644" cy="28955"/>
            </a:xfrm>
            <a:custGeom>
              <a:avLst/>
              <a:gdLst/>
              <a:ahLst/>
              <a:cxnLst/>
              <a:rect l="0" t="0" r="0" b="0"/>
              <a:pathLst>
                <a:path w="914" h="45">
                  <a:moveTo>
                    <a:pt x="0" y="0"/>
                  </a:moveTo>
                  <a:cubicBezTo>
                    <a:pt x="914" y="0"/>
                    <a:pt x="914" y="0"/>
                    <a:pt x="914" y="0"/>
                  </a:cubicBezTo>
                  <a:cubicBezTo>
                    <a:pt x="914" y="27"/>
                    <a:pt x="914" y="27"/>
                    <a:pt x="914" y="27"/>
                  </a:cubicBezTo>
                  <a:cubicBezTo>
                    <a:pt x="914" y="38"/>
                    <a:pt x="907" y="45"/>
                    <a:pt x="898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6" y="45"/>
                    <a:pt x="0" y="38"/>
                    <a:pt x="0" y="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2424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90" name="path 690"/>
            <p:cNvSpPr/>
            <p:nvPr/>
          </p:nvSpPr>
          <p:spPr>
            <a:xfrm>
              <a:off x="0" y="82295"/>
              <a:ext cx="580644" cy="22859"/>
            </a:xfrm>
            <a:custGeom>
              <a:avLst/>
              <a:gdLst/>
              <a:ahLst/>
              <a:cxnLst/>
              <a:rect l="0" t="0" r="0" b="0"/>
              <a:pathLst>
                <a:path w="914" h="35">
                  <a:moveTo>
                    <a:pt x="364" y="35"/>
                  </a:moveTo>
                  <a:lnTo>
                    <a:pt x="551" y="35"/>
                  </a:lnTo>
                  <a:lnTo>
                    <a:pt x="551" y="24"/>
                  </a:lnTo>
                  <a:lnTo>
                    <a:pt x="364" y="24"/>
                  </a:lnTo>
                  <a:lnTo>
                    <a:pt x="364" y="35"/>
                  </a:lnTo>
                  <a:close/>
                </a:path>
                <a:path w="914" h="35">
                  <a:moveTo>
                    <a:pt x="0" y="14"/>
                  </a:moveTo>
                  <a:lnTo>
                    <a:pt x="914" y="14"/>
                  </a:lnTo>
                  <a:lnTo>
                    <a:pt x="914" y="0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70707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692" name="textbox 692"/>
          <p:cNvSpPr/>
          <p:nvPr/>
        </p:nvSpPr>
        <p:spPr>
          <a:xfrm>
            <a:off x="7845407" y="2154439"/>
            <a:ext cx="247650" cy="2851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93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5000"/>
              </a:lnSpc>
              <a:tabLst/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疗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grpSp>
        <p:nvGrpSpPr>
          <p:cNvPr id="58" name="group 58"/>
          <p:cNvGrpSpPr/>
          <p:nvPr/>
        </p:nvGrpSpPr>
        <p:grpSpPr>
          <a:xfrm rot="21600000">
            <a:off x="2755391" y="5826252"/>
            <a:ext cx="304800" cy="161544"/>
            <a:chOff x="0" y="0"/>
            <a:chExt cx="304800" cy="161544"/>
          </a:xfrm>
        </p:grpSpPr>
        <p:sp>
          <p:nvSpPr>
            <p:cNvPr id="694" name="path 694"/>
            <p:cNvSpPr/>
            <p:nvPr/>
          </p:nvSpPr>
          <p:spPr>
            <a:xfrm>
              <a:off x="0" y="41147"/>
              <a:ext cx="120395" cy="120396"/>
            </a:xfrm>
            <a:custGeom>
              <a:avLst/>
              <a:gdLst/>
              <a:ahLst/>
              <a:cxnLst/>
              <a:rect l="0" t="0" r="0" b="0"/>
              <a:pathLst>
                <a:path w="189" h="189">
                  <a:moveTo>
                    <a:pt x="94" y="189"/>
                  </a:moveTo>
                  <a:cubicBezTo>
                    <a:pt x="109" y="189"/>
                    <a:pt x="109" y="189"/>
                    <a:pt x="109" y="189"/>
                  </a:cubicBezTo>
                  <a:cubicBezTo>
                    <a:pt x="109" y="175"/>
                    <a:pt x="109" y="175"/>
                    <a:pt x="109" y="175"/>
                  </a:cubicBezTo>
                  <a:cubicBezTo>
                    <a:pt x="121" y="173"/>
                    <a:pt x="132" y="168"/>
                    <a:pt x="140" y="163"/>
                  </a:cubicBezTo>
                  <a:cubicBezTo>
                    <a:pt x="151" y="172"/>
                    <a:pt x="151" y="172"/>
                    <a:pt x="151" y="172"/>
                  </a:cubicBezTo>
                  <a:cubicBezTo>
                    <a:pt x="172" y="151"/>
                    <a:pt x="172" y="151"/>
                    <a:pt x="172" y="151"/>
                  </a:cubicBezTo>
                  <a:cubicBezTo>
                    <a:pt x="161" y="140"/>
                    <a:pt x="161" y="140"/>
                    <a:pt x="161" y="140"/>
                  </a:cubicBezTo>
                  <a:cubicBezTo>
                    <a:pt x="168" y="132"/>
                    <a:pt x="174" y="121"/>
                    <a:pt x="175" y="109"/>
                  </a:cubicBezTo>
                  <a:cubicBezTo>
                    <a:pt x="189" y="109"/>
                    <a:pt x="189" y="109"/>
                    <a:pt x="189" y="109"/>
                  </a:cubicBezTo>
                  <a:cubicBezTo>
                    <a:pt x="189" y="80"/>
                    <a:pt x="189" y="80"/>
                    <a:pt x="189" y="80"/>
                  </a:cubicBezTo>
                  <a:cubicBezTo>
                    <a:pt x="175" y="80"/>
                    <a:pt x="175" y="80"/>
                    <a:pt x="175" y="80"/>
                  </a:cubicBezTo>
                  <a:cubicBezTo>
                    <a:pt x="174" y="67"/>
                    <a:pt x="168" y="57"/>
                    <a:pt x="161" y="48"/>
                  </a:cubicBezTo>
                  <a:cubicBezTo>
                    <a:pt x="172" y="38"/>
                    <a:pt x="172" y="38"/>
                    <a:pt x="172" y="38"/>
                  </a:cubicBezTo>
                  <a:cubicBezTo>
                    <a:pt x="151" y="17"/>
                    <a:pt x="151" y="17"/>
                    <a:pt x="151" y="17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32" y="20"/>
                    <a:pt x="121" y="17"/>
                    <a:pt x="109" y="13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128" y="34"/>
                    <a:pt x="154" y="60"/>
                    <a:pt x="154" y="95"/>
                  </a:cubicBezTo>
                  <a:cubicBezTo>
                    <a:pt x="154" y="128"/>
                    <a:pt x="128" y="156"/>
                    <a:pt x="94" y="156"/>
                  </a:cubicBezTo>
                  <a:lnTo>
                    <a:pt x="94" y="189"/>
                  </a:lnTo>
                  <a:close/>
                  <a:moveTo>
                    <a:pt x="27" y="140"/>
                  </a:moveTo>
                  <a:cubicBezTo>
                    <a:pt x="17" y="151"/>
                    <a:pt x="17" y="151"/>
                    <a:pt x="17" y="151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57" y="168"/>
                    <a:pt x="67" y="173"/>
                    <a:pt x="80" y="175"/>
                  </a:cubicBezTo>
                  <a:cubicBezTo>
                    <a:pt x="80" y="189"/>
                    <a:pt x="80" y="189"/>
                    <a:pt x="80" y="189"/>
                  </a:cubicBezTo>
                  <a:cubicBezTo>
                    <a:pt x="94" y="189"/>
                    <a:pt x="94" y="189"/>
                    <a:pt x="94" y="189"/>
                  </a:cubicBezTo>
                  <a:cubicBezTo>
                    <a:pt x="94" y="156"/>
                    <a:pt x="94" y="156"/>
                    <a:pt x="94" y="156"/>
                  </a:cubicBezTo>
                  <a:cubicBezTo>
                    <a:pt x="94" y="156"/>
                    <a:pt x="94" y="156"/>
                    <a:pt x="94" y="156"/>
                  </a:cubicBezTo>
                  <a:cubicBezTo>
                    <a:pt x="60" y="156"/>
                    <a:pt x="34" y="128"/>
                    <a:pt x="34" y="95"/>
                  </a:cubicBezTo>
                  <a:cubicBezTo>
                    <a:pt x="34" y="60"/>
                    <a:pt x="60" y="34"/>
                    <a:pt x="94" y="34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67" y="17"/>
                    <a:pt x="57" y="20"/>
                    <a:pt x="48" y="2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0" y="57"/>
                    <a:pt x="15" y="67"/>
                    <a:pt x="14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14" y="109"/>
                    <a:pt x="14" y="109"/>
                    <a:pt x="14" y="109"/>
                  </a:cubicBezTo>
                  <a:cubicBezTo>
                    <a:pt x="15" y="121"/>
                    <a:pt x="20" y="132"/>
                    <a:pt x="27" y="140"/>
                  </a:cubicBezTo>
                </a:path>
              </a:pathLst>
            </a:custGeom>
            <a:solidFill>
              <a:srgbClr val="FFA60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96" name="path 696"/>
            <p:cNvSpPr/>
            <p:nvPr/>
          </p:nvSpPr>
          <p:spPr>
            <a:xfrm>
              <a:off x="178308" y="0"/>
              <a:ext cx="126491" cy="89916"/>
            </a:xfrm>
            <a:custGeom>
              <a:avLst/>
              <a:gdLst/>
              <a:ahLst/>
              <a:cxnLst/>
              <a:rect l="0" t="0" r="0" b="0"/>
              <a:pathLst>
                <a:path w="199" h="141">
                  <a:moveTo>
                    <a:pt x="159" y="50"/>
                  </a:moveTo>
                  <a:cubicBezTo>
                    <a:pt x="181" y="55"/>
                    <a:pt x="199" y="75"/>
                    <a:pt x="199" y="96"/>
                  </a:cubicBezTo>
                  <a:cubicBezTo>
                    <a:pt x="199" y="96"/>
                    <a:pt x="199" y="96"/>
                    <a:pt x="199" y="96"/>
                  </a:cubicBezTo>
                  <a:cubicBezTo>
                    <a:pt x="199" y="118"/>
                    <a:pt x="181" y="141"/>
                    <a:pt x="157" y="141"/>
                  </a:cubicBezTo>
                  <a:cubicBezTo>
                    <a:pt x="46" y="141"/>
                    <a:pt x="46" y="141"/>
                    <a:pt x="46" y="141"/>
                  </a:cubicBezTo>
                  <a:cubicBezTo>
                    <a:pt x="20" y="141"/>
                    <a:pt x="0" y="118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75"/>
                    <a:pt x="17" y="55"/>
                    <a:pt x="41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1" y="22"/>
                    <a:pt x="67" y="0"/>
                    <a:pt x="100" y="0"/>
                  </a:cubicBezTo>
                  <a:cubicBezTo>
                    <a:pt x="133" y="0"/>
                    <a:pt x="159" y="22"/>
                    <a:pt x="159" y="50"/>
                  </a:cubicBezTo>
                  <a:cubicBezTo>
                    <a:pt x="159" y="50"/>
                    <a:pt x="159" y="50"/>
                    <a:pt x="159" y="50"/>
                  </a:cubicBezTo>
                </a:path>
              </a:pathLst>
            </a:custGeom>
            <a:solidFill>
              <a:srgbClr val="5ABBC4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98" name="path 698"/>
            <p:cNvSpPr/>
            <p:nvPr/>
          </p:nvSpPr>
          <p:spPr>
            <a:xfrm>
              <a:off x="175260" y="105155"/>
              <a:ext cx="126492" cy="21336"/>
            </a:xfrm>
            <a:custGeom>
              <a:avLst/>
              <a:gdLst/>
              <a:ahLst/>
              <a:cxnLst/>
              <a:rect l="0" t="0" r="0" b="0"/>
              <a:pathLst>
                <a:path w="199" h="33">
                  <a:moveTo>
                    <a:pt x="0" y="11"/>
                  </a:moveTo>
                  <a:lnTo>
                    <a:pt x="199" y="11"/>
                  </a:lnTo>
                  <a:lnTo>
                    <a:pt x="199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  <a:path w="199" h="33">
                  <a:moveTo>
                    <a:pt x="0" y="33"/>
                  </a:moveTo>
                  <a:lnTo>
                    <a:pt x="199" y="33"/>
                  </a:lnTo>
                  <a:lnTo>
                    <a:pt x="199" y="21"/>
                  </a:lnTo>
                  <a:lnTo>
                    <a:pt x="0" y="21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70707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700" name="textbox 700"/>
          <p:cNvSpPr/>
          <p:nvPr/>
        </p:nvSpPr>
        <p:spPr>
          <a:xfrm>
            <a:off x="353448" y="3919827"/>
            <a:ext cx="324484" cy="2089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49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6000"/>
              </a:lnSpc>
              <a:tabLst/>
            </a:pPr>
            <a:r>
              <a:rPr sz="1400" kern="0" spc="-3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G</a:t>
            </a:r>
            <a:r>
              <a:rPr sz="1400" kern="0" spc="-38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</a:t>
            </a:r>
            <a:r>
              <a:rPr sz="1400" kern="0" spc="-30" dirty="0">
                <a:solidFill>
                  <a:srgbClr val="40404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IS</a:t>
            </a:r>
            <a:endParaRPr sz="1400" dirty="0">
              <a:latin typeface="SimHei"/>
              <a:ea typeface="SimHei"/>
              <a:cs typeface="SimHei"/>
            </a:endParaRPr>
          </a:p>
        </p:txBody>
      </p:sp>
      <p:sp>
        <p:nvSpPr>
          <p:cNvPr id="702" name="textbox 702"/>
          <p:cNvSpPr/>
          <p:nvPr/>
        </p:nvSpPr>
        <p:spPr>
          <a:xfrm>
            <a:off x="3198825" y="4204766"/>
            <a:ext cx="247650" cy="1670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93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77000"/>
              </a:lnSpc>
              <a:tabLst/>
            </a:pPr>
            <a:r>
              <a:rPr sz="1200" kern="0" spc="-20" dirty="0">
                <a:solidFill>
                  <a:srgbClr val="0070C0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BIM</a:t>
            </a:r>
            <a:endParaRPr sz="1200" dirty="0">
              <a:latin typeface="SimHei"/>
              <a:ea typeface="SimHei"/>
              <a:cs typeface="SimHei"/>
            </a:endParaRPr>
          </a:p>
        </p:txBody>
      </p:sp>
      <p:grpSp>
        <p:nvGrpSpPr>
          <p:cNvPr id="60" name="group 60"/>
          <p:cNvGrpSpPr/>
          <p:nvPr/>
        </p:nvGrpSpPr>
        <p:grpSpPr>
          <a:xfrm rot="21600000">
            <a:off x="2763011" y="5779008"/>
            <a:ext cx="152400" cy="76200"/>
            <a:chOff x="0" y="0"/>
            <a:chExt cx="152400" cy="76200"/>
          </a:xfrm>
        </p:grpSpPr>
        <p:sp>
          <p:nvSpPr>
            <p:cNvPr id="704" name="path 704"/>
            <p:cNvSpPr/>
            <p:nvPr/>
          </p:nvSpPr>
          <p:spPr>
            <a:xfrm>
              <a:off x="141732" y="0"/>
              <a:ext cx="10667" cy="10668"/>
            </a:xfrm>
            <a:custGeom>
              <a:avLst/>
              <a:gdLst/>
              <a:ahLst/>
              <a:cxnLst/>
              <a:rect l="0" t="0" r="0" b="0"/>
              <a:pathLst>
                <a:path w="16" h="16">
                  <a:moveTo>
                    <a:pt x="0" y="8"/>
                  </a:move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ubicBezTo>
                    <a:pt x="3" y="16"/>
                    <a:pt x="0" y="13"/>
                    <a:pt x="0" y="8"/>
                  </a:cubicBezTo>
                </a:path>
              </a:pathLst>
            </a:custGeom>
            <a:solidFill>
              <a:srgbClr val="24575C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06" name="path 706"/>
            <p:cNvSpPr/>
            <p:nvPr/>
          </p:nvSpPr>
          <p:spPr>
            <a:xfrm>
              <a:off x="0" y="44195"/>
              <a:ext cx="111251" cy="32004"/>
            </a:xfrm>
            <a:custGeom>
              <a:avLst/>
              <a:gdLst/>
              <a:ahLst/>
              <a:cxnLst/>
              <a:rect l="0" t="0" r="0" b="0"/>
              <a:pathLst>
                <a:path w="175" h="50">
                  <a:moveTo>
                    <a:pt x="0" y="11"/>
                  </a:moveTo>
                  <a:lnTo>
                    <a:pt x="175" y="11"/>
                  </a:lnTo>
                  <a:lnTo>
                    <a:pt x="175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  <a:path w="175" h="50">
                  <a:moveTo>
                    <a:pt x="0" y="31"/>
                  </a:moveTo>
                  <a:lnTo>
                    <a:pt x="175" y="31"/>
                  </a:lnTo>
                  <a:lnTo>
                    <a:pt x="175" y="21"/>
                  </a:lnTo>
                  <a:lnTo>
                    <a:pt x="0" y="21"/>
                  </a:lnTo>
                  <a:lnTo>
                    <a:pt x="0" y="31"/>
                  </a:lnTo>
                  <a:close/>
                </a:path>
                <a:path w="175" h="50">
                  <a:moveTo>
                    <a:pt x="0" y="50"/>
                  </a:moveTo>
                  <a:lnTo>
                    <a:pt x="105" y="50"/>
                  </a:lnTo>
                  <a:lnTo>
                    <a:pt x="105" y="40"/>
                  </a:lnTo>
                  <a:lnTo>
                    <a:pt x="0" y="4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70707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8" name="table 708"/>
          <p:cNvGraphicFramePr>
            <a:graphicFrameLocks noGrp="1"/>
          </p:cNvGraphicFramePr>
          <p:nvPr/>
        </p:nvGraphicFramePr>
        <p:xfrm>
          <a:off x="2148839" y="3128772"/>
          <a:ext cx="3771900" cy="1101725"/>
        </p:xfrm>
        <a:graphic>
          <a:graphicData uri="http://schemas.openxmlformats.org/drawingml/2006/table">
            <a:tbl>
              <a:tblPr>
                <a:solidFill>
                  <a:srgbClr val="007AC0"/>
                </a:solidFill>
              </a:tblPr>
              <a:tblGrid>
                <a:gridCol w="3771900"/>
              </a:tblGrid>
              <a:tr h="10826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4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732155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60%左右的返工减少</a:t>
                      </a:r>
                      <a:endParaRPr sz="20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A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10" name="table 710"/>
          <p:cNvGraphicFramePr>
            <a:graphicFrameLocks noGrp="1"/>
          </p:cNvGraphicFramePr>
          <p:nvPr/>
        </p:nvGraphicFramePr>
        <p:xfrm>
          <a:off x="7836407" y="3137915"/>
          <a:ext cx="3771900" cy="1099820"/>
        </p:xfrm>
        <a:graphic>
          <a:graphicData uri="http://schemas.openxmlformats.org/drawingml/2006/table">
            <a:tbl>
              <a:tblPr>
                <a:solidFill>
                  <a:srgbClr val="007AC0"/>
                </a:solidFill>
              </a:tblPr>
              <a:tblGrid>
                <a:gridCol w="3771900"/>
              </a:tblGrid>
              <a:tr h="108077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8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47345" indent="-257175" algn="l" rtl="0" eaLnBrk="0">
                        <a:lnSpc>
                          <a:spcPct val="99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20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提升50%左右的项目协</a:t>
                      </a: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同能力，</a:t>
                      </a:r>
                      <a:r>
                        <a:rPr sz="20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</a:t>
                      </a:r>
                      <a:r>
                        <a:rPr sz="20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减轻项目管理人员工作强度</a:t>
                      </a:r>
                      <a:endParaRPr sz="20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A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12" name="table 712"/>
          <p:cNvGraphicFramePr>
            <a:graphicFrameLocks noGrp="1"/>
          </p:cNvGraphicFramePr>
          <p:nvPr/>
        </p:nvGraphicFramePr>
        <p:xfrm>
          <a:off x="2148839" y="4354067"/>
          <a:ext cx="3771900" cy="1099819"/>
        </p:xfrm>
        <a:graphic>
          <a:graphicData uri="http://schemas.openxmlformats.org/drawingml/2006/table">
            <a:tbl>
              <a:tblPr>
                <a:solidFill>
                  <a:srgbClr val="007AC0"/>
                </a:solidFill>
              </a:tblPr>
              <a:tblGrid>
                <a:gridCol w="3771900"/>
              </a:tblGrid>
              <a:tr h="10807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8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78790" indent="-374650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20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在项目中应用BIM技术，</a:t>
                      </a: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可获得</a:t>
                      </a:r>
                      <a:r>
                        <a:rPr sz="20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</a:t>
                      </a:r>
                      <a:r>
                        <a:rPr sz="2000" b="1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10倍甚至更多的投资回报</a:t>
                      </a:r>
                      <a:endParaRPr sz="20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A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14" name="table 714"/>
          <p:cNvGraphicFramePr>
            <a:graphicFrameLocks noGrp="1"/>
          </p:cNvGraphicFramePr>
          <p:nvPr/>
        </p:nvGraphicFramePr>
        <p:xfrm>
          <a:off x="2148839" y="1915668"/>
          <a:ext cx="3771900" cy="1098550"/>
        </p:xfrm>
        <a:graphic>
          <a:graphicData uri="http://schemas.openxmlformats.org/drawingml/2006/table">
            <a:tbl>
              <a:tblPr>
                <a:solidFill>
                  <a:srgbClr val="007AC0"/>
                </a:solidFill>
              </a:tblPr>
              <a:tblGrid>
                <a:gridCol w="3771900"/>
              </a:tblGrid>
              <a:tr h="10795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4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45134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20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5%~10%左右的工期缩</a:t>
                      </a:r>
                      <a:r>
                        <a:rPr sz="2000" b="1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短</a:t>
                      </a:r>
                      <a:endParaRPr sz="20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A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16" name="table 716"/>
          <p:cNvGraphicFramePr>
            <a:graphicFrameLocks noGrp="1"/>
          </p:cNvGraphicFramePr>
          <p:nvPr/>
        </p:nvGraphicFramePr>
        <p:xfrm>
          <a:off x="7836407" y="4361688"/>
          <a:ext cx="3769994" cy="1098550"/>
        </p:xfrm>
        <a:graphic>
          <a:graphicData uri="http://schemas.openxmlformats.org/drawingml/2006/table">
            <a:tbl>
              <a:tblPr>
                <a:solidFill>
                  <a:srgbClr val="007AC0"/>
                </a:solidFill>
              </a:tblPr>
              <a:tblGrid>
                <a:gridCol w="3769994"/>
              </a:tblGrid>
              <a:tr h="10795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4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826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62584" algn="l" rtl="0" eaLnBrk="0">
                        <a:lnSpc>
                          <a:spcPct val="97000"/>
                        </a:lnSpc>
                        <a:tabLst/>
                      </a:pPr>
                      <a:r>
                        <a:rPr sz="20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质量安全管理能力显著加强</a:t>
                      </a:r>
                      <a:endParaRPr sz="20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A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18" name="table 718"/>
          <p:cNvGraphicFramePr>
            <a:graphicFrameLocks noGrp="1"/>
          </p:cNvGraphicFramePr>
          <p:nvPr/>
        </p:nvGraphicFramePr>
        <p:xfrm>
          <a:off x="7837931" y="1915668"/>
          <a:ext cx="3769994" cy="1098550"/>
        </p:xfrm>
        <a:graphic>
          <a:graphicData uri="http://schemas.openxmlformats.org/drawingml/2006/table">
            <a:tbl>
              <a:tblPr>
                <a:solidFill>
                  <a:srgbClr val="007AC0"/>
                </a:solidFill>
              </a:tblPr>
              <a:tblGrid>
                <a:gridCol w="3769994"/>
              </a:tblGrid>
              <a:tr h="10795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4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70840" algn="l" rtl="0" eaLnBrk="0">
                        <a:lnSpc>
                          <a:spcPct val="98000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20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减少1~2%左右的建安成本</a:t>
                      </a:r>
                      <a:endParaRPr sz="20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AC0"/>
                    </a:solidFill>
                  </a:tcPr>
                </a:tc>
              </a:tr>
            </a:tbl>
          </a:graphicData>
        </a:graphic>
      </p:graphicFrame>
      <p:sp>
        <p:nvSpPr>
          <p:cNvPr id="720" name="textbox 720"/>
          <p:cNvSpPr/>
          <p:nvPr/>
        </p:nvSpPr>
        <p:spPr>
          <a:xfrm>
            <a:off x="432451" y="193350"/>
            <a:ext cx="3426459" cy="5264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47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1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万科</a:t>
            </a:r>
            <a:r>
              <a:rPr sz="33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3300" kern="0" spc="1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应用价值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722" name="table 722"/>
          <p:cNvGraphicFramePr>
            <a:graphicFrameLocks noGrp="1"/>
          </p:cNvGraphicFramePr>
          <p:nvPr/>
        </p:nvGraphicFramePr>
        <p:xfrm>
          <a:off x="859536" y="3128772"/>
          <a:ext cx="1141094" cy="1101725"/>
        </p:xfrm>
        <a:graphic>
          <a:graphicData uri="http://schemas.openxmlformats.org/drawingml/2006/table">
            <a:tbl>
              <a:tblPr/>
              <a:tblGrid>
                <a:gridCol w="1141094"/>
              </a:tblGrid>
              <a:tr h="10826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2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156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98754" algn="l" rtl="0" eaLnBrk="0">
                        <a:lnSpc>
                          <a:spcPct val="99000"/>
                        </a:lnSpc>
                        <a:tabLst/>
                      </a:pPr>
                      <a:r>
                        <a:rPr sz="3200" b="1" kern="0" spc="-60" dirty="0">
                          <a:solidFill>
                            <a:srgbClr val="007AC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60</a:t>
                      </a:r>
                      <a:r>
                        <a:rPr sz="2400" b="1" kern="0" spc="-60" dirty="0">
                          <a:solidFill>
                            <a:srgbClr val="007AC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%</a:t>
                      </a:r>
                      <a:endParaRPr sz="2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24" name="table 724"/>
          <p:cNvGraphicFramePr>
            <a:graphicFrameLocks noGrp="1"/>
          </p:cNvGraphicFramePr>
          <p:nvPr/>
        </p:nvGraphicFramePr>
        <p:xfrm>
          <a:off x="6547103" y="3137915"/>
          <a:ext cx="1143000" cy="1099820"/>
        </p:xfrm>
        <a:graphic>
          <a:graphicData uri="http://schemas.openxmlformats.org/drawingml/2006/table">
            <a:tbl>
              <a:tblPr/>
              <a:tblGrid>
                <a:gridCol w="1143000"/>
              </a:tblGrid>
              <a:tr h="108077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2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12725" algn="l" rtl="0" eaLnBrk="0">
                        <a:lnSpc>
                          <a:spcPct val="99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3200" b="1" kern="0" spc="-100" dirty="0">
                          <a:solidFill>
                            <a:srgbClr val="007AC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50</a:t>
                      </a:r>
                      <a:r>
                        <a:rPr sz="2400" b="1" kern="0" spc="-100" dirty="0">
                          <a:solidFill>
                            <a:srgbClr val="007AC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%</a:t>
                      </a:r>
                      <a:endParaRPr sz="2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26" name="table 726"/>
          <p:cNvGraphicFramePr>
            <a:graphicFrameLocks noGrp="1"/>
          </p:cNvGraphicFramePr>
          <p:nvPr/>
        </p:nvGraphicFramePr>
        <p:xfrm>
          <a:off x="859536" y="4354067"/>
          <a:ext cx="1141094" cy="1099819"/>
        </p:xfrm>
        <a:graphic>
          <a:graphicData uri="http://schemas.openxmlformats.org/drawingml/2006/table">
            <a:tbl>
              <a:tblPr/>
              <a:tblGrid>
                <a:gridCol w="1141094"/>
              </a:tblGrid>
              <a:tr h="10807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2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28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03834" algn="l" rtl="0" eaLnBrk="0">
                        <a:lnSpc>
                          <a:spcPct val="92000"/>
                        </a:lnSpc>
                        <a:tabLst/>
                      </a:pPr>
                      <a:r>
                        <a:rPr sz="3200" b="1" kern="0" spc="-100" dirty="0">
                          <a:solidFill>
                            <a:srgbClr val="007AC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10</a:t>
                      </a:r>
                      <a:r>
                        <a:rPr sz="2400" b="1" kern="0" spc="-100" dirty="0">
                          <a:solidFill>
                            <a:srgbClr val="007AC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倍</a:t>
                      </a:r>
                      <a:endParaRPr sz="2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28" name="table 728"/>
          <p:cNvGraphicFramePr>
            <a:graphicFrameLocks noGrp="1"/>
          </p:cNvGraphicFramePr>
          <p:nvPr/>
        </p:nvGraphicFramePr>
        <p:xfrm>
          <a:off x="6547103" y="4361688"/>
          <a:ext cx="1143000" cy="1098550"/>
        </p:xfrm>
        <a:graphic>
          <a:graphicData uri="http://schemas.openxmlformats.org/drawingml/2006/table">
            <a:tbl>
              <a:tblPr/>
              <a:tblGrid>
                <a:gridCol w="1143000"/>
              </a:tblGrid>
              <a:tr h="10795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30" name="table 730"/>
          <p:cNvGraphicFramePr>
            <a:graphicFrameLocks noGrp="1"/>
          </p:cNvGraphicFramePr>
          <p:nvPr/>
        </p:nvGraphicFramePr>
        <p:xfrm>
          <a:off x="6548628" y="1915668"/>
          <a:ext cx="1143000" cy="1098550"/>
        </p:xfrm>
        <a:graphic>
          <a:graphicData uri="http://schemas.openxmlformats.org/drawingml/2006/table">
            <a:tbl>
              <a:tblPr/>
              <a:tblGrid>
                <a:gridCol w="1143000"/>
              </a:tblGrid>
              <a:tr h="10795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2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40359" algn="l" rtl="0" eaLnBrk="0">
                        <a:lnSpc>
                          <a:spcPct val="100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3200" b="1" kern="0" spc="-100" dirty="0">
                          <a:solidFill>
                            <a:srgbClr val="007AC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</a:t>
                      </a:r>
                      <a:r>
                        <a:rPr sz="2400" b="1" kern="0" spc="-100" dirty="0">
                          <a:solidFill>
                            <a:srgbClr val="007AC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%</a:t>
                      </a:r>
                      <a:endParaRPr sz="2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32" name="table 732"/>
          <p:cNvGraphicFramePr>
            <a:graphicFrameLocks noGrp="1"/>
          </p:cNvGraphicFramePr>
          <p:nvPr/>
        </p:nvGraphicFramePr>
        <p:xfrm>
          <a:off x="859536" y="1915668"/>
          <a:ext cx="1141094" cy="1098550"/>
        </p:xfrm>
        <a:graphic>
          <a:graphicData uri="http://schemas.openxmlformats.org/drawingml/2006/table">
            <a:tbl>
              <a:tblPr/>
              <a:tblGrid>
                <a:gridCol w="1141094"/>
              </a:tblGrid>
              <a:tr h="10795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2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19404" algn="l" rtl="0" eaLnBrk="0">
                        <a:lnSpc>
                          <a:spcPct val="99000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3200" b="1" kern="0" spc="-80" dirty="0">
                          <a:solidFill>
                            <a:srgbClr val="007AC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8</a:t>
                      </a:r>
                      <a:r>
                        <a:rPr sz="2400" b="1" kern="0" spc="-80" dirty="0">
                          <a:solidFill>
                            <a:srgbClr val="007AC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%</a:t>
                      </a:r>
                      <a:endParaRPr sz="2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A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34" name="picture 7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pic>
        <p:nvPicPr>
          <p:cNvPr id="736" name="picture 7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824036" y="4561422"/>
            <a:ext cx="593489" cy="683627"/>
          </a:xfrm>
          <a:prstGeom prst="rect">
            <a:avLst/>
          </a:prstGeom>
        </p:spPr>
      </p:pic>
      <p:sp>
        <p:nvSpPr>
          <p:cNvPr id="738" name="path 738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textbox 740"/>
          <p:cNvSpPr/>
          <p:nvPr/>
        </p:nvSpPr>
        <p:spPr>
          <a:xfrm>
            <a:off x="4657252" y="2139829"/>
            <a:ext cx="2868295" cy="17233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45"/>
              </a:lnSpc>
              <a:tabLst/>
            </a:pPr>
            <a:r>
              <a:rPr sz="1500" b="1" kern="0" spc="7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一、沃土介绍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58"/>
              </a:lnSpc>
              <a:spcBef>
                <a:spcPts val="459"/>
              </a:spcBef>
              <a:tabLst/>
            </a:pPr>
            <a:r>
              <a:rPr sz="1500" b="1" kern="0" spc="8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二、技术背景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49"/>
              </a:lnSpc>
              <a:spcBef>
                <a:spcPts val="458"/>
              </a:spcBef>
              <a:tabLst/>
            </a:pPr>
            <a:r>
              <a:rPr sz="1500" b="1" kern="0" spc="1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三、万科</a:t>
            </a:r>
            <a:r>
              <a:rPr sz="1500" b="1" kern="0" spc="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1500" b="1" kern="0" spc="1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智慧建造解决</a:t>
            </a:r>
            <a:r>
              <a:rPr sz="1500" b="1" kern="0" spc="10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方案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6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19050" algn="l" rtl="0" eaLnBrk="0">
              <a:lnSpc>
                <a:spcPts val="1845"/>
              </a:lnSpc>
              <a:spcBef>
                <a:spcPts val="3"/>
              </a:spcBef>
              <a:tabLst/>
            </a:pPr>
            <a:r>
              <a:rPr sz="1500" b="1" kern="0" spc="8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四、技术样本介绍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742" name="table 742"/>
          <p:cNvGraphicFramePr>
            <a:graphicFrameLocks noGrp="1"/>
          </p:cNvGraphicFramePr>
          <p:nvPr/>
        </p:nvGraphicFramePr>
        <p:xfrm>
          <a:off x="1403603" y="1886711"/>
          <a:ext cx="2070735" cy="2069464"/>
        </p:xfrm>
        <a:graphic>
          <a:graphicData uri="http://schemas.openxmlformats.org/drawingml/2006/table">
            <a:tbl>
              <a:tblPr/>
              <a:tblGrid>
                <a:gridCol w="2070735"/>
              </a:tblGrid>
              <a:tr h="20313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407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1459" algn="l" rtl="0" eaLnBrk="0">
                        <a:lnSpc>
                          <a:spcPct val="109000"/>
                        </a:lnSpc>
                        <a:tabLst/>
                      </a:pPr>
                      <a:r>
                        <a:rPr sz="2100" kern="0" spc="90" dirty="0">
                          <a:solidFill>
                            <a:srgbClr val="8C8C8C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CONTENTS</a:t>
                      </a:r>
                      <a:r>
                        <a:rPr sz="2100" kern="0" spc="10" dirty="0">
                          <a:solidFill>
                            <a:srgbClr val="8C8C8C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   </a:t>
                      </a:r>
                      <a:r>
                        <a:rPr sz="2000" kern="0" spc="200" dirty="0">
                          <a:solidFill>
                            <a:srgbClr val="8C8C8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目录</a:t>
                      </a:r>
                      <a:endParaRPr sz="20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46379" algn="l" rtl="0" eaLnBrk="0">
                        <a:lnSpc>
                          <a:spcPts val="996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300" kern="0" spc="40" dirty="0">
                          <a:solidFill>
                            <a:srgbClr val="ED4142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van</a:t>
                      </a:r>
                      <a:r>
                        <a:rPr sz="1300" kern="0" spc="-150" dirty="0">
                          <a:solidFill>
                            <a:srgbClr val="ED4142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300" kern="0" spc="40" dirty="0">
                          <a:solidFill>
                            <a:srgbClr val="ED4142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ke</a:t>
                      </a:r>
                      <a:endParaRPr sz="13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44" name="picture 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1887200" y="5259323"/>
            <a:ext cx="97535" cy="12176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6" name="table 746"/>
          <p:cNvGraphicFramePr>
            <a:graphicFrameLocks noGrp="1"/>
          </p:cNvGraphicFramePr>
          <p:nvPr/>
        </p:nvGraphicFramePr>
        <p:xfrm>
          <a:off x="3874007" y="2371344"/>
          <a:ext cx="8166734" cy="4353559"/>
        </p:xfrm>
        <a:graphic>
          <a:graphicData uri="http://schemas.openxmlformats.org/drawingml/2006/table">
            <a:tbl>
              <a:tblPr/>
              <a:tblGrid>
                <a:gridCol w="454025"/>
                <a:gridCol w="1560194"/>
                <a:gridCol w="1535430"/>
                <a:gridCol w="1508125"/>
                <a:gridCol w="1519555"/>
                <a:gridCol w="1589405"/>
              </a:tblGrid>
              <a:tr h="2572385"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23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85314" algn="l" rtl="0" eaLnBrk="0">
                        <a:lnSpc>
                          <a:spcPct val="91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3600" b="1" kern="0" spc="0" baseline="8530" dirty="0">
                          <a:solidFill>
                            <a:srgbClr val="2AA1D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VBIM</a:t>
                      </a:r>
                      <a:r>
                        <a:rPr sz="2300" b="1" kern="0" spc="60" dirty="0">
                          <a:solidFill>
                            <a:srgbClr val="2AA1D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2400" b="1" kern="0" spc="60" dirty="0">
                          <a:solidFill>
                            <a:srgbClr val="2AA1D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平台</a:t>
                      </a:r>
                      <a:endParaRPr sz="2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eaVert">
                    <a:lnL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61315" algn="l" rtl="0" eaLnBrk="0">
                        <a:lnSpc>
                          <a:spcPct val="98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400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BIM驾驶舱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2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29259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设计管理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03859" algn="l" rtl="0" eaLnBrk="0">
                        <a:lnSpc>
                          <a:spcPct val="98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工程管理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435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07669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采购管理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05129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系统设置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1781175"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eaVert">
                    <a:lnL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24180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成本管理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7778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36550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400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BIM工具宝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2AA1DC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48" name="table 748"/>
          <p:cNvGraphicFramePr>
            <a:graphicFrameLocks noGrp="1"/>
          </p:cNvGraphicFramePr>
          <p:nvPr/>
        </p:nvGraphicFramePr>
        <p:xfrm>
          <a:off x="204215" y="848867"/>
          <a:ext cx="3606800" cy="5876290"/>
        </p:xfrm>
        <a:graphic>
          <a:graphicData uri="http://schemas.openxmlformats.org/drawingml/2006/table">
            <a:tbl>
              <a:tblPr/>
              <a:tblGrid>
                <a:gridCol w="440690"/>
                <a:gridCol w="1564005"/>
                <a:gridCol w="1602105"/>
              </a:tblGrid>
              <a:tr h="3204210"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499995" algn="l" rtl="0" eaLnBrk="0">
                        <a:lnSpc>
                          <a:spcPct val="90000"/>
                        </a:lnSpc>
                        <a:tabLst/>
                      </a:pPr>
                      <a:r>
                        <a:rPr sz="2400" b="1" kern="0" spc="40" dirty="0">
                          <a:solidFill>
                            <a:srgbClr val="F49C1A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客户端</a:t>
                      </a:r>
                      <a:endParaRPr sz="2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eaVert">
                    <a:lnL w="19050" cap="flat" cmpd="sng" algn="ctr">
                      <a:solidFill>
                        <a:srgbClr val="F49C1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49C1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49C1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2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24180" algn="l" rtl="0" eaLnBrk="0">
                        <a:lnSpc>
                          <a:spcPct val="97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数据管理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49C1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3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459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35609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工程管理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F49C1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49C1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672079"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eaVert">
                    <a:lnL w="19050" cap="flat" cmpd="sng" algn="ctr">
                      <a:solidFill>
                        <a:srgbClr val="F49C1A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49C1A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49C1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22275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设计管理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49C1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7254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29894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4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成本管理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F49C1A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49C1A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50" name="table 750"/>
          <p:cNvGraphicFramePr>
            <a:graphicFrameLocks noGrp="1"/>
          </p:cNvGraphicFramePr>
          <p:nvPr/>
        </p:nvGraphicFramePr>
        <p:xfrm>
          <a:off x="3874007" y="848867"/>
          <a:ext cx="5109844" cy="1464310"/>
        </p:xfrm>
        <a:graphic>
          <a:graphicData uri="http://schemas.openxmlformats.org/drawingml/2006/table">
            <a:tbl>
              <a:tblPr/>
              <a:tblGrid>
                <a:gridCol w="448944"/>
                <a:gridCol w="4660900"/>
              </a:tblGrid>
              <a:tr h="14643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22275" algn="l" rtl="0" eaLnBrk="0">
                        <a:lnSpc>
                          <a:spcPct val="83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2400" b="1" kern="0" spc="-10" dirty="0">
                          <a:solidFill>
                            <a:srgbClr val="F0466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APP</a:t>
                      </a:r>
                      <a:endParaRPr sz="2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vert">
                    <a:lnL w="19050" cap="flat" cmpd="sng" algn="ctr">
                      <a:solidFill>
                        <a:srgbClr val="F0466E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0466E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466E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F0466E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0466E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0466E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752" name="textbox 752"/>
          <p:cNvSpPr/>
          <p:nvPr/>
        </p:nvSpPr>
        <p:spPr>
          <a:xfrm>
            <a:off x="429863" y="182682"/>
            <a:ext cx="4831079" cy="5238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68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9000"/>
              </a:lnSpc>
              <a:tabLst/>
            </a:pPr>
            <a:r>
              <a:rPr sz="3300" kern="0" spc="-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技术样本一</a:t>
            </a:r>
            <a:r>
              <a:rPr sz="3300" kern="0" spc="3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3300" kern="0" spc="-5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│ </a:t>
            </a:r>
            <a:r>
              <a:rPr sz="3300" kern="0" spc="-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VBIM平台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754" name="picture 7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756" name="rect 756"/>
          <p:cNvSpPr/>
          <p:nvPr/>
        </p:nvSpPr>
        <p:spPr>
          <a:xfrm>
            <a:off x="9137653" y="6187438"/>
            <a:ext cx="2687312" cy="316981"/>
          </a:xfrm>
          <a:prstGeom prst="rect">
            <a:avLst/>
          </a:prstGeom>
          <a:solidFill>
            <a:srgbClr val="000000">
              <a:alpha val="38823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58" name="textbox 758"/>
          <p:cNvSpPr/>
          <p:nvPr/>
        </p:nvSpPr>
        <p:spPr>
          <a:xfrm>
            <a:off x="9125711" y="6176771"/>
            <a:ext cx="266128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687069" algn="l" rtl="0" eaLnBrk="0">
              <a:lnSpc>
                <a:spcPct val="97000"/>
              </a:lnSpc>
              <a:spcBef>
                <a:spcPts val="4"/>
              </a:spcBef>
              <a:tabLst/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BIM+共享服务平台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760" name="picture 7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051331" y="1871483"/>
            <a:ext cx="1179009" cy="316981"/>
          </a:xfrm>
          <a:prstGeom prst="rect">
            <a:avLst/>
          </a:prstGeom>
        </p:spPr>
      </p:pic>
      <p:pic>
        <p:nvPicPr>
          <p:cNvPr id="762" name="picture 7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104671" y="4512575"/>
            <a:ext cx="1179009" cy="316981"/>
          </a:xfrm>
          <a:prstGeom prst="rect">
            <a:avLst/>
          </a:prstGeom>
        </p:spPr>
      </p:pic>
      <p:pic>
        <p:nvPicPr>
          <p:cNvPr id="764" name="picture 7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434879" y="4506479"/>
            <a:ext cx="1179008" cy="316981"/>
          </a:xfrm>
          <a:prstGeom prst="rect">
            <a:avLst/>
          </a:prstGeom>
        </p:spPr>
      </p:pic>
      <p:pic>
        <p:nvPicPr>
          <p:cNvPr id="766" name="picture 7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424211" y="2785883"/>
            <a:ext cx="1179008" cy="316981"/>
          </a:xfrm>
          <a:prstGeom prst="rect">
            <a:avLst/>
          </a:prstGeom>
        </p:spPr>
      </p:pic>
      <p:pic>
        <p:nvPicPr>
          <p:cNvPr id="768" name="picture 7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62112" y="4503431"/>
            <a:ext cx="1179008" cy="316981"/>
          </a:xfrm>
          <a:prstGeom prst="rect">
            <a:avLst/>
          </a:prstGeom>
        </p:spPr>
      </p:pic>
      <p:pic>
        <p:nvPicPr>
          <p:cNvPr id="770" name="picture 7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57540" y="1514868"/>
            <a:ext cx="1179008" cy="316981"/>
          </a:xfrm>
          <a:prstGeom prst="rect">
            <a:avLst/>
          </a:prstGeom>
        </p:spPr>
      </p:pic>
      <p:pic>
        <p:nvPicPr>
          <p:cNvPr id="772" name="picture 7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57540" y="2339352"/>
            <a:ext cx="1179008" cy="316981"/>
          </a:xfrm>
          <a:prstGeom prst="rect">
            <a:avLst/>
          </a:prstGeom>
        </p:spPr>
      </p:pic>
      <p:pic>
        <p:nvPicPr>
          <p:cNvPr id="774" name="picture 7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57540" y="2749307"/>
            <a:ext cx="1179008" cy="316981"/>
          </a:xfrm>
          <a:prstGeom prst="rect">
            <a:avLst/>
          </a:prstGeom>
        </p:spPr>
      </p:pic>
      <p:pic>
        <p:nvPicPr>
          <p:cNvPr id="776" name="picture 7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104671" y="5768338"/>
            <a:ext cx="1179009" cy="316981"/>
          </a:xfrm>
          <a:prstGeom prst="rect">
            <a:avLst/>
          </a:prstGeom>
        </p:spPr>
      </p:pic>
      <p:pic>
        <p:nvPicPr>
          <p:cNvPr id="778" name="picture 7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104671" y="5343142"/>
            <a:ext cx="1179009" cy="316981"/>
          </a:xfrm>
          <a:prstGeom prst="rect">
            <a:avLst/>
          </a:prstGeom>
        </p:spPr>
      </p:pic>
      <p:pic>
        <p:nvPicPr>
          <p:cNvPr id="780" name="picture 7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531903" y="1033283"/>
            <a:ext cx="1179008" cy="316981"/>
          </a:xfrm>
          <a:prstGeom prst="rect">
            <a:avLst/>
          </a:prstGeom>
        </p:spPr>
      </p:pic>
      <p:pic>
        <p:nvPicPr>
          <p:cNvPr id="782" name="picture 7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541048" y="4503431"/>
            <a:ext cx="1179008" cy="316981"/>
          </a:xfrm>
          <a:prstGeom prst="rect">
            <a:avLst/>
          </a:prstGeom>
        </p:spPr>
      </p:pic>
      <p:pic>
        <p:nvPicPr>
          <p:cNvPr id="784" name="picture 7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531903" y="1452383"/>
            <a:ext cx="1179008" cy="316981"/>
          </a:xfrm>
          <a:prstGeom prst="rect">
            <a:avLst/>
          </a:prstGeom>
        </p:spPr>
      </p:pic>
      <p:pic>
        <p:nvPicPr>
          <p:cNvPr id="786" name="picture 7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106195" y="2830080"/>
            <a:ext cx="1179008" cy="316981"/>
          </a:xfrm>
          <a:prstGeom prst="rect">
            <a:avLst/>
          </a:prstGeom>
        </p:spPr>
      </p:pic>
      <p:pic>
        <p:nvPicPr>
          <p:cNvPr id="788" name="picture 7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106195" y="3249180"/>
            <a:ext cx="1179008" cy="316981"/>
          </a:xfrm>
          <a:prstGeom prst="rect">
            <a:avLst/>
          </a:prstGeom>
        </p:spPr>
      </p:pic>
      <p:pic>
        <p:nvPicPr>
          <p:cNvPr id="790" name="picture 7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106195" y="3677423"/>
            <a:ext cx="1179008" cy="316981"/>
          </a:xfrm>
          <a:prstGeom prst="rect">
            <a:avLst/>
          </a:prstGeom>
        </p:spPr>
      </p:pic>
      <p:pic>
        <p:nvPicPr>
          <p:cNvPr id="792" name="picture 7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054380" y="1033283"/>
            <a:ext cx="1179008" cy="316981"/>
          </a:xfrm>
          <a:prstGeom prst="rect">
            <a:avLst/>
          </a:prstGeom>
        </p:spPr>
      </p:pic>
      <p:pic>
        <p:nvPicPr>
          <p:cNvPr id="794" name="picture 7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054380" y="1452383"/>
            <a:ext cx="1179008" cy="316981"/>
          </a:xfrm>
          <a:prstGeom prst="rect">
            <a:avLst/>
          </a:prstGeom>
        </p:spPr>
      </p:pic>
      <p:pic>
        <p:nvPicPr>
          <p:cNvPr id="796" name="picture 7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106195" y="4094999"/>
            <a:ext cx="1179008" cy="316981"/>
          </a:xfrm>
          <a:prstGeom prst="rect">
            <a:avLst/>
          </a:prstGeom>
        </p:spPr>
      </p:pic>
      <p:pic>
        <p:nvPicPr>
          <p:cNvPr id="798" name="picture 7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134384" y="3686567"/>
            <a:ext cx="1179008" cy="316981"/>
          </a:xfrm>
          <a:prstGeom prst="rect">
            <a:avLst/>
          </a:prstGeom>
        </p:spPr>
      </p:pic>
      <p:pic>
        <p:nvPicPr>
          <p:cNvPr id="800" name="picture 8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134384" y="4105667"/>
            <a:ext cx="1179008" cy="316981"/>
          </a:xfrm>
          <a:prstGeom prst="rect">
            <a:avLst/>
          </a:prstGeom>
        </p:spPr>
      </p:pic>
      <p:pic>
        <p:nvPicPr>
          <p:cNvPr id="802" name="picture 8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134384" y="4536959"/>
            <a:ext cx="1179008" cy="316981"/>
          </a:xfrm>
          <a:prstGeom prst="rect">
            <a:avLst/>
          </a:prstGeom>
        </p:spPr>
      </p:pic>
      <p:pic>
        <p:nvPicPr>
          <p:cNvPr id="804" name="picture 8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542571" y="4087379"/>
            <a:ext cx="1179008" cy="316981"/>
          </a:xfrm>
          <a:prstGeom prst="rect">
            <a:avLst/>
          </a:prstGeom>
        </p:spPr>
      </p:pic>
      <p:pic>
        <p:nvPicPr>
          <p:cNvPr id="806" name="picture 8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646192" y="3689615"/>
            <a:ext cx="1179008" cy="316981"/>
          </a:xfrm>
          <a:prstGeom prst="rect">
            <a:avLst/>
          </a:prstGeom>
        </p:spPr>
      </p:pic>
      <p:pic>
        <p:nvPicPr>
          <p:cNvPr id="808" name="picture 8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646192" y="4515623"/>
            <a:ext cx="1179008" cy="316981"/>
          </a:xfrm>
          <a:prstGeom prst="rect">
            <a:avLst/>
          </a:prstGeom>
        </p:spPr>
      </p:pic>
      <p:pic>
        <p:nvPicPr>
          <p:cNvPr id="810" name="picture 8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433356" y="2377452"/>
            <a:ext cx="1179008" cy="316981"/>
          </a:xfrm>
          <a:prstGeom prst="rect">
            <a:avLst/>
          </a:prstGeom>
        </p:spPr>
      </p:pic>
      <p:pic>
        <p:nvPicPr>
          <p:cNvPr id="812" name="picture 8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555520" y="1871483"/>
            <a:ext cx="1179008" cy="316981"/>
          </a:xfrm>
          <a:prstGeom prst="rect">
            <a:avLst/>
          </a:prstGeom>
        </p:spPr>
      </p:pic>
      <p:pic>
        <p:nvPicPr>
          <p:cNvPr id="814" name="picture 8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541048" y="2828555"/>
            <a:ext cx="1179008" cy="316981"/>
          </a:xfrm>
          <a:prstGeom prst="rect">
            <a:avLst/>
          </a:prstGeom>
        </p:spPr>
      </p:pic>
      <p:pic>
        <p:nvPicPr>
          <p:cNvPr id="816" name="picture 8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541048" y="3247655"/>
            <a:ext cx="1179008" cy="316981"/>
          </a:xfrm>
          <a:prstGeom prst="rect">
            <a:avLst/>
          </a:prstGeom>
        </p:spPr>
      </p:pic>
      <p:pic>
        <p:nvPicPr>
          <p:cNvPr id="818" name="picture 8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542571" y="3668279"/>
            <a:ext cx="1179008" cy="316981"/>
          </a:xfrm>
          <a:prstGeom prst="rect">
            <a:avLst/>
          </a:prstGeom>
        </p:spPr>
      </p:pic>
      <p:pic>
        <p:nvPicPr>
          <p:cNvPr id="820" name="picture 8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646192" y="4108715"/>
            <a:ext cx="1179008" cy="316981"/>
          </a:xfrm>
          <a:prstGeom prst="rect">
            <a:avLst/>
          </a:prstGeom>
        </p:spPr>
      </p:pic>
      <p:pic>
        <p:nvPicPr>
          <p:cNvPr id="822" name="picture 8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104671" y="6187438"/>
            <a:ext cx="1179009" cy="316981"/>
          </a:xfrm>
          <a:prstGeom prst="rect">
            <a:avLst/>
          </a:prstGeom>
        </p:spPr>
      </p:pic>
      <p:pic>
        <p:nvPicPr>
          <p:cNvPr id="824" name="picture 8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431831" y="6166102"/>
            <a:ext cx="1179008" cy="316981"/>
          </a:xfrm>
          <a:prstGeom prst="rect">
            <a:avLst/>
          </a:prstGeom>
        </p:spPr>
      </p:pic>
      <p:pic>
        <p:nvPicPr>
          <p:cNvPr id="826" name="picture 8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434879" y="4925579"/>
            <a:ext cx="1179008" cy="316981"/>
          </a:xfrm>
          <a:prstGeom prst="rect">
            <a:avLst/>
          </a:prstGeom>
        </p:spPr>
      </p:pic>
      <p:pic>
        <p:nvPicPr>
          <p:cNvPr id="828" name="picture 8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431831" y="5757670"/>
            <a:ext cx="1179008" cy="316981"/>
          </a:xfrm>
          <a:prstGeom prst="rect">
            <a:avLst/>
          </a:prstGeom>
        </p:spPr>
      </p:pic>
      <p:pic>
        <p:nvPicPr>
          <p:cNvPr id="830" name="picture 8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62112" y="4922531"/>
            <a:ext cx="1179008" cy="316981"/>
          </a:xfrm>
          <a:prstGeom prst="rect">
            <a:avLst/>
          </a:prstGeom>
        </p:spPr>
      </p:pic>
      <p:pic>
        <p:nvPicPr>
          <p:cNvPr id="832" name="picture 8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56015" y="6169150"/>
            <a:ext cx="1179008" cy="316981"/>
          </a:xfrm>
          <a:prstGeom prst="rect">
            <a:avLst/>
          </a:prstGeom>
        </p:spPr>
      </p:pic>
      <p:pic>
        <p:nvPicPr>
          <p:cNvPr id="834" name="picture 8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646192" y="5794246"/>
            <a:ext cx="1179008" cy="316981"/>
          </a:xfrm>
          <a:prstGeom prst="rect">
            <a:avLst/>
          </a:prstGeom>
        </p:spPr>
      </p:pic>
      <p:pic>
        <p:nvPicPr>
          <p:cNvPr id="836" name="picture 8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56015" y="5341618"/>
            <a:ext cx="1179008" cy="316981"/>
          </a:xfrm>
          <a:prstGeom prst="rect">
            <a:avLst/>
          </a:prstGeom>
        </p:spPr>
      </p:pic>
      <p:pic>
        <p:nvPicPr>
          <p:cNvPr id="838" name="picture 8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56015" y="5760718"/>
            <a:ext cx="1179008" cy="316981"/>
          </a:xfrm>
          <a:prstGeom prst="rect">
            <a:avLst/>
          </a:prstGeom>
        </p:spPr>
      </p:pic>
      <p:pic>
        <p:nvPicPr>
          <p:cNvPr id="840" name="picture 8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126763" y="5378194"/>
            <a:ext cx="1179008" cy="316981"/>
          </a:xfrm>
          <a:prstGeom prst="rect">
            <a:avLst/>
          </a:prstGeom>
        </p:spPr>
      </p:pic>
      <p:pic>
        <p:nvPicPr>
          <p:cNvPr id="842" name="picture 8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126763" y="5797294"/>
            <a:ext cx="1179008" cy="316981"/>
          </a:xfrm>
          <a:prstGeom prst="rect">
            <a:avLst/>
          </a:prstGeom>
        </p:spPr>
      </p:pic>
      <p:pic>
        <p:nvPicPr>
          <p:cNvPr id="844" name="picture 8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405923" y="3599699"/>
            <a:ext cx="1179008" cy="316981"/>
          </a:xfrm>
          <a:prstGeom prst="rect">
            <a:avLst/>
          </a:prstGeom>
        </p:spPr>
      </p:pic>
      <p:pic>
        <p:nvPicPr>
          <p:cNvPr id="846" name="picture 8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415447" y="3192791"/>
            <a:ext cx="1178248" cy="316981"/>
          </a:xfrm>
          <a:prstGeom prst="rect">
            <a:avLst/>
          </a:prstGeom>
        </p:spPr>
      </p:pic>
      <p:pic>
        <p:nvPicPr>
          <p:cNvPr id="848" name="picture 8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549048" y="5352286"/>
            <a:ext cx="1178248" cy="316981"/>
          </a:xfrm>
          <a:prstGeom prst="rect">
            <a:avLst/>
          </a:prstGeom>
        </p:spPr>
      </p:pic>
      <p:pic>
        <p:nvPicPr>
          <p:cNvPr id="850" name="picture 8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549048" y="5771386"/>
            <a:ext cx="1178248" cy="316981"/>
          </a:xfrm>
          <a:prstGeom prst="rect">
            <a:avLst/>
          </a:prstGeom>
        </p:spPr>
      </p:pic>
      <p:pic>
        <p:nvPicPr>
          <p:cNvPr id="852" name="picture 8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558947" y="1452383"/>
            <a:ext cx="1178248" cy="316981"/>
          </a:xfrm>
          <a:prstGeom prst="rect">
            <a:avLst/>
          </a:prstGeom>
        </p:spPr>
      </p:pic>
      <p:pic>
        <p:nvPicPr>
          <p:cNvPr id="854" name="picture 8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549048" y="6187438"/>
            <a:ext cx="1178248" cy="316981"/>
          </a:xfrm>
          <a:prstGeom prst="rect">
            <a:avLst/>
          </a:prstGeom>
        </p:spPr>
      </p:pic>
      <p:pic>
        <p:nvPicPr>
          <p:cNvPr id="856" name="picture 8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619907" y="5768338"/>
            <a:ext cx="1178248" cy="316981"/>
          </a:xfrm>
          <a:prstGeom prst="rect">
            <a:avLst/>
          </a:prstGeom>
        </p:spPr>
      </p:pic>
      <p:pic>
        <p:nvPicPr>
          <p:cNvPr id="858" name="picture 8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619907" y="4959107"/>
            <a:ext cx="1178248" cy="316981"/>
          </a:xfrm>
          <a:prstGeom prst="rect">
            <a:avLst/>
          </a:prstGeom>
        </p:spPr>
      </p:pic>
      <p:pic>
        <p:nvPicPr>
          <p:cNvPr id="860" name="picture 8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619907" y="6187438"/>
            <a:ext cx="1178248" cy="316981"/>
          </a:xfrm>
          <a:prstGeom prst="rect">
            <a:avLst/>
          </a:prstGeom>
        </p:spPr>
      </p:pic>
      <p:pic>
        <p:nvPicPr>
          <p:cNvPr id="862" name="picture 8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619907" y="3256799"/>
            <a:ext cx="1178248" cy="316981"/>
          </a:xfrm>
          <a:prstGeom prst="rect">
            <a:avLst/>
          </a:prstGeom>
        </p:spPr>
      </p:pic>
      <p:pic>
        <p:nvPicPr>
          <p:cNvPr id="864" name="picture 8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619907" y="2827032"/>
            <a:ext cx="1178248" cy="316981"/>
          </a:xfrm>
          <a:prstGeom prst="rect">
            <a:avLst/>
          </a:prstGeom>
        </p:spPr>
      </p:pic>
      <p:pic>
        <p:nvPicPr>
          <p:cNvPr id="866" name="picture 8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438261" y="1953780"/>
            <a:ext cx="1176816" cy="316981"/>
          </a:xfrm>
          <a:prstGeom prst="rect">
            <a:avLst/>
          </a:prstGeom>
        </p:spPr>
      </p:pic>
      <p:pic>
        <p:nvPicPr>
          <p:cNvPr id="868" name="picture 8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655669" y="5375146"/>
            <a:ext cx="1176816" cy="316981"/>
          </a:xfrm>
          <a:prstGeom prst="rect">
            <a:avLst/>
          </a:prstGeom>
        </p:spPr>
      </p:pic>
      <p:pic>
        <p:nvPicPr>
          <p:cNvPr id="870" name="picture 8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104671" y="4928283"/>
            <a:ext cx="1179009" cy="314622"/>
          </a:xfrm>
          <a:prstGeom prst="rect">
            <a:avLst/>
          </a:prstGeom>
        </p:spPr>
      </p:pic>
      <p:pic>
        <p:nvPicPr>
          <p:cNvPr id="872" name="picture 8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2431831" y="5348894"/>
            <a:ext cx="1179008" cy="314622"/>
          </a:xfrm>
          <a:prstGeom prst="rect">
            <a:avLst/>
          </a:prstGeom>
        </p:spPr>
      </p:pic>
      <p:pic>
        <p:nvPicPr>
          <p:cNvPr id="874" name="picture 8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57540" y="3594783"/>
            <a:ext cx="1179008" cy="314622"/>
          </a:xfrm>
          <a:prstGeom prst="rect">
            <a:avLst/>
          </a:prstGeom>
        </p:spPr>
      </p:pic>
      <p:pic>
        <p:nvPicPr>
          <p:cNvPr id="876" name="picture 8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57540" y="1918383"/>
            <a:ext cx="1179008" cy="314621"/>
          </a:xfrm>
          <a:prstGeom prst="rect">
            <a:avLst/>
          </a:prstGeom>
        </p:spPr>
      </p:pic>
      <p:pic>
        <p:nvPicPr>
          <p:cNvPr id="878" name="picture 8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57540" y="3187874"/>
            <a:ext cx="1179008" cy="314621"/>
          </a:xfrm>
          <a:prstGeom prst="rect">
            <a:avLst/>
          </a:prstGeom>
        </p:spPr>
      </p:pic>
      <p:pic>
        <p:nvPicPr>
          <p:cNvPr id="880" name="picture 8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555520" y="1031415"/>
            <a:ext cx="1179008" cy="314621"/>
          </a:xfrm>
          <a:prstGeom prst="rect">
            <a:avLst/>
          </a:prstGeom>
        </p:spPr>
      </p:pic>
      <p:pic>
        <p:nvPicPr>
          <p:cNvPr id="882" name="picture 8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4530380" y="1869615"/>
            <a:ext cx="1179008" cy="314621"/>
          </a:xfrm>
          <a:prstGeom prst="rect">
            <a:avLst/>
          </a:prstGeom>
        </p:spPr>
      </p:pic>
      <p:pic>
        <p:nvPicPr>
          <p:cNvPr id="884" name="picture 8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646192" y="3265599"/>
            <a:ext cx="1179008" cy="314621"/>
          </a:xfrm>
          <a:prstGeom prst="rect">
            <a:avLst/>
          </a:prstGeom>
        </p:spPr>
      </p:pic>
      <p:pic>
        <p:nvPicPr>
          <p:cNvPr id="886" name="picture 8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134384" y="3251883"/>
            <a:ext cx="1179008" cy="314621"/>
          </a:xfrm>
          <a:prstGeom prst="rect">
            <a:avLst/>
          </a:prstGeom>
        </p:spPr>
      </p:pic>
      <p:pic>
        <p:nvPicPr>
          <p:cNvPr id="888" name="picture 8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134384" y="2832783"/>
            <a:ext cx="1179008" cy="314621"/>
          </a:xfrm>
          <a:prstGeom prst="rect">
            <a:avLst/>
          </a:prstGeom>
        </p:spPr>
      </p:pic>
      <p:pic>
        <p:nvPicPr>
          <p:cNvPr id="890" name="picture 89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646192" y="2846499"/>
            <a:ext cx="1179008" cy="314621"/>
          </a:xfrm>
          <a:prstGeom prst="rect">
            <a:avLst/>
          </a:prstGeom>
        </p:spPr>
      </p:pic>
      <p:pic>
        <p:nvPicPr>
          <p:cNvPr id="892" name="picture 8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619907" y="4102275"/>
            <a:ext cx="1178248" cy="314622"/>
          </a:xfrm>
          <a:prstGeom prst="rect">
            <a:avLst/>
          </a:prstGeom>
        </p:spPr>
      </p:pic>
      <p:pic>
        <p:nvPicPr>
          <p:cNvPr id="894" name="picture 8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619907" y="3672507"/>
            <a:ext cx="1178248" cy="314622"/>
          </a:xfrm>
          <a:prstGeom prst="rect">
            <a:avLst/>
          </a:prstGeom>
        </p:spPr>
      </p:pic>
      <p:pic>
        <p:nvPicPr>
          <p:cNvPr id="896" name="picture 89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619907" y="4533567"/>
            <a:ext cx="1178248" cy="314622"/>
          </a:xfrm>
          <a:prstGeom prst="rect">
            <a:avLst/>
          </a:prstGeom>
        </p:spPr>
      </p:pic>
      <p:pic>
        <p:nvPicPr>
          <p:cNvPr id="898" name="picture 89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619907" y="5386994"/>
            <a:ext cx="1178248" cy="314622"/>
          </a:xfrm>
          <a:prstGeom prst="rect">
            <a:avLst/>
          </a:prstGeom>
        </p:spPr>
      </p:pic>
      <p:pic>
        <p:nvPicPr>
          <p:cNvPr id="900" name="picture 9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438261" y="1537383"/>
            <a:ext cx="1176816" cy="314621"/>
          </a:xfrm>
          <a:prstGeom prst="rect">
            <a:avLst/>
          </a:prstGeom>
        </p:spPr>
      </p:pic>
      <p:sp>
        <p:nvSpPr>
          <p:cNvPr id="902" name="textbox 902"/>
          <p:cNvSpPr/>
          <p:nvPr/>
        </p:nvSpPr>
        <p:spPr>
          <a:xfrm>
            <a:off x="7607807" y="2816351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8000"/>
              </a:lnSpc>
              <a:spcBef>
                <a:spcPts val="3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施工文档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04" name="textbox 904"/>
          <p:cNvSpPr/>
          <p:nvPr/>
        </p:nvSpPr>
        <p:spPr>
          <a:xfrm>
            <a:off x="845819" y="2328671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2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8000"/>
              </a:lnSpc>
              <a:spcBef>
                <a:spcPts val="4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清单管理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06" name="textbox 906"/>
          <p:cNvSpPr/>
          <p:nvPr/>
        </p:nvSpPr>
        <p:spPr>
          <a:xfrm>
            <a:off x="845819" y="1504188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2415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项目管理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08" name="textbox 908"/>
          <p:cNvSpPr/>
          <p:nvPr/>
        </p:nvSpPr>
        <p:spPr>
          <a:xfrm>
            <a:off x="6094475" y="2819400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684" algn="l" rtl="0" eaLnBrk="0">
              <a:lnSpc>
                <a:spcPct val="97000"/>
              </a:lnSpc>
              <a:spcBef>
                <a:spcPts val="3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设计文档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10" name="textbox 910"/>
          <p:cNvSpPr/>
          <p:nvPr/>
        </p:nvSpPr>
        <p:spPr>
          <a:xfrm>
            <a:off x="6094475" y="3238500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684" algn="l" rtl="0" eaLnBrk="0">
              <a:lnSpc>
                <a:spcPct val="97000"/>
              </a:lnSpc>
              <a:spcBef>
                <a:spcPts val="5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设计模型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12" name="textbox 912"/>
          <p:cNvSpPr/>
          <p:nvPr/>
        </p:nvSpPr>
        <p:spPr>
          <a:xfrm>
            <a:off x="2421636" y="2366771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2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3684" algn="l" rtl="0" eaLnBrk="0">
              <a:lnSpc>
                <a:spcPct val="98000"/>
              </a:lnSpc>
              <a:spcBef>
                <a:spcPts val="4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计划关联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14" name="textbox 914"/>
          <p:cNvSpPr/>
          <p:nvPr/>
        </p:nvSpPr>
        <p:spPr>
          <a:xfrm>
            <a:off x="6092952" y="4501895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684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设计审查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16" name="textbox 916"/>
          <p:cNvSpPr/>
          <p:nvPr/>
        </p:nvSpPr>
        <p:spPr>
          <a:xfrm>
            <a:off x="7607807" y="4090416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20014" algn="l" rtl="0" eaLnBrk="0">
              <a:lnSpc>
                <a:spcPct val="97000"/>
              </a:lnSpc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质量安全管理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18" name="textbox 918"/>
          <p:cNvSpPr/>
          <p:nvPr/>
        </p:nvSpPr>
        <p:spPr>
          <a:xfrm>
            <a:off x="6092952" y="4916423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2415" algn="l" rtl="0" eaLnBrk="0">
              <a:lnSpc>
                <a:spcPct val="97000"/>
              </a:lnSpc>
              <a:spcBef>
                <a:spcPts val="3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联合审图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20" name="textbox 920"/>
          <p:cNvSpPr/>
          <p:nvPr/>
        </p:nvSpPr>
        <p:spPr>
          <a:xfrm>
            <a:off x="10634471" y="3678935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3684" algn="l" rtl="0" eaLnBrk="0">
              <a:lnSpc>
                <a:spcPct val="97000"/>
              </a:lnSpc>
              <a:spcBef>
                <a:spcPts val="5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权限管理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22" name="textbox 922"/>
          <p:cNvSpPr/>
          <p:nvPr/>
        </p:nvSpPr>
        <p:spPr>
          <a:xfrm>
            <a:off x="10634471" y="4098035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4320" algn="l" rtl="0" eaLnBrk="0">
              <a:lnSpc>
                <a:spcPct val="97000"/>
              </a:lnSpc>
              <a:spcBef>
                <a:spcPts val="4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流程管理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24" name="textbox 924"/>
          <p:cNvSpPr/>
          <p:nvPr/>
        </p:nvSpPr>
        <p:spPr>
          <a:xfrm>
            <a:off x="7607807" y="4948428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21920" algn="l" rtl="0" eaLnBrk="0">
              <a:lnSpc>
                <a:spcPct val="97000"/>
              </a:lnSpc>
              <a:spcBef>
                <a:spcPts val="4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预制构件管理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26" name="textbox 926"/>
          <p:cNvSpPr/>
          <p:nvPr/>
        </p:nvSpPr>
        <p:spPr>
          <a:xfrm>
            <a:off x="6092952" y="6176771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684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设计计划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28" name="textbox 928"/>
          <p:cNvSpPr/>
          <p:nvPr/>
        </p:nvSpPr>
        <p:spPr>
          <a:xfrm>
            <a:off x="7607807" y="6176771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施工模拟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30" name="textbox 930"/>
          <p:cNvSpPr/>
          <p:nvPr/>
        </p:nvSpPr>
        <p:spPr>
          <a:xfrm>
            <a:off x="7607807" y="5757671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4320" algn="l" rtl="0" eaLnBrk="0">
              <a:lnSpc>
                <a:spcPct val="98000"/>
              </a:lnSpc>
              <a:spcBef>
                <a:spcPts val="4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计划管理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32" name="textbox 932"/>
          <p:cNvSpPr/>
          <p:nvPr/>
        </p:nvSpPr>
        <p:spPr>
          <a:xfrm>
            <a:off x="6092952" y="5757671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684" algn="l" rtl="0" eaLnBrk="0">
              <a:lnSpc>
                <a:spcPct val="97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设计变更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34" name="textbox 934"/>
          <p:cNvSpPr/>
          <p:nvPr/>
        </p:nvSpPr>
        <p:spPr>
          <a:xfrm>
            <a:off x="10634471" y="5783579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4954" algn="l" rtl="0" eaLnBrk="0">
              <a:lnSpc>
                <a:spcPct val="98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建模插件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36" name="textbox 936"/>
          <p:cNvSpPr/>
          <p:nvPr/>
        </p:nvSpPr>
        <p:spPr>
          <a:xfrm>
            <a:off x="2420111" y="6155435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4954" algn="l" rtl="0" eaLnBrk="0">
              <a:lnSpc>
                <a:spcPct val="97000"/>
              </a:lnSpc>
              <a:spcBef>
                <a:spcPts val="5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三算对比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38" name="textbox 938"/>
          <p:cNvSpPr/>
          <p:nvPr/>
        </p:nvSpPr>
        <p:spPr>
          <a:xfrm>
            <a:off x="2420111" y="5747003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7000"/>
              </a:lnSpc>
              <a:spcBef>
                <a:spcPts val="5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投资管理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40" name="textbox 940"/>
          <p:cNvSpPr/>
          <p:nvPr/>
        </p:nvSpPr>
        <p:spPr>
          <a:xfrm>
            <a:off x="7607807" y="4521708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1779" algn="l" rtl="0" eaLnBrk="0">
              <a:lnSpc>
                <a:spcPct val="97000"/>
              </a:lnSpc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物资管理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42" name="textbox 942"/>
          <p:cNvSpPr/>
          <p:nvPr/>
        </p:nvSpPr>
        <p:spPr>
          <a:xfrm>
            <a:off x="7607807" y="5375147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4320" algn="l" rtl="0" eaLnBrk="0">
              <a:lnSpc>
                <a:spcPct val="97000"/>
              </a:lnSpc>
              <a:spcBef>
                <a:spcPts val="3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一户一档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44" name="textbox 944"/>
          <p:cNvSpPr/>
          <p:nvPr/>
        </p:nvSpPr>
        <p:spPr>
          <a:xfrm>
            <a:off x="9122664" y="4526279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20650" algn="l" rtl="0" eaLnBrk="0">
              <a:lnSpc>
                <a:spcPct val="97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合同履约管理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46" name="textbox 946"/>
          <p:cNvSpPr/>
          <p:nvPr/>
        </p:nvSpPr>
        <p:spPr>
          <a:xfrm>
            <a:off x="10634471" y="2834640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5590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用户管理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48" name="textbox 948"/>
          <p:cNvSpPr/>
          <p:nvPr/>
        </p:nvSpPr>
        <p:spPr>
          <a:xfrm>
            <a:off x="10634471" y="3253740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4954" algn="l" rtl="0" eaLnBrk="0">
              <a:lnSpc>
                <a:spcPct val="97000"/>
              </a:lnSpc>
              <a:spcBef>
                <a:spcPts val="4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角色管理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50" name="textbox 950"/>
          <p:cNvSpPr/>
          <p:nvPr/>
        </p:nvSpPr>
        <p:spPr>
          <a:xfrm>
            <a:off x="4520183" y="102260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2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17804" algn="l" rtl="0" eaLnBrk="0">
              <a:lnSpc>
                <a:spcPct val="98000"/>
              </a:lnSpc>
              <a:spcBef>
                <a:spcPts val="1"/>
              </a:spcBef>
              <a:tabLst/>
            </a:pP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BIM驾驶舱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52" name="textbox 952"/>
          <p:cNvSpPr/>
          <p:nvPr/>
        </p:nvSpPr>
        <p:spPr>
          <a:xfrm>
            <a:off x="4520183" y="144170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4320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文档资料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54" name="textbox 954"/>
          <p:cNvSpPr/>
          <p:nvPr/>
        </p:nvSpPr>
        <p:spPr>
          <a:xfrm>
            <a:off x="6042659" y="102260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80670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问题管理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56" name="textbox 956"/>
          <p:cNvSpPr/>
          <p:nvPr/>
        </p:nvSpPr>
        <p:spPr>
          <a:xfrm>
            <a:off x="10634471" y="450494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4320" algn="l" rtl="0" eaLnBrk="0">
              <a:lnSpc>
                <a:spcPct val="97000"/>
              </a:lnSpc>
              <a:spcBef>
                <a:spcPts val="6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菜单管理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58" name="textbox 958"/>
          <p:cNvSpPr/>
          <p:nvPr/>
        </p:nvSpPr>
        <p:spPr>
          <a:xfrm>
            <a:off x="7543800" y="1019555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425450" algn="l" rtl="0" eaLnBrk="0">
              <a:lnSpc>
                <a:spcPct val="98000"/>
              </a:lnSpc>
              <a:spcBef>
                <a:spcPts val="4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扫码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60" name="textbox 960"/>
          <p:cNvSpPr/>
          <p:nvPr/>
        </p:nvSpPr>
        <p:spPr>
          <a:xfrm>
            <a:off x="4536948" y="5341620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变更分析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62" name="textbox 962"/>
          <p:cNvSpPr/>
          <p:nvPr/>
        </p:nvSpPr>
        <p:spPr>
          <a:xfrm>
            <a:off x="7546847" y="144170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425450" algn="l" rtl="0" eaLnBrk="0">
              <a:lnSpc>
                <a:spcPct val="98000"/>
              </a:lnSpc>
              <a:spcBef>
                <a:spcPts val="5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消息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64" name="textbox 964"/>
          <p:cNvSpPr/>
          <p:nvPr/>
        </p:nvSpPr>
        <p:spPr>
          <a:xfrm>
            <a:off x="7543800" y="186080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349250" algn="l" rtl="0" eaLnBrk="0">
              <a:lnSpc>
                <a:spcPct val="98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通讯录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66" name="textbox 966"/>
          <p:cNvSpPr/>
          <p:nvPr/>
        </p:nvSpPr>
        <p:spPr>
          <a:xfrm>
            <a:off x="6092952" y="5332476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2415" algn="l" rtl="0" eaLnBrk="0">
              <a:lnSpc>
                <a:spcPct val="98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模型检查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68" name="textbox 968"/>
          <p:cNvSpPr/>
          <p:nvPr/>
        </p:nvSpPr>
        <p:spPr>
          <a:xfrm>
            <a:off x="6042659" y="144170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17170" algn="l" rtl="0" eaLnBrk="0">
              <a:lnSpc>
                <a:spcPct val="97000"/>
              </a:lnSpc>
              <a:tabLst/>
            </a:pP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BIM知识库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70" name="textbox 970"/>
          <p:cNvSpPr/>
          <p:nvPr/>
        </p:nvSpPr>
        <p:spPr>
          <a:xfrm>
            <a:off x="6039611" y="186080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7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一户一档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72" name="textbox 972"/>
          <p:cNvSpPr/>
          <p:nvPr/>
        </p:nvSpPr>
        <p:spPr>
          <a:xfrm>
            <a:off x="7607807" y="3246120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8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施工模型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74" name="textbox 974"/>
          <p:cNvSpPr/>
          <p:nvPr/>
        </p:nvSpPr>
        <p:spPr>
          <a:xfrm>
            <a:off x="7607807" y="3660647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684" algn="l" rtl="0" eaLnBrk="0">
              <a:lnSpc>
                <a:spcPct val="97000"/>
              </a:lnSpc>
              <a:spcBef>
                <a:spcPts val="5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进度管理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76" name="textbox 976"/>
          <p:cNvSpPr/>
          <p:nvPr/>
        </p:nvSpPr>
        <p:spPr>
          <a:xfrm>
            <a:off x="844296" y="5750052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2415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联合审图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78" name="textbox 978"/>
          <p:cNvSpPr/>
          <p:nvPr/>
        </p:nvSpPr>
        <p:spPr>
          <a:xfrm>
            <a:off x="844296" y="5330952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80670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问题关联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80" name="textbox 980"/>
          <p:cNvSpPr/>
          <p:nvPr/>
        </p:nvSpPr>
        <p:spPr>
          <a:xfrm>
            <a:off x="844296" y="6158483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2415" algn="l" rtl="0" eaLnBrk="0">
              <a:lnSpc>
                <a:spcPct val="98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模型检查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82" name="textbox 982"/>
          <p:cNvSpPr/>
          <p:nvPr/>
        </p:nvSpPr>
        <p:spPr>
          <a:xfrm>
            <a:off x="2394204" y="3589020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21920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预制构件管理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84" name="textbox 984"/>
          <p:cNvSpPr/>
          <p:nvPr/>
        </p:nvSpPr>
        <p:spPr>
          <a:xfrm>
            <a:off x="850391" y="4492752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7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设计文档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86" name="textbox 986"/>
          <p:cNvSpPr/>
          <p:nvPr/>
        </p:nvSpPr>
        <p:spPr>
          <a:xfrm>
            <a:off x="850391" y="4911852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7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设计模型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88" name="textbox 988"/>
          <p:cNvSpPr/>
          <p:nvPr/>
        </p:nvSpPr>
        <p:spPr>
          <a:xfrm>
            <a:off x="845819" y="2738628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价格管理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90" name="textbox 990"/>
          <p:cNvSpPr/>
          <p:nvPr/>
        </p:nvSpPr>
        <p:spPr>
          <a:xfrm>
            <a:off x="6094475" y="366674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17804" algn="l" rtl="0" eaLnBrk="0">
              <a:lnSpc>
                <a:spcPct val="97000"/>
              </a:lnSpc>
              <a:tabLst/>
            </a:pP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BIM构件库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92" name="textbox 992"/>
          <p:cNvSpPr/>
          <p:nvPr/>
        </p:nvSpPr>
        <p:spPr>
          <a:xfrm>
            <a:off x="2412491" y="277520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81304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问题关联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94" name="textbox 994"/>
          <p:cNvSpPr/>
          <p:nvPr/>
        </p:nvSpPr>
        <p:spPr>
          <a:xfrm>
            <a:off x="4536948" y="5760720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7000"/>
              </a:lnSpc>
              <a:spcBef>
                <a:spcPts val="5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投资管理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96" name="textbox 996"/>
          <p:cNvSpPr/>
          <p:nvPr/>
        </p:nvSpPr>
        <p:spPr>
          <a:xfrm>
            <a:off x="4536948" y="6176771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4954" algn="l" rtl="0" eaLnBrk="0">
              <a:lnSpc>
                <a:spcPct val="97000"/>
              </a:lnSpc>
              <a:spcBef>
                <a:spcPts val="6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三算对比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998" name="textbox 998"/>
          <p:cNvSpPr/>
          <p:nvPr/>
        </p:nvSpPr>
        <p:spPr>
          <a:xfrm>
            <a:off x="9115044" y="5367528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31445" algn="l" rtl="0" eaLnBrk="0">
              <a:lnSpc>
                <a:spcPct val="97000"/>
              </a:lnSpc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VBIM 客户端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00" name="textbox 1000"/>
          <p:cNvSpPr/>
          <p:nvPr/>
        </p:nvSpPr>
        <p:spPr>
          <a:xfrm>
            <a:off x="2420111" y="5337047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2415" algn="l" rtl="0" eaLnBrk="0">
              <a:lnSpc>
                <a:spcPct val="97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价格关联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02" name="textbox 1002"/>
          <p:cNvSpPr/>
          <p:nvPr/>
        </p:nvSpPr>
        <p:spPr>
          <a:xfrm>
            <a:off x="9115044" y="5786628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21615" algn="l" rtl="0" eaLnBrk="0">
              <a:lnSpc>
                <a:spcPct val="88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VBIM app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04" name="textbox 1004"/>
          <p:cNvSpPr/>
          <p:nvPr/>
        </p:nvSpPr>
        <p:spPr>
          <a:xfrm>
            <a:off x="2403347" y="3182111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1779" algn="l" rtl="0" eaLnBrk="0">
              <a:lnSpc>
                <a:spcPct val="97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物资管理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06" name="textbox 1006"/>
          <p:cNvSpPr/>
          <p:nvPr/>
        </p:nvSpPr>
        <p:spPr>
          <a:xfrm>
            <a:off x="6094475" y="4084320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93370" algn="l" rtl="0" eaLnBrk="0">
              <a:lnSpc>
                <a:spcPct val="98000"/>
              </a:lnSpc>
              <a:spcBef>
                <a:spcPts val="1"/>
              </a:spcBef>
              <a:tabLst/>
            </a:pP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BIM协同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08" name="textbox 1008"/>
          <p:cNvSpPr/>
          <p:nvPr/>
        </p:nvSpPr>
        <p:spPr>
          <a:xfrm>
            <a:off x="4518659" y="1857755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2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94004" algn="l" rtl="0" eaLnBrk="0">
              <a:lnSpc>
                <a:spcPct val="98000"/>
              </a:lnSpc>
              <a:spcBef>
                <a:spcPts val="4"/>
              </a:spcBef>
              <a:tabLst/>
            </a:pP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BIM模型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10" name="textbox 1010"/>
          <p:cNvSpPr/>
          <p:nvPr/>
        </p:nvSpPr>
        <p:spPr>
          <a:xfrm>
            <a:off x="2423160" y="4495800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98754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工程量计算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12" name="textbox 1012"/>
          <p:cNvSpPr/>
          <p:nvPr/>
        </p:nvSpPr>
        <p:spPr>
          <a:xfrm>
            <a:off x="2423160" y="4914900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3684" algn="l" rtl="0" eaLnBrk="0">
              <a:lnSpc>
                <a:spcPct val="97000"/>
              </a:lnSpc>
              <a:spcBef>
                <a:spcPts val="4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变更计算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14" name="textbox 1014"/>
          <p:cNvSpPr/>
          <p:nvPr/>
        </p:nvSpPr>
        <p:spPr>
          <a:xfrm>
            <a:off x="9122664" y="3675888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96850" algn="l" rtl="0" eaLnBrk="0">
              <a:lnSpc>
                <a:spcPct val="98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招投标管理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16" name="textbox 1016"/>
          <p:cNvSpPr/>
          <p:nvPr/>
        </p:nvSpPr>
        <p:spPr>
          <a:xfrm>
            <a:off x="9122664" y="4094988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2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95579" algn="l" rtl="0" eaLnBrk="0">
              <a:lnSpc>
                <a:spcPct val="98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18" name="textbox 1018"/>
          <p:cNvSpPr/>
          <p:nvPr/>
        </p:nvSpPr>
        <p:spPr>
          <a:xfrm>
            <a:off x="4529328" y="4492752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19379" algn="l" rtl="0" eaLnBrk="0">
              <a:lnSpc>
                <a:spcPct val="97000"/>
              </a:lnSpc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质量安全分析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20" name="textbox 1020"/>
          <p:cNvSpPr/>
          <p:nvPr/>
        </p:nvSpPr>
        <p:spPr>
          <a:xfrm>
            <a:off x="4530852" y="4076700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684" algn="l" rtl="0" eaLnBrk="0">
              <a:lnSpc>
                <a:spcPct val="97000"/>
              </a:lnSpc>
              <a:spcBef>
                <a:spcPts val="5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投资分析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22" name="textbox 1022"/>
          <p:cNvSpPr/>
          <p:nvPr/>
        </p:nvSpPr>
        <p:spPr>
          <a:xfrm>
            <a:off x="4530852" y="3657600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7000"/>
              </a:lnSpc>
              <a:spcBef>
                <a:spcPts val="4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进度分析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24" name="textbox 1024"/>
          <p:cNvSpPr/>
          <p:nvPr/>
        </p:nvSpPr>
        <p:spPr>
          <a:xfrm>
            <a:off x="4529328" y="3236976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8000"/>
              </a:lnSpc>
              <a:spcBef>
                <a:spcPts val="3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消息通知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26" name="textbox 1026"/>
          <p:cNvSpPr/>
          <p:nvPr/>
        </p:nvSpPr>
        <p:spPr>
          <a:xfrm>
            <a:off x="4529328" y="2817876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7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待办事项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28" name="textbox 1028"/>
          <p:cNvSpPr/>
          <p:nvPr/>
        </p:nvSpPr>
        <p:spPr>
          <a:xfrm>
            <a:off x="845819" y="358292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20650" algn="l" rtl="0" eaLnBrk="0">
              <a:lnSpc>
                <a:spcPct val="97000"/>
              </a:lnSpc>
              <a:spcBef>
                <a:spcPts val="5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模型数据管理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30" name="textbox 1030"/>
          <p:cNvSpPr/>
          <p:nvPr/>
        </p:nvSpPr>
        <p:spPr>
          <a:xfrm>
            <a:off x="845819" y="3176016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4320" algn="l" rtl="0" eaLnBrk="0">
              <a:lnSpc>
                <a:spcPct val="98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字典管理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32" name="textbox 1032"/>
          <p:cNvSpPr/>
          <p:nvPr/>
        </p:nvSpPr>
        <p:spPr>
          <a:xfrm>
            <a:off x="845819" y="190652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3684" algn="l" rtl="0" eaLnBrk="0">
              <a:lnSpc>
                <a:spcPct val="98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计划管理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34" name="textbox 1034"/>
          <p:cNvSpPr/>
          <p:nvPr/>
        </p:nvSpPr>
        <p:spPr>
          <a:xfrm>
            <a:off x="9122664" y="324002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2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8000"/>
              </a:lnSpc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采购计划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36" name="textbox 1036"/>
          <p:cNvSpPr/>
          <p:nvPr/>
        </p:nvSpPr>
        <p:spPr>
          <a:xfrm>
            <a:off x="9122664" y="2820924"/>
            <a:ext cx="115252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合同管理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38" name="textbox 1038"/>
          <p:cNvSpPr/>
          <p:nvPr/>
        </p:nvSpPr>
        <p:spPr>
          <a:xfrm>
            <a:off x="2426207" y="1943100"/>
            <a:ext cx="115125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1145" algn="l" rtl="0" eaLnBrk="0">
              <a:lnSpc>
                <a:spcPct val="98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施工模型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40" name="textbox 1040"/>
          <p:cNvSpPr/>
          <p:nvPr/>
        </p:nvSpPr>
        <p:spPr>
          <a:xfrm>
            <a:off x="10643616" y="5364479"/>
            <a:ext cx="1150619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07009" algn="l" rtl="0" eaLnBrk="0">
              <a:lnSpc>
                <a:spcPct val="98000"/>
              </a:lnSpc>
              <a:spcBef>
                <a:spcPts val="3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VBIM 插件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42" name="textbox 1042"/>
          <p:cNvSpPr/>
          <p:nvPr/>
        </p:nvSpPr>
        <p:spPr>
          <a:xfrm>
            <a:off x="2426207" y="1525524"/>
            <a:ext cx="1151255" cy="28829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2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71145" algn="l" rtl="0" eaLnBrk="0">
              <a:lnSpc>
                <a:spcPct val="98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施工文档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044" name="path 1044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6" name="table 1046"/>
          <p:cNvGraphicFramePr>
            <a:graphicFrameLocks noGrp="1"/>
          </p:cNvGraphicFramePr>
          <p:nvPr/>
        </p:nvGraphicFramePr>
        <p:xfrm>
          <a:off x="314346" y="2627376"/>
          <a:ext cx="8180070" cy="1016635"/>
        </p:xfrm>
        <a:graphic>
          <a:graphicData uri="http://schemas.openxmlformats.org/drawingml/2006/table">
            <a:tbl>
              <a:tblPr/>
              <a:tblGrid>
                <a:gridCol w="3875404"/>
                <a:gridCol w="982345"/>
                <a:gridCol w="3322320"/>
              </a:tblGrid>
              <a:tr h="101663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84605" algn="l" rtl="0" eaLnBrk="0">
                        <a:lnSpc>
                          <a:spcPct val="94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2000" kern="0" spc="-10" dirty="0">
                          <a:solidFill>
                            <a:srgbClr val="00B0F0">
                              <a:alpha val="100000"/>
                            </a:srgbClr>
                          </a:solidFill>
                          <a:latin typeface="SimHei"/>
                          <a:ea typeface="SimHei"/>
                          <a:cs typeface="SimHei"/>
                        </a:rPr>
                        <a:t>根据业务需求提取数据</a:t>
                      </a:r>
                      <a:endParaRPr sz="2000" dirty="0">
                        <a:latin typeface="SimHei"/>
                        <a:ea typeface="SimHei"/>
                        <a:cs typeface="SimHei"/>
                      </a:endParaRPr>
                    </a:p>
                    <a:p>
                      <a:pPr algn="l" rtl="0" eaLnBrk="0">
                        <a:lnSpc>
                          <a:spcPct val="90000"/>
                        </a:lnSpc>
                        <a:spcBef>
                          <a:spcPts val="294"/>
                        </a:spcBef>
                        <a:tabLst/>
                      </a:pPr>
                      <a:r>
                        <a:rPr sz="2700" b="1" kern="0" spc="80" dirty="0">
                          <a:solidFill>
                            <a:srgbClr val="2AA1D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数据线</a:t>
                      </a:r>
                      <a:endParaRPr sz="27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590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r" rtl="0" eaLnBrk="0">
                        <a:lnSpc>
                          <a:spcPct val="94000"/>
                        </a:lnSpc>
                        <a:tabLst/>
                      </a:pPr>
                      <a:r>
                        <a:rPr sz="2000" kern="0" spc="-10" dirty="0">
                          <a:solidFill>
                            <a:srgbClr val="F49C1A">
                              <a:alpha val="100000"/>
                            </a:srgbClr>
                          </a:solidFill>
                          <a:latin typeface="SimHei"/>
                          <a:ea typeface="SimHei"/>
                          <a:cs typeface="SimHei"/>
                        </a:rPr>
                        <a:t>专业人员输入和维护专业数据</a:t>
                      </a:r>
                      <a:endParaRPr sz="2000" dirty="0">
                        <a:latin typeface="SimHei"/>
                        <a:ea typeface="SimHei"/>
                        <a:cs typeface="Sim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48" name="textbox 1048"/>
          <p:cNvSpPr/>
          <p:nvPr/>
        </p:nvSpPr>
        <p:spPr>
          <a:xfrm>
            <a:off x="300228" y="1443228"/>
            <a:ext cx="8526780" cy="972819"/>
          </a:xfrm>
          <a:prstGeom prst="rect">
            <a:avLst/>
          </a:prstGeom>
          <a:solidFill>
            <a:srgbClr val="F49C1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955039" algn="l" rtl="0" eaLnBrk="0">
              <a:lnSpc>
                <a:spcPct val="99000"/>
              </a:lnSpc>
              <a:spcBef>
                <a:spcPts val="2"/>
              </a:spcBef>
              <a:tabLst>
                <a:tab pos="1658620" algn="l"/>
              </a:tabLst>
            </a:pPr>
            <a:r>
              <a:rPr sz="2400" kern="0" spc="0" dirty="0">
                <a:solidFill>
                  <a:srgbClr val="255F6A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2400" b="1" kern="0" spc="10" dirty="0">
                <a:solidFill>
                  <a:srgbClr val="255F6A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                                                       </a:t>
            </a:r>
            <a:r>
              <a:rPr sz="2400" b="1" kern="0" spc="-50" dirty="0">
                <a:solidFill>
                  <a:srgbClr val="255F6A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···</a:t>
            </a:r>
            <a:endParaRPr sz="2400" dirty="0">
              <a:latin typeface="Microsoft YaHei"/>
              <a:ea typeface="Microsoft YaHei"/>
              <a:cs typeface="Microsoft YaHei"/>
            </a:endParaRPr>
          </a:p>
          <a:p>
            <a:pPr marL="511809" algn="l" rtl="0" eaLnBrk="0">
              <a:lnSpc>
                <a:spcPts val="1907"/>
              </a:lnSpc>
              <a:tabLst/>
            </a:pPr>
            <a:r>
              <a:rPr sz="1500" kern="0" spc="70" dirty="0">
                <a:solidFill>
                  <a:srgbClr val="255F6A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设计</a:t>
            </a:r>
            <a:r>
              <a:rPr sz="1500" kern="0" spc="20" dirty="0">
                <a:solidFill>
                  <a:srgbClr val="255F6A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      </a:t>
            </a:r>
            <a:r>
              <a:rPr sz="1500" kern="0" spc="70" dirty="0">
                <a:solidFill>
                  <a:srgbClr val="255F6A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成本</a:t>
            </a:r>
            <a:r>
              <a:rPr sz="1500" kern="0" spc="20" dirty="0">
                <a:solidFill>
                  <a:srgbClr val="255F6A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      </a:t>
            </a:r>
            <a:r>
              <a:rPr sz="1500" kern="0" spc="70" dirty="0">
                <a:solidFill>
                  <a:srgbClr val="255F6A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采购</a:t>
            </a:r>
            <a:r>
              <a:rPr sz="1500" kern="0" spc="20" dirty="0">
                <a:solidFill>
                  <a:srgbClr val="255F6A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      </a:t>
            </a:r>
            <a:r>
              <a:rPr sz="1500" kern="0" spc="70" dirty="0">
                <a:solidFill>
                  <a:srgbClr val="255F6A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施工</a:t>
            </a:r>
            <a:r>
              <a:rPr sz="1500" kern="0" spc="90" dirty="0">
                <a:solidFill>
                  <a:srgbClr val="255F6A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     </a:t>
            </a:r>
            <a:r>
              <a:rPr sz="1500" kern="0" spc="70" dirty="0">
                <a:solidFill>
                  <a:srgbClr val="255F6A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销售</a:t>
            </a:r>
            <a:r>
              <a:rPr sz="1500" kern="0" spc="100" dirty="0">
                <a:solidFill>
                  <a:srgbClr val="255F6A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     </a:t>
            </a:r>
            <a:r>
              <a:rPr sz="1500" kern="0" spc="70" dirty="0">
                <a:solidFill>
                  <a:srgbClr val="255F6A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运维</a:t>
            </a:r>
            <a:endParaRPr sz="1500" dirty="0">
              <a:latin typeface="SimHei"/>
              <a:ea typeface="SimHei"/>
              <a:cs typeface="SimHei"/>
            </a:endParaRPr>
          </a:p>
        </p:txBody>
      </p:sp>
      <p:pic>
        <p:nvPicPr>
          <p:cNvPr id="1050" name="picture 10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633314" y="1656527"/>
            <a:ext cx="462160" cy="399706"/>
          </a:xfrm>
          <a:prstGeom prst="rect">
            <a:avLst/>
          </a:prstGeom>
        </p:spPr>
      </p:pic>
      <p:pic>
        <p:nvPicPr>
          <p:cNvPr id="1052" name="picture 10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436376" y="1628863"/>
            <a:ext cx="556170" cy="432874"/>
          </a:xfrm>
          <a:prstGeom prst="rect">
            <a:avLst/>
          </a:prstGeom>
        </p:spPr>
      </p:pic>
      <p:pic>
        <p:nvPicPr>
          <p:cNvPr id="1054" name="picture 10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303775" y="1557528"/>
            <a:ext cx="513588" cy="513588"/>
          </a:xfrm>
          <a:prstGeom prst="rect">
            <a:avLst/>
          </a:prstGeom>
        </p:spPr>
      </p:pic>
      <p:pic>
        <p:nvPicPr>
          <p:cNvPr id="1056" name="picture 10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084575" y="1579431"/>
            <a:ext cx="487680" cy="486546"/>
          </a:xfrm>
          <a:prstGeom prst="rect">
            <a:avLst/>
          </a:prstGeom>
        </p:spPr>
      </p:pic>
      <p:pic>
        <p:nvPicPr>
          <p:cNvPr id="1058" name="picture 10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959231" y="1602232"/>
            <a:ext cx="516377" cy="407923"/>
          </a:xfrm>
          <a:prstGeom prst="rect">
            <a:avLst/>
          </a:prstGeom>
        </p:spPr>
      </p:pic>
      <p:pic>
        <p:nvPicPr>
          <p:cNvPr id="1060" name="picture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60476" y="1551432"/>
            <a:ext cx="495300" cy="492252"/>
          </a:xfrm>
          <a:prstGeom prst="rect">
            <a:avLst/>
          </a:prstGeom>
        </p:spPr>
      </p:pic>
      <p:sp>
        <p:nvSpPr>
          <p:cNvPr id="1062" name="textbox 1062"/>
          <p:cNvSpPr/>
          <p:nvPr/>
        </p:nvSpPr>
        <p:spPr>
          <a:xfrm>
            <a:off x="289559" y="3686555"/>
            <a:ext cx="8537575" cy="864235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7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852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176019" algn="l" rtl="0" eaLnBrk="0">
              <a:lnSpc>
                <a:spcPts val="3257"/>
              </a:lnSpc>
              <a:tabLst/>
            </a:pPr>
            <a:r>
              <a:rPr sz="2700" b="1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2700" b="1" kern="0" spc="7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数据库</a:t>
            </a:r>
            <a:r>
              <a:rPr sz="2700" b="1" kern="0" spc="29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700" b="1" kern="0" spc="7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I 存储、叠加、流转、</a:t>
            </a:r>
            <a:r>
              <a:rPr sz="2700" b="1" kern="0" spc="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共享</a:t>
            </a:r>
            <a:endParaRPr sz="2700" dirty="0">
              <a:latin typeface="Microsoft YaHei"/>
              <a:ea typeface="Microsoft YaHei"/>
              <a:cs typeface="Microsoft YaHei"/>
            </a:endParaRPr>
          </a:p>
        </p:txBody>
      </p:sp>
      <p:grpSp>
        <p:nvGrpSpPr>
          <p:cNvPr id="62" name="group 62"/>
          <p:cNvGrpSpPr/>
          <p:nvPr/>
        </p:nvGrpSpPr>
        <p:grpSpPr>
          <a:xfrm rot="21600000">
            <a:off x="300228" y="5751576"/>
            <a:ext cx="8526779" cy="864107"/>
            <a:chOff x="0" y="0"/>
            <a:chExt cx="8526779" cy="864107"/>
          </a:xfrm>
        </p:grpSpPr>
        <p:sp>
          <p:nvSpPr>
            <p:cNvPr id="1064" name="rect 1064"/>
            <p:cNvSpPr/>
            <p:nvPr/>
          </p:nvSpPr>
          <p:spPr>
            <a:xfrm>
              <a:off x="0" y="0"/>
              <a:ext cx="8526779" cy="864107"/>
            </a:xfrm>
            <a:prstGeom prst="rect">
              <a:avLst/>
            </a:prstGeom>
            <a:solidFill>
              <a:srgbClr val="D9D9D9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66" name="rect 1066"/>
            <p:cNvSpPr/>
            <p:nvPr/>
          </p:nvSpPr>
          <p:spPr>
            <a:xfrm>
              <a:off x="609600" y="100583"/>
              <a:ext cx="1254251" cy="655319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68" name="rect 1068"/>
            <p:cNvSpPr/>
            <p:nvPr/>
          </p:nvSpPr>
          <p:spPr>
            <a:xfrm>
              <a:off x="2496311" y="108203"/>
              <a:ext cx="1254251" cy="655319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70" name="rect 1070"/>
            <p:cNvSpPr/>
            <p:nvPr/>
          </p:nvSpPr>
          <p:spPr>
            <a:xfrm>
              <a:off x="6269735" y="100583"/>
              <a:ext cx="1252728" cy="655319"/>
            </a:xfrm>
            <a:prstGeom prst="rect">
              <a:avLst/>
            </a:prstGeom>
            <a:solidFill>
              <a:srgbClr val="595959">
                <a:alpha val="99607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72" name="rect 1072"/>
            <p:cNvSpPr/>
            <p:nvPr/>
          </p:nvSpPr>
          <p:spPr>
            <a:xfrm>
              <a:off x="4383023" y="108203"/>
              <a:ext cx="1252727" cy="655319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74" name="textbox 1074"/>
            <p:cNvSpPr/>
            <p:nvPr/>
          </p:nvSpPr>
          <p:spPr>
            <a:xfrm>
              <a:off x="4547217" y="189697"/>
              <a:ext cx="932814" cy="5619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2588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240665" indent="-227965" algn="l" rtl="0" eaLnBrk="0">
                <a:lnSpc>
                  <a:spcPct val="98000"/>
                </a:lnSpc>
                <a:tabLst/>
              </a:pP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施工过程</a:t>
              </a:r>
              <a:r>
                <a:rPr sz="1800" kern="0" spc="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模型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sp>
        <p:nvSpPr>
          <p:cNvPr id="1076" name="textbox 1076"/>
          <p:cNvSpPr/>
          <p:nvPr/>
        </p:nvSpPr>
        <p:spPr>
          <a:xfrm>
            <a:off x="315965" y="193350"/>
            <a:ext cx="4462779" cy="12534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17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9000"/>
              </a:lnSpc>
              <a:tabLst/>
            </a:pPr>
            <a:r>
              <a:rPr sz="3300" kern="0" spc="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基础工具 –</a:t>
            </a:r>
            <a:r>
              <a:rPr sz="3300" kern="0" spc="3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33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3300" kern="0" spc="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数据库</a:t>
            </a:r>
            <a:endParaRPr sz="33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3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6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3263"/>
              </a:lnSpc>
              <a:spcBef>
                <a:spcPts val="4"/>
              </a:spcBef>
              <a:tabLst/>
            </a:pPr>
            <a:r>
              <a:rPr sz="2700" b="1" kern="0" spc="70" dirty="0">
                <a:solidFill>
                  <a:srgbClr val="F49C1A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业务线</a:t>
            </a:r>
            <a:endParaRPr sz="2700" dirty="0">
              <a:latin typeface="Microsoft YaHei"/>
              <a:ea typeface="Microsoft YaHei"/>
              <a:cs typeface="Microsoft YaHei"/>
            </a:endParaRPr>
          </a:p>
        </p:txBody>
      </p:sp>
      <p:grpSp>
        <p:nvGrpSpPr>
          <p:cNvPr id="64" name="group 64"/>
          <p:cNvGrpSpPr/>
          <p:nvPr/>
        </p:nvGrpSpPr>
        <p:grpSpPr>
          <a:xfrm rot="21600000">
            <a:off x="9119603" y="1724778"/>
            <a:ext cx="3072396" cy="1546115"/>
            <a:chOff x="0" y="0"/>
            <a:chExt cx="3072396" cy="1546115"/>
          </a:xfrm>
        </p:grpSpPr>
        <p:sp>
          <p:nvSpPr>
            <p:cNvPr id="1078" name="rect 1078"/>
            <p:cNvSpPr/>
            <p:nvPr/>
          </p:nvSpPr>
          <p:spPr>
            <a:xfrm>
              <a:off x="0" y="0"/>
              <a:ext cx="3047003" cy="1546115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80" name="rect 1080"/>
            <p:cNvSpPr/>
            <p:nvPr/>
          </p:nvSpPr>
          <p:spPr>
            <a:xfrm>
              <a:off x="53352" y="15629"/>
              <a:ext cx="3019043" cy="1519428"/>
            </a:xfrm>
            <a:prstGeom prst="rect">
              <a:avLst/>
            </a:prstGeom>
            <a:solidFill>
              <a:srgbClr val="2AA1DC">
                <a:alpha val="99607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82" name="textbox 1082"/>
            <p:cNvSpPr/>
            <p:nvPr/>
          </p:nvSpPr>
          <p:spPr>
            <a:xfrm>
              <a:off x="163510" y="394902"/>
              <a:ext cx="2767329" cy="81978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8997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数据更安全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21590" indent="6985" algn="l" rtl="0" eaLnBrk="0">
                <a:lnSpc>
                  <a:spcPct val="98000"/>
                </a:lnSpc>
                <a:spcBef>
                  <a:spcPts val="18"/>
                </a:spcBef>
                <a:tabLst/>
              </a:pP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与具体软件解绑，数据更安</a:t>
              </a:r>
              <a:r>
                <a:rPr sz="1800" kern="0" spc="8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全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 rot="21600000">
            <a:off x="9119603" y="3434706"/>
            <a:ext cx="3072396" cy="1546115"/>
            <a:chOff x="0" y="0"/>
            <a:chExt cx="3072396" cy="1546115"/>
          </a:xfrm>
        </p:grpSpPr>
        <p:sp>
          <p:nvSpPr>
            <p:cNvPr id="1084" name="rect 1084"/>
            <p:cNvSpPr/>
            <p:nvPr/>
          </p:nvSpPr>
          <p:spPr>
            <a:xfrm>
              <a:off x="0" y="0"/>
              <a:ext cx="3047003" cy="1546115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86" name="rect 1086"/>
            <p:cNvSpPr/>
            <p:nvPr/>
          </p:nvSpPr>
          <p:spPr>
            <a:xfrm>
              <a:off x="53352" y="15630"/>
              <a:ext cx="3019043" cy="1519427"/>
            </a:xfrm>
            <a:prstGeom prst="rect">
              <a:avLst/>
            </a:prstGeom>
            <a:solidFill>
              <a:srgbClr val="F49C1A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88" name="textbox 1088"/>
            <p:cNvSpPr/>
            <p:nvPr/>
          </p:nvSpPr>
          <p:spPr>
            <a:xfrm>
              <a:off x="165796" y="120836"/>
              <a:ext cx="2764789" cy="13620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000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管理更高效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19050" indent="-635" algn="l" rtl="0" eaLnBrk="0">
                <a:lnSpc>
                  <a:spcPct val="98000"/>
                </a:lnSpc>
                <a:spcBef>
                  <a:spcPts val="52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数据从模型文件中抽离，集</a:t>
              </a:r>
              <a:r>
                <a:rPr sz="1800" kern="0" spc="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3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中进行存储、叠加、流转、</a:t>
              </a:r>
              <a:r>
                <a:rPr sz="1800" kern="0" spc="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共享，数据管理更高效，能</a:t>
              </a:r>
              <a:r>
                <a:rPr sz="1800" kern="0" spc="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发挥更大的价值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 rot="21600000">
            <a:off x="9119603" y="5144928"/>
            <a:ext cx="3072396" cy="1545526"/>
            <a:chOff x="0" y="0"/>
            <a:chExt cx="3072396" cy="1545526"/>
          </a:xfrm>
        </p:grpSpPr>
        <p:sp>
          <p:nvSpPr>
            <p:cNvPr id="1090" name="rect 1090"/>
            <p:cNvSpPr/>
            <p:nvPr/>
          </p:nvSpPr>
          <p:spPr>
            <a:xfrm>
              <a:off x="0" y="0"/>
              <a:ext cx="3047003" cy="1545526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92" name="rect 1092"/>
            <p:cNvSpPr/>
            <p:nvPr/>
          </p:nvSpPr>
          <p:spPr>
            <a:xfrm>
              <a:off x="53352" y="15335"/>
              <a:ext cx="3019043" cy="1519428"/>
            </a:xfrm>
            <a:prstGeom prst="rect">
              <a:avLst/>
            </a:prstGeom>
            <a:solidFill>
              <a:srgbClr val="595959">
                <a:alpha val="97647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94" name="textbox 1094"/>
            <p:cNvSpPr/>
            <p:nvPr/>
          </p:nvSpPr>
          <p:spPr>
            <a:xfrm>
              <a:off x="163513" y="257851"/>
              <a:ext cx="2767329" cy="108838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2353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数据价值挖掘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18415" indent="-635" algn="l" rtl="0" eaLnBrk="0">
                <a:lnSpc>
                  <a:spcPct val="98000"/>
                </a:lnSpc>
                <a:spcBef>
                  <a:spcPts val="12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积累设计问题数据、处理流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程数据，可进一步用于设计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审查和供应商评估等工作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sp>
        <p:nvSpPr>
          <p:cNvPr id="1096" name="textbox 1096"/>
          <p:cNvSpPr/>
          <p:nvPr/>
        </p:nvSpPr>
        <p:spPr>
          <a:xfrm>
            <a:off x="2869858" y="4678171"/>
            <a:ext cx="5131434" cy="9537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93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7176"/>
              </a:lnSpc>
              <a:tabLst/>
            </a:pPr>
            <a:r>
              <a:rPr sz="3000" kern="0" spc="10" baseline="89250" dirty="0">
                <a:solidFill>
                  <a:srgbClr val="595959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与软件解绑</a:t>
            </a:r>
            <a:r>
              <a:rPr sz="1900" kern="0" spc="120" dirty="0">
                <a:solidFill>
                  <a:srgbClr val="595959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  </a:t>
            </a:r>
            <a:r>
              <a:rPr sz="4000" kern="0" spc="2540" dirty="0">
                <a:solidFill>
                  <a:srgbClr val="2AA1DC">
                    <a:alpha val="100000"/>
                  </a:srgbClr>
                </a:solidFill>
                <a:latin typeface="Arial"/>
                <a:ea typeface="Arial"/>
                <a:cs typeface="Arial"/>
              </a:rPr>
              <a:t>!</a:t>
            </a:r>
            <a:r>
              <a:rPr sz="3000" kern="0" spc="90" baseline="47580" dirty="0">
                <a:solidFill>
                  <a:srgbClr val="2AA1DC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数据通过接口与模型对应</a:t>
            </a:r>
            <a:endParaRPr sz="3000" baseline="47580" dirty="0">
              <a:latin typeface="SimHei"/>
              <a:ea typeface="SimHei"/>
              <a:cs typeface="SimHei"/>
            </a:endParaRPr>
          </a:p>
        </p:txBody>
      </p:sp>
      <p:pic>
        <p:nvPicPr>
          <p:cNvPr id="1098" name="picture 109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4240827" y="4690871"/>
            <a:ext cx="431291" cy="928116"/>
          </a:xfrm>
          <a:prstGeom prst="rect">
            <a:avLst/>
          </a:prstGeom>
        </p:spPr>
      </p:pic>
      <p:sp>
        <p:nvSpPr>
          <p:cNvPr id="1100" name="textbox 1100"/>
          <p:cNvSpPr/>
          <p:nvPr/>
        </p:nvSpPr>
        <p:spPr>
          <a:xfrm>
            <a:off x="313125" y="4847915"/>
            <a:ext cx="2435860" cy="9086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21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5000"/>
              </a:lnSpc>
              <a:tabLst/>
            </a:pPr>
            <a:r>
              <a:rPr sz="2000" kern="0" spc="-20" dirty="0">
                <a:solidFill>
                  <a:srgbClr val="595959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数据从模型抽离</a:t>
            </a:r>
            <a:endParaRPr sz="2000" dirty="0">
              <a:latin typeface="SimHei"/>
              <a:ea typeface="SimHei"/>
              <a:cs typeface="SimHei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spcBef>
                <a:spcPts val="5"/>
              </a:spcBef>
              <a:tabLst/>
            </a:pPr>
            <a:r>
              <a:rPr sz="2700" b="1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模型线</a:t>
            </a:r>
            <a:endParaRPr sz="27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102" name="picture 11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pic>
        <p:nvPicPr>
          <p:cNvPr id="1104" name="picture 11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4245863" y="2627376"/>
            <a:ext cx="891540" cy="883920"/>
          </a:xfrm>
          <a:prstGeom prst="rect">
            <a:avLst/>
          </a:prstGeom>
        </p:spPr>
      </p:pic>
      <p:sp>
        <p:nvSpPr>
          <p:cNvPr id="1106" name="textbox 1106"/>
          <p:cNvSpPr/>
          <p:nvPr/>
        </p:nvSpPr>
        <p:spPr>
          <a:xfrm>
            <a:off x="9864227" y="1107992"/>
            <a:ext cx="1645920" cy="5003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6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3200" b="1" kern="0" spc="-20" dirty="0">
                <a:solidFill>
                  <a:srgbClr val="40404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业务赋能</a:t>
            </a:r>
            <a:endParaRPr sz="3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108" name="textbox 1108"/>
          <p:cNvSpPr/>
          <p:nvPr/>
        </p:nvSpPr>
        <p:spPr>
          <a:xfrm>
            <a:off x="2963479" y="5941273"/>
            <a:ext cx="930275" cy="5619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58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38125" indent="-225425" algn="l" rtl="0" eaLnBrk="0">
              <a:lnSpc>
                <a:spcPct val="98000"/>
              </a:lnSpc>
              <a:tabLst/>
            </a:pPr>
            <a:r>
              <a:rPr sz="1800" kern="0" spc="-3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深化设计</a:t>
            </a:r>
            <a:r>
              <a:rPr sz="1800" kern="0" spc="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模型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110" name="textbox 1110"/>
          <p:cNvSpPr/>
          <p:nvPr/>
        </p:nvSpPr>
        <p:spPr>
          <a:xfrm>
            <a:off x="1076731" y="6071031"/>
            <a:ext cx="930275" cy="2851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526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5000"/>
              </a:lnSpc>
              <a:tabLst/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设计模型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112" name="textbox 1112"/>
          <p:cNvSpPr/>
          <p:nvPr/>
        </p:nvSpPr>
        <p:spPr>
          <a:xfrm>
            <a:off x="6738722" y="6071031"/>
            <a:ext cx="928369" cy="2870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9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5000"/>
              </a:lnSpc>
              <a:tabLst/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运维模型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114" name="path 1114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116" name="picture 11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8977883" y="1046226"/>
            <a:ext cx="19812" cy="58117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" name="picture 1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9644" y="1036318"/>
            <a:ext cx="11966963" cy="5740908"/>
          </a:xfrm>
          <a:prstGeom prst="rect">
            <a:avLst/>
          </a:prstGeom>
        </p:spPr>
      </p:pic>
      <p:sp>
        <p:nvSpPr>
          <p:cNvPr id="1120" name="textbox 1120"/>
          <p:cNvSpPr/>
          <p:nvPr/>
        </p:nvSpPr>
        <p:spPr>
          <a:xfrm>
            <a:off x="9172956" y="1740408"/>
            <a:ext cx="3019425" cy="1519555"/>
          </a:xfrm>
          <a:prstGeom prst="rect">
            <a:avLst/>
          </a:prstGeom>
          <a:solidFill>
            <a:srgbClr val="2AA1DC">
              <a:alpha val="99607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81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3985" algn="l" rtl="0" eaLnBrk="0">
              <a:lnSpc>
                <a:spcPct val="93000"/>
              </a:lnSpc>
              <a:tabLst/>
            </a:pPr>
            <a:r>
              <a:rPr sz="1800" b="1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降低模型使用难度</a:t>
            </a:r>
            <a:endParaRPr sz="1800" dirty="0">
              <a:latin typeface="Microsoft YaHei"/>
              <a:ea typeface="Microsoft YaHei"/>
              <a:cs typeface="Microsoft YaHei"/>
            </a:endParaRPr>
          </a:p>
          <a:p>
            <a:pPr marL="129539" indent="2540" algn="l" rtl="0" eaLnBrk="0">
              <a:lnSpc>
                <a:spcPct val="98000"/>
              </a:lnSpc>
              <a:spcBef>
                <a:spcPts val="26"/>
              </a:spcBef>
              <a:tabLst/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普通的手机、笔记本、平板</a:t>
            </a:r>
            <a:r>
              <a:rPr sz="1800" kern="0" spc="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都可以轻松打开和浏览大体</a:t>
            </a:r>
            <a:r>
              <a:rPr sz="1800" kern="0" spc="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量模型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122" name="textbox 1122"/>
          <p:cNvSpPr/>
          <p:nvPr/>
        </p:nvSpPr>
        <p:spPr>
          <a:xfrm>
            <a:off x="9172956" y="3450336"/>
            <a:ext cx="3019425" cy="1519555"/>
          </a:xfrm>
          <a:prstGeom prst="rect">
            <a:avLst/>
          </a:prstGeom>
          <a:solidFill>
            <a:srgbClr val="F49C1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956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3825" algn="l" rtl="0" eaLnBrk="0">
              <a:lnSpc>
                <a:spcPct val="93000"/>
              </a:lnSpc>
              <a:tabLst/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方便资料信息查询</a:t>
            </a:r>
            <a:endParaRPr sz="1800" dirty="0">
              <a:latin typeface="Microsoft YaHei"/>
              <a:ea typeface="Microsoft YaHei"/>
              <a:cs typeface="Microsoft YaHei"/>
            </a:endParaRPr>
          </a:p>
          <a:p>
            <a:pPr marL="133985" indent="-635" algn="l" rtl="0" eaLnBrk="0">
              <a:lnSpc>
                <a:spcPct val="97000"/>
              </a:lnSpc>
              <a:spcBef>
                <a:spcPts val="15"/>
              </a:spcBef>
              <a:tabLst/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可直接查看图纸、模型、模</a:t>
            </a:r>
            <a:r>
              <a:rPr sz="1800" kern="0" spc="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型相关联的信息和资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料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124" name="textbox 1124"/>
          <p:cNvSpPr/>
          <p:nvPr/>
        </p:nvSpPr>
        <p:spPr>
          <a:xfrm>
            <a:off x="430726" y="193350"/>
            <a:ext cx="4779645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90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基础工具 –</a:t>
            </a:r>
            <a:r>
              <a:rPr sz="3300" kern="0" spc="40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33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3300" kern="0" spc="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三维引擎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126" name="picture 11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128" name="textbox 1128"/>
          <p:cNvSpPr/>
          <p:nvPr/>
        </p:nvSpPr>
        <p:spPr>
          <a:xfrm>
            <a:off x="9864227" y="1107992"/>
            <a:ext cx="1645920" cy="5003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6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3200" b="1" kern="0" spc="-20" dirty="0">
                <a:solidFill>
                  <a:srgbClr val="40404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业务赋能</a:t>
            </a:r>
            <a:endParaRPr sz="3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130" name="path 1130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picture 11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477511" y="3140963"/>
            <a:ext cx="7502652" cy="3592067"/>
          </a:xfrm>
          <a:prstGeom prst="rect">
            <a:avLst/>
          </a:prstGeom>
        </p:spPr>
      </p:pic>
      <p:pic>
        <p:nvPicPr>
          <p:cNvPr id="1134" name="picture 1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828032" y="160019"/>
            <a:ext cx="7152130" cy="2872740"/>
          </a:xfrm>
          <a:prstGeom prst="rect">
            <a:avLst/>
          </a:prstGeom>
        </p:spPr>
      </p:pic>
      <p:pic>
        <p:nvPicPr>
          <p:cNvPr id="1136" name="picture 11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33171" y="3139440"/>
            <a:ext cx="4110228" cy="3593590"/>
          </a:xfrm>
          <a:prstGeom prst="rect">
            <a:avLst/>
          </a:prstGeom>
        </p:spPr>
      </p:pic>
      <p:sp>
        <p:nvSpPr>
          <p:cNvPr id="1138" name="textbox 1138"/>
          <p:cNvSpPr/>
          <p:nvPr/>
        </p:nvSpPr>
        <p:spPr>
          <a:xfrm>
            <a:off x="426823" y="217481"/>
            <a:ext cx="3985895" cy="24536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22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9684" algn="l" rtl="0" eaLnBrk="0">
              <a:lnSpc>
                <a:spcPct val="100000"/>
              </a:lnSpc>
              <a:tabLst/>
            </a:pPr>
            <a:r>
              <a:rPr sz="3300" kern="0" spc="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支撑功能 –</a:t>
            </a:r>
            <a:endParaRPr sz="3300" dirty="0">
              <a:latin typeface="Microsoft YaHei"/>
              <a:ea typeface="Microsoft YaHei"/>
              <a:cs typeface="Microsoft YaHei"/>
            </a:endParaRPr>
          </a:p>
          <a:p>
            <a:pPr marL="16509" algn="l" rtl="0" eaLnBrk="0">
              <a:lnSpc>
                <a:spcPct val="99000"/>
              </a:lnSpc>
              <a:spcBef>
                <a:spcPts val="135"/>
              </a:spcBef>
              <a:tabLst/>
            </a:pPr>
            <a:r>
              <a:rPr sz="33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大数据分析平台</a:t>
            </a:r>
            <a:endParaRPr sz="33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1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800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270" algn="l" rtl="0" eaLnBrk="0">
              <a:lnSpc>
                <a:spcPct val="113000"/>
              </a:lnSpc>
              <a:tabLst/>
            </a:pPr>
            <a:r>
              <a:rPr sz="2400" b="1" kern="0" spc="-1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提取设计、工程、成本、采购</a:t>
            </a:r>
            <a:r>
              <a:rPr sz="2400" b="1" kern="0" spc="8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kern="0" spc="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等数据，分析和展示工</a:t>
            </a:r>
            <a:r>
              <a:rPr sz="2400" b="1" kern="0" spc="-1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程建设 </a:t>
            </a:r>
            <a:r>
              <a:rPr sz="2400" b="1" kern="0" spc="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整体状态，有效支持管</a:t>
            </a:r>
            <a:r>
              <a:rPr sz="2400" b="1" kern="0" spc="-1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理决策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140" name="path 1140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picture 1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7744" y="813816"/>
            <a:ext cx="5611367" cy="5815583"/>
          </a:xfrm>
          <a:prstGeom prst="rect">
            <a:avLst/>
          </a:prstGeom>
        </p:spPr>
      </p:pic>
      <p:pic>
        <p:nvPicPr>
          <p:cNvPr id="1144" name="picture 11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849111" y="813816"/>
            <a:ext cx="6190488" cy="3200399"/>
          </a:xfrm>
          <a:prstGeom prst="rect">
            <a:avLst/>
          </a:prstGeom>
        </p:spPr>
      </p:pic>
      <p:sp>
        <p:nvSpPr>
          <p:cNvPr id="1146" name="textbox 1146"/>
          <p:cNvSpPr/>
          <p:nvPr/>
        </p:nvSpPr>
        <p:spPr>
          <a:xfrm>
            <a:off x="6746265" y="4722647"/>
            <a:ext cx="4290059" cy="12706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905" algn="l" rtl="0" eaLnBrk="0">
              <a:lnSpc>
                <a:spcPct val="113000"/>
              </a:lnSpc>
              <a:spcBef>
                <a:spcPts val="1"/>
              </a:spcBef>
              <a:tabLst/>
            </a:pPr>
            <a:r>
              <a:rPr sz="2400" b="1" kern="0" spc="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通过GIS系统定义</a:t>
            </a:r>
            <a:r>
              <a:rPr sz="2400" b="1" kern="0" spc="-1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、管理和使用  </a:t>
            </a:r>
            <a:r>
              <a:rPr sz="2400" b="1" kern="0" spc="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空间位置数据、属性数</a:t>
            </a:r>
            <a:r>
              <a:rPr sz="2400" b="1" kern="0" spc="-1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据、时域</a:t>
            </a:r>
            <a:r>
              <a:rPr sz="2400" b="1" kern="0" spc="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b="1" kern="0" spc="-1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数据等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148" name="textbox 1148"/>
          <p:cNvSpPr/>
          <p:nvPr/>
        </p:nvSpPr>
        <p:spPr>
          <a:xfrm>
            <a:off x="434176" y="193350"/>
            <a:ext cx="5513704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22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支撑功能 – </a:t>
            </a:r>
            <a:r>
              <a:rPr sz="33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GIS</a:t>
            </a:r>
            <a:r>
              <a:rPr sz="33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地理信息系统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150" name="picture 1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152" name="path 1152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/>
          <p:nvPr/>
        </p:nvSpPr>
        <p:spPr>
          <a:xfrm>
            <a:off x="4657252" y="2139829"/>
            <a:ext cx="2868295" cy="17233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45"/>
              </a:lnSpc>
              <a:tabLst/>
            </a:pPr>
            <a:r>
              <a:rPr sz="1500" b="1" kern="0" spc="6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一、</a:t>
            </a:r>
            <a:r>
              <a:rPr sz="1500" b="1" kern="0" spc="-30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b="1" kern="0" spc="6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沃土介绍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58"/>
              </a:lnSpc>
              <a:spcBef>
                <a:spcPts val="459"/>
              </a:spcBef>
              <a:tabLst/>
            </a:pPr>
            <a:r>
              <a:rPr sz="1500" b="1" kern="0" spc="8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二、技术背景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49"/>
              </a:lnSpc>
              <a:spcBef>
                <a:spcPts val="458"/>
              </a:spcBef>
              <a:tabLst/>
            </a:pPr>
            <a:r>
              <a:rPr sz="1500" b="1" kern="0" spc="1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三、万科</a:t>
            </a:r>
            <a:r>
              <a:rPr sz="1500" b="1" kern="0" spc="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1500" b="1" kern="0" spc="1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智慧建造解决</a:t>
            </a:r>
            <a:r>
              <a:rPr sz="1500" b="1" kern="0" spc="10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方案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6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19050" algn="l" rtl="0" eaLnBrk="0">
              <a:lnSpc>
                <a:spcPts val="1845"/>
              </a:lnSpc>
              <a:spcBef>
                <a:spcPts val="3"/>
              </a:spcBef>
              <a:tabLst/>
            </a:pPr>
            <a:r>
              <a:rPr sz="1500" b="1" kern="0" spc="7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四、技术样本介绍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403603" y="1886711"/>
          <a:ext cx="2070735" cy="2069464"/>
        </p:xfrm>
        <a:graphic>
          <a:graphicData uri="http://schemas.openxmlformats.org/drawingml/2006/table">
            <a:tbl>
              <a:tblPr/>
              <a:tblGrid>
                <a:gridCol w="2070735"/>
              </a:tblGrid>
              <a:tr h="20313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407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1459" algn="l" rtl="0" eaLnBrk="0">
                        <a:lnSpc>
                          <a:spcPct val="109000"/>
                        </a:lnSpc>
                        <a:tabLst/>
                      </a:pPr>
                      <a:r>
                        <a:rPr sz="2100" kern="0" spc="90" dirty="0">
                          <a:solidFill>
                            <a:srgbClr val="8C8C8C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CONTENTS</a:t>
                      </a:r>
                      <a:r>
                        <a:rPr sz="2100" kern="0" spc="10" dirty="0">
                          <a:solidFill>
                            <a:srgbClr val="8C8C8C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   </a:t>
                      </a:r>
                      <a:r>
                        <a:rPr sz="2000" kern="0" spc="200" dirty="0">
                          <a:solidFill>
                            <a:srgbClr val="8C8C8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目录</a:t>
                      </a:r>
                      <a:endParaRPr sz="20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46379" algn="l" rtl="0" eaLnBrk="0">
                        <a:lnSpc>
                          <a:spcPts val="996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300" kern="0" spc="40" dirty="0">
                          <a:solidFill>
                            <a:srgbClr val="ED4142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van</a:t>
                      </a:r>
                      <a:r>
                        <a:rPr sz="1300" kern="0" spc="-150" dirty="0">
                          <a:solidFill>
                            <a:srgbClr val="ED4142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300" kern="0" spc="40" dirty="0">
                          <a:solidFill>
                            <a:srgbClr val="ED4142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ke</a:t>
                      </a:r>
                      <a:endParaRPr sz="13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4" name="picture 1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00228" y="164592"/>
            <a:ext cx="11866379" cy="6633970"/>
          </a:xfrm>
          <a:prstGeom prst="rect">
            <a:avLst/>
          </a:prstGeom>
        </p:spPr>
      </p:pic>
      <p:sp>
        <p:nvSpPr>
          <p:cNvPr id="1156" name="textbox 1156"/>
          <p:cNvSpPr/>
          <p:nvPr/>
        </p:nvSpPr>
        <p:spPr>
          <a:xfrm>
            <a:off x="466954" y="193350"/>
            <a:ext cx="2528570" cy="5289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59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3300" kern="0" spc="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智慧沙盘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158" name="textbox 1158"/>
          <p:cNvSpPr/>
          <p:nvPr/>
        </p:nvSpPr>
        <p:spPr>
          <a:xfrm>
            <a:off x="10632947" y="1642871"/>
            <a:ext cx="1559560" cy="681355"/>
          </a:xfrm>
          <a:prstGeom prst="rect">
            <a:avLst/>
          </a:prstGeom>
          <a:solidFill>
            <a:srgbClr val="F49C1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91770" algn="l" rtl="0" eaLnBrk="0">
              <a:lnSpc>
                <a:spcPct val="98000"/>
              </a:lnSpc>
              <a:spcBef>
                <a:spcPts val="7"/>
              </a:spcBef>
              <a:tabLst/>
            </a:pPr>
            <a:r>
              <a:rPr sz="2400" b="1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建设时序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160" name="textbox 1160"/>
          <p:cNvSpPr/>
          <p:nvPr/>
        </p:nvSpPr>
        <p:spPr>
          <a:xfrm>
            <a:off x="10632947" y="2505455"/>
            <a:ext cx="1559560" cy="681355"/>
          </a:xfrm>
          <a:prstGeom prst="rect">
            <a:avLst/>
          </a:prstGeom>
          <a:solidFill>
            <a:srgbClr val="595959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827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91770" algn="l" rtl="0" eaLnBrk="0">
              <a:lnSpc>
                <a:spcPct val="100000"/>
              </a:lnSpc>
              <a:tabLst/>
            </a:pPr>
            <a:r>
              <a:rPr sz="2400" b="1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空间协调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162" name="textbox 1162"/>
          <p:cNvSpPr/>
          <p:nvPr/>
        </p:nvSpPr>
        <p:spPr>
          <a:xfrm>
            <a:off x="10632947" y="5091683"/>
            <a:ext cx="1559560" cy="681355"/>
          </a:xfrm>
          <a:prstGeom prst="rect">
            <a:avLst/>
          </a:prstGeom>
          <a:solidFill>
            <a:srgbClr val="595959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829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94945" algn="l" rtl="0" eaLnBrk="0">
              <a:lnSpc>
                <a:spcPct val="97000"/>
              </a:lnSpc>
              <a:tabLst/>
            </a:pPr>
            <a:r>
              <a:rPr sz="2400" b="1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宣传展示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164" name="textbox 1164"/>
          <p:cNvSpPr/>
          <p:nvPr/>
        </p:nvSpPr>
        <p:spPr>
          <a:xfrm>
            <a:off x="10632947" y="781811"/>
            <a:ext cx="1559560" cy="680084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90500" algn="l" rtl="0" eaLnBrk="0">
              <a:lnSpc>
                <a:spcPct val="97000"/>
              </a:lnSpc>
              <a:spcBef>
                <a:spcPts val="3"/>
              </a:spcBef>
              <a:tabLst/>
            </a:pPr>
            <a:r>
              <a:rPr sz="2400" b="1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规划衔接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166" name="textbox 1166"/>
          <p:cNvSpPr/>
          <p:nvPr/>
        </p:nvSpPr>
        <p:spPr>
          <a:xfrm>
            <a:off x="10632947" y="4230623"/>
            <a:ext cx="1559560" cy="680084"/>
          </a:xfrm>
          <a:prstGeom prst="rect">
            <a:avLst/>
          </a:prstGeom>
          <a:solidFill>
            <a:srgbClr val="F49C1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11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91135" algn="l" rtl="0" eaLnBrk="0">
              <a:lnSpc>
                <a:spcPct val="97000"/>
              </a:lnSpc>
              <a:tabLst/>
            </a:pPr>
            <a:r>
              <a:rPr sz="2400" b="1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沟通交底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168" name="textbox 1168"/>
          <p:cNvSpPr/>
          <p:nvPr/>
        </p:nvSpPr>
        <p:spPr>
          <a:xfrm>
            <a:off x="10632947" y="5954267"/>
            <a:ext cx="1559560" cy="680084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85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89864" algn="l" rtl="0" eaLnBrk="0">
              <a:lnSpc>
                <a:spcPct val="97000"/>
              </a:lnSpc>
              <a:tabLst/>
            </a:pPr>
            <a:r>
              <a:rPr sz="2400" b="1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数据积累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170" name="textbox 1170"/>
          <p:cNvSpPr/>
          <p:nvPr/>
        </p:nvSpPr>
        <p:spPr>
          <a:xfrm>
            <a:off x="10632947" y="3368040"/>
            <a:ext cx="1559560" cy="680084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77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91770" algn="l" rtl="0" eaLnBrk="0">
              <a:lnSpc>
                <a:spcPct val="97000"/>
              </a:lnSpc>
              <a:tabLst/>
            </a:pPr>
            <a:r>
              <a:rPr sz="2400" b="1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方案决策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172" name="path 1172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picture 11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97992" y="1048511"/>
            <a:ext cx="8174735" cy="5676900"/>
          </a:xfrm>
          <a:prstGeom prst="rect">
            <a:avLst/>
          </a:prstGeom>
        </p:spPr>
      </p:pic>
      <p:grpSp>
        <p:nvGrpSpPr>
          <p:cNvPr id="70" name="group 70"/>
          <p:cNvGrpSpPr/>
          <p:nvPr/>
        </p:nvGrpSpPr>
        <p:grpSpPr>
          <a:xfrm rot="21600000">
            <a:off x="9005303" y="1724778"/>
            <a:ext cx="3186696" cy="1546115"/>
            <a:chOff x="0" y="0"/>
            <a:chExt cx="3186696" cy="1546115"/>
          </a:xfrm>
        </p:grpSpPr>
        <p:sp>
          <p:nvSpPr>
            <p:cNvPr id="1176" name="rect 1176"/>
            <p:cNvSpPr/>
            <p:nvPr/>
          </p:nvSpPr>
          <p:spPr>
            <a:xfrm>
              <a:off x="0" y="0"/>
              <a:ext cx="3161302" cy="1546115"/>
            </a:xfrm>
            <a:prstGeom prst="rect">
              <a:avLst/>
            </a:prstGeom>
            <a:solidFill>
              <a:srgbClr val="000000">
                <a:alpha val="35686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78" name="rect 1178"/>
            <p:cNvSpPr/>
            <p:nvPr/>
          </p:nvSpPr>
          <p:spPr>
            <a:xfrm>
              <a:off x="53352" y="15629"/>
              <a:ext cx="3133343" cy="1519428"/>
            </a:xfrm>
            <a:prstGeom prst="rect">
              <a:avLst/>
            </a:prstGeom>
            <a:solidFill>
              <a:srgbClr val="2AA1DC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80" name="textbox 1180"/>
            <p:cNvSpPr/>
            <p:nvPr/>
          </p:nvSpPr>
          <p:spPr>
            <a:xfrm>
              <a:off x="168388" y="237854"/>
              <a:ext cx="2761614" cy="110553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3439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9684" indent="-635" algn="l" rtl="0" eaLnBrk="0">
                <a:lnSpc>
                  <a:spcPct val="97000"/>
                </a:lnSpc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无标准产品包，未建立部品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部件的多维度标签</a:t>
              </a:r>
              <a:endParaRPr sz="1800" dirty="0">
                <a:latin typeface="SimHei"/>
                <a:ea typeface="SimHei"/>
                <a:cs typeface="SimHei"/>
              </a:endParaRPr>
            </a:p>
            <a:p>
              <a:pPr marL="26034" indent="-13970" algn="l" rtl="0" eaLnBrk="0">
                <a:lnSpc>
                  <a:spcPct val="97000"/>
                </a:lnSpc>
                <a:spcBef>
                  <a:spcPts val="109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产品选型和采购确认需多部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3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门线下协同沟通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 rot="21600000">
            <a:off x="9005303" y="3434706"/>
            <a:ext cx="3186696" cy="1546115"/>
            <a:chOff x="0" y="0"/>
            <a:chExt cx="3186696" cy="1546115"/>
          </a:xfrm>
        </p:grpSpPr>
        <p:sp>
          <p:nvSpPr>
            <p:cNvPr id="1182" name="rect 1182"/>
            <p:cNvSpPr/>
            <p:nvPr/>
          </p:nvSpPr>
          <p:spPr>
            <a:xfrm>
              <a:off x="0" y="0"/>
              <a:ext cx="3161302" cy="1546115"/>
            </a:xfrm>
            <a:prstGeom prst="rect">
              <a:avLst/>
            </a:prstGeom>
            <a:solidFill>
              <a:srgbClr val="000000">
                <a:alpha val="39215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84" name="rect 1184"/>
            <p:cNvSpPr/>
            <p:nvPr/>
          </p:nvSpPr>
          <p:spPr>
            <a:xfrm>
              <a:off x="53352" y="15630"/>
              <a:ext cx="3133343" cy="1519427"/>
            </a:xfrm>
            <a:prstGeom prst="rect">
              <a:avLst/>
            </a:prstGeom>
            <a:solidFill>
              <a:srgbClr val="F49C1A">
                <a:alpha val="97254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86" name="textbox 1186"/>
            <p:cNvSpPr/>
            <p:nvPr/>
          </p:nvSpPr>
          <p:spPr>
            <a:xfrm>
              <a:off x="169303" y="238108"/>
              <a:ext cx="2938145" cy="110871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3436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5240" indent="-2540" algn="l" rtl="0" eaLnBrk="0">
                <a:lnSpc>
                  <a:spcPct val="97000"/>
                </a:lnSpc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供应商产能未提前规划，导</a:t>
              </a:r>
              <a:r>
                <a:rPr sz="1800" kern="0" spc="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 </a:t>
              </a: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致进度滞后</a:t>
              </a:r>
              <a:endParaRPr sz="1800" dirty="0">
                <a:latin typeface="SimHei"/>
                <a:ea typeface="SimHei"/>
                <a:cs typeface="SimHei"/>
              </a:endParaRPr>
            </a:p>
            <a:p>
              <a:pPr marL="16509" indent="-2540" algn="l" rtl="0" eaLnBrk="0">
                <a:lnSpc>
                  <a:spcPct val="97000"/>
                </a:lnSpc>
                <a:spcBef>
                  <a:spcPts val="133"/>
                </a:spcBef>
                <a:tabLst/>
              </a:pPr>
              <a:r>
                <a:rPr sz="1800" kern="0" spc="-3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设计条件与部品规格不匹配</a:t>
              </a:r>
              <a:r>
                <a:rPr sz="1800" kern="0" spc="-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，</a:t>
              </a:r>
              <a:r>
                <a:rPr sz="1800" kern="0" spc="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导致现场变更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 rot="21600000">
            <a:off x="9005303" y="5144928"/>
            <a:ext cx="3186696" cy="1545526"/>
            <a:chOff x="0" y="0"/>
            <a:chExt cx="3186696" cy="1545526"/>
          </a:xfrm>
        </p:grpSpPr>
        <p:sp>
          <p:nvSpPr>
            <p:cNvPr id="1188" name="rect 1188"/>
            <p:cNvSpPr/>
            <p:nvPr/>
          </p:nvSpPr>
          <p:spPr>
            <a:xfrm>
              <a:off x="0" y="0"/>
              <a:ext cx="3161302" cy="1545526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90" name="rect 1190"/>
            <p:cNvSpPr/>
            <p:nvPr/>
          </p:nvSpPr>
          <p:spPr>
            <a:xfrm>
              <a:off x="53352" y="15335"/>
              <a:ext cx="3133343" cy="1519428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92" name="textbox 1192"/>
            <p:cNvSpPr/>
            <p:nvPr/>
          </p:nvSpPr>
          <p:spPr>
            <a:xfrm>
              <a:off x="169303" y="101035"/>
              <a:ext cx="2760979" cy="138366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5268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5240" indent="-1270" algn="l" rtl="0" eaLnBrk="0">
                <a:lnSpc>
                  <a:spcPct val="97000"/>
                </a:lnSpc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各业务数据未打通，无法质</a:t>
              </a:r>
              <a:r>
                <a:rPr sz="1800" kern="0" spc="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量追溯和缺陷知识积累</a:t>
              </a:r>
              <a:endParaRPr sz="1800" dirty="0">
                <a:latin typeface="SimHei"/>
                <a:ea typeface="SimHei"/>
                <a:cs typeface="SimHei"/>
              </a:endParaRPr>
            </a:p>
            <a:p>
              <a:pPr marL="12700" indent="-635" algn="l" rtl="0" eaLnBrk="0">
                <a:lnSpc>
                  <a:spcPct val="98000"/>
                </a:lnSpc>
                <a:spcBef>
                  <a:spcPts val="137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客户的喜好倾向、趋势无法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及时反馈给各业务端口、反</a:t>
              </a:r>
              <a:r>
                <a:rPr sz="1800" kern="0" spc="3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应不敏捷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sp>
        <p:nvSpPr>
          <p:cNvPr id="1194" name="textbox 1194"/>
          <p:cNvSpPr/>
          <p:nvPr/>
        </p:nvSpPr>
        <p:spPr>
          <a:xfrm>
            <a:off x="433745" y="193350"/>
            <a:ext cx="4345304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22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设计管理 –</a:t>
            </a:r>
            <a:r>
              <a:rPr sz="3300" kern="0" spc="43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33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3300" kern="0" spc="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构件库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196" name="picture 11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198" name="textbox 1198"/>
          <p:cNvSpPr/>
          <p:nvPr/>
        </p:nvSpPr>
        <p:spPr>
          <a:xfrm>
            <a:off x="0" y="5305044"/>
            <a:ext cx="562609" cy="1353819"/>
          </a:xfrm>
          <a:prstGeom prst="rect">
            <a:avLst/>
          </a:prstGeom>
          <a:solidFill>
            <a:srgbClr val="F0466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3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940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69545" algn="l" rtl="0" eaLnBrk="0">
              <a:lnSpc>
                <a:spcPct val="90000"/>
              </a:lnSpc>
              <a:tabLst/>
            </a:pPr>
            <a:r>
              <a:rPr sz="1800" kern="0" spc="26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操作演示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200" name="textbox 1200"/>
          <p:cNvSpPr/>
          <p:nvPr/>
        </p:nvSpPr>
        <p:spPr>
          <a:xfrm>
            <a:off x="9860971" y="1107992"/>
            <a:ext cx="1649095" cy="4991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82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3200" b="1" kern="0" spc="-10" dirty="0">
                <a:solidFill>
                  <a:srgbClr val="40404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现状痛点</a:t>
            </a:r>
            <a:endParaRPr sz="3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202" name="path 1202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picture 1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85928" y="1056132"/>
            <a:ext cx="8598407" cy="5623559"/>
          </a:xfrm>
          <a:prstGeom prst="rect">
            <a:avLst/>
          </a:prstGeom>
        </p:spPr>
      </p:pic>
      <p:grpSp>
        <p:nvGrpSpPr>
          <p:cNvPr id="76" name="group 76"/>
          <p:cNvGrpSpPr/>
          <p:nvPr/>
        </p:nvGrpSpPr>
        <p:grpSpPr>
          <a:xfrm rot="21600000">
            <a:off x="9005303" y="1724778"/>
            <a:ext cx="3186696" cy="1546115"/>
            <a:chOff x="0" y="0"/>
            <a:chExt cx="3186696" cy="1546115"/>
          </a:xfrm>
        </p:grpSpPr>
        <p:sp>
          <p:nvSpPr>
            <p:cNvPr id="1206" name="rect 1206"/>
            <p:cNvSpPr/>
            <p:nvPr/>
          </p:nvSpPr>
          <p:spPr>
            <a:xfrm>
              <a:off x="0" y="0"/>
              <a:ext cx="3161302" cy="1546115"/>
            </a:xfrm>
            <a:prstGeom prst="rect">
              <a:avLst/>
            </a:prstGeom>
            <a:solidFill>
              <a:srgbClr val="000000">
                <a:alpha val="35686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08" name="rect 1208"/>
            <p:cNvSpPr/>
            <p:nvPr/>
          </p:nvSpPr>
          <p:spPr>
            <a:xfrm>
              <a:off x="53352" y="15629"/>
              <a:ext cx="3133343" cy="1519428"/>
            </a:xfrm>
            <a:prstGeom prst="rect">
              <a:avLst/>
            </a:prstGeom>
            <a:solidFill>
              <a:srgbClr val="2AA1DC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10" name="textbox 1210"/>
            <p:cNvSpPr/>
            <p:nvPr/>
          </p:nvSpPr>
          <p:spPr>
            <a:xfrm>
              <a:off x="163817" y="257742"/>
              <a:ext cx="2766695" cy="108711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002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标准产品库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17779" indent="-635" algn="l" rtl="0" eaLnBrk="0">
                <a:lnSpc>
                  <a:spcPct val="98000"/>
                </a:lnSpc>
                <a:spcBef>
                  <a:spcPts val="5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提高设计、成本、采购等部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门产品选型和采购工作协同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3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效率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 rot="21600000">
            <a:off x="9005303" y="3434706"/>
            <a:ext cx="3186696" cy="1546115"/>
            <a:chOff x="0" y="0"/>
            <a:chExt cx="3186696" cy="1546115"/>
          </a:xfrm>
        </p:grpSpPr>
        <p:sp>
          <p:nvSpPr>
            <p:cNvPr id="1212" name="rect 1212"/>
            <p:cNvSpPr/>
            <p:nvPr/>
          </p:nvSpPr>
          <p:spPr>
            <a:xfrm>
              <a:off x="0" y="0"/>
              <a:ext cx="3161302" cy="1546115"/>
            </a:xfrm>
            <a:prstGeom prst="rect">
              <a:avLst/>
            </a:prstGeom>
            <a:solidFill>
              <a:srgbClr val="000000">
                <a:alpha val="39215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14" name="rect 1214"/>
            <p:cNvSpPr/>
            <p:nvPr/>
          </p:nvSpPr>
          <p:spPr>
            <a:xfrm>
              <a:off x="53352" y="15630"/>
              <a:ext cx="3133343" cy="1519427"/>
            </a:xfrm>
            <a:prstGeom prst="rect">
              <a:avLst/>
            </a:prstGeom>
            <a:solidFill>
              <a:srgbClr val="F49C1A">
                <a:alpha val="97254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16" name="textbox 1216"/>
            <p:cNvSpPr/>
            <p:nvPr/>
          </p:nvSpPr>
          <p:spPr>
            <a:xfrm>
              <a:off x="166789" y="120836"/>
              <a:ext cx="2763520" cy="136271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000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真实产品信息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14604" indent="-635" algn="l" rtl="0" eaLnBrk="0">
                <a:lnSpc>
                  <a:spcPct val="97000"/>
                </a:lnSpc>
                <a:spcBef>
                  <a:spcPts val="12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提前进行采购规划，避免因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供应商产能问题影响进度</a:t>
              </a:r>
              <a:endParaRPr sz="1800" dirty="0">
                <a:latin typeface="SimHei"/>
                <a:ea typeface="SimHei"/>
                <a:cs typeface="SimHei"/>
              </a:endParaRPr>
            </a:p>
            <a:p>
              <a:pPr marL="18415" indent="-5080" algn="l" rtl="0" eaLnBrk="0">
                <a:lnSpc>
                  <a:spcPct val="97000"/>
                </a:lnSpc>
                <a:spcBef>
                  <a:spcPts val="133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减少因设计条件与部品规格</a:t>
              </a:r>
              <a:r>
                <a:rPr sz="1800" kern="0" spc="5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不匹配导致的现场变更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grpSp>
        <p:nvGrpSpPr>
          <p:cNvPr id="80" name="group 80"/>
          <p:cNvGrpSpPr/>
          <p:nvPr/>
        </p:nvGrpSpPr>
        <p:grpSpPr>
          <a:xfrm rot="21600000">
            <a:off x="9005303" y="5144928"/>
            <a:ext cx="3186696" cy="1545526"/>
            <a:chOff x="0" y="0"/>
            <a:chExt cx="3186696" cy="1545526"/>
          </a:xfrm>
        </p:grpSpPr>
        <p:sp>
          <p:nvSpPr>
            <p:cNvPr id="1218" name="rect 1218"/>
            <p:cNvSpPr/>
            <p:nvPr/>
          </p:nvSpPr>
          <p:spPr>
            <a:xfrm>
              <a:off x="0" y="0"/>
              <a:ext cx="3161302" cy="1545526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20" name="rect 1220"/>
            <p:cNvSpPr/>
            <p:nvPr/>
          </p:nvSpPr>
          <p:spPr>
            <a:xfrm>
              <a:off x="53352" y="15335"/>
              <a:ext cx="3133343" cy="1519428"/>
            </a:xfrm>
            <a:prstGeom prst="rect">
              <a:avLst/>
            </a:prstGeom>
            <a:solidFill>
              <a:srgbClr val="595959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22" name="textbox 1222"/>
            <p:cNvSpPr/>
            <p:nvPr/>
          </p:nvSpPr>
          <p:spPr>
            <a:xfrm>
              <a:off x="163820" y="257851"/>
              <a:ext cx="2766695" cy="108775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2353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产品数据打通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17779" indent="1270" algn="l" rtl="0" eaLnBrk="0">
                <a:lnSpc>
                  <a:spcPct val="98000"/>
                </a:lnSpc>
                <a:spcBef>
                  <a:spcPts val="5"/>
                </a:spcBef>
                <a:tabLst/>
              </a:pPr>
              <a:r>
                <a:rPr sz="1800" kern="0" spc="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打通产品上下游使用数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据，</a:t>
              </a:r>
              <a:r>
                <a:rPr sz="1800" kern="0" spc="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如匠心、采筑等，支持质量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追溯、履约评价、客户画像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sp>
        <p:nvSpPr>
          <p:cNvPr id="1224" name="textbox 1224"/>
          <p:cNvSpPr/>
          <p:nvPr/>
        </p:nvSpPr>
        <p:spPr>
          <a:xfrm>
            <a:off x="433745" y="193350"/>
            <a:ext cx="4345304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22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设计管理 –</a:t>
            </a:r>
            <a:r>
              <a:rPr sz="3300" kern="0" spc="43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33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3300" kern="0" spc="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构件库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226" name="picture 12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228" name="textbox 1228"/>
          <p:cNvSpPr/>
          <p:nvPr/>
        </p:nvSpPr>
        <p:spPr>
          <a:xfrm>
            <a:off x="9864227" y="1107992"/>
            <a:ext cx="1645920" cy="5003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6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3200" b="1" kern="0" spc="-20" dirty="0">
                <a:solidFill>
                  <a:srgbClr val="40404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业务赋能</a:t>
            </a:r>
            <a:endParaRPr sz="3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230" name="path 1230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" name="picture 12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45948" y="1057655"/>
            <a:ext cx="8705088" cy="5414824"/>
          </a:xfrm>
          <a:prstGeom prst="rect">
            <a:avLst/>
          </a:prstGeom>
        </p:spPr>
      </p:pic>
      <p:graphicFrame>
        <p:nvGraphicFramePr>
          <p:cNvPr id="1234" name="table 1234"/>
          <p:cNvGraphicFramePr>
            <a:graphicFrameLocks noGrp="1"/>
          </p:cNvGraphicFramePr>
          <p:nvPr/>
        </p:nvGraphicFramePr>
        <p:xfrm>
          <a:off x="515112" y="3179064"/>
          <a:ext cx="4770119" cy="3324859"/>
        </p:xfrm>
        <a:graphic>
          <a:graphicData uri="http://schemas.openxmlformats.org/drawingml/2006/table">
            <a:tbl>
              <a:tblPr/>
              <a:tblGrid>
                <a:gridCol w="3280409"/>
                <a:gridCol w="1489710"/>
              </a:tblGrid>
              <a:tr h="2054860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2" name="group 82"/>
          <p:cNvGrpSpPr/>
          <p:nvPr/>
        </p:nvGrpSpPr>
        <p:grpSpPr>
          <a:xfrm rot="21600000">
            <a:off x="9119603" y="1724778"/>
            <a:ext cx="3072396" cy="1546115"/>
            <a:chOff x="0" y="0"/>
            <a:chExt cx="3072396" cy="1546115"/>
          </a:xfrm>
        </p:grpSpPr>
        <p:sp>
          <p:nvSpPr>
            <p:cNvPr id="1236" name="rect 1236"/>
            <p:cNvSpPr/>
            <p:nvPr/>
          </p:nvSpPr>
          <p:spPr>
            <a:xfrm>
              <a:off x="0" y="0"/>
              <a:ext cx="3047003" cy="1546115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38" name="rect 1238"/>
            <p:cNvSpPr/>
            <p:nvPr/>
          </p:nvSpPr>
          <p:spPr>
            <a:xfrm>
              <a:off x="53352" y="15629"/>
              <a:ext cx="3019043" cy="1519428"/>
            </a:xfrm>
            <a:prstGeom prst="rect">
              <a:avLst/>
            </a:prstGeom>
            <a:solidFill>
              <a:srgbClr val="2AA1DC">
                <a:alpha val="99607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40" name="textbox 1240"/>
            <p:cNvSpPr/>
            <p:nvPr/>
          </p:nvSpPr>
          <p:spPr>
            <a:xfrm>
              <a:off x="164654" y="257742"/>
              <a:ext cx="2766060" cy="10890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002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沟通更直观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16509" indent="2540" algn="l" rtl="0" eaLnBrk="0">
                <a:lnSpc>
                  <a:spcPct val="98000"/>
                </a:lnSpc>
                <a:spcBef>
                  <a:spcPts val="19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基于模型进行设计沟通和问</a:t>
              </a:r>
              <a:r>
                <a:rPr sz="1800" kern="0" spc="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题协调，比传统文字或二维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图纸描述更加容易理解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grpSp>
        <p:nvGrpSpPr>
          <p:cNvPr id="84" name="group 84"/>
          <p:cNvGrpSpPr/>
          <p:nvPr/>
        </p:nvGrpSpPr>
        <p:grpSpPr>
          <a:xfrm rot="21600000">
            <a:off x="9119603" y="3434706"/>
            <a:ext cx="3072396" cy="1546115"/>
            <a:chOff x="0" y="0"/>
            <a:chExt cx="3072396" cy="1546115"/>
          </a:xfrm>
        </p:grpSpPr>
        <p:sp>
          <p:nvSpPr>
            <p:cNvPr id="1242" name="rect 1242"/>
            <p:cNvSpPr/>
            <p:nvPr/>
          </p:nvSpPr>
          <p:spPr>
            <a:xfrm>
              <a:off x="0" y="0"/>
              <a:ext cx="3047003" cy="1546115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44" name="rect 1244"/>
            <p:cNvSpPr/>
            <p:nvPr/>
          </p:nvSpPr>
          <p:spPr>
            <a:xfrm>
              <a:off x="53352" y="15630"/>
              <a:ext cx="3019043" cy="1519427"/>
            </a:xfrm>
            <a:prstGeom prst="rect">
              <a:avLst/>
            </a:prstGeom>
            <a:solidFill>
              <a:srgbClr val="F49C1A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46" name="textbox 1246"/>
            <p:cNvSpPr/>
            <p:nvPr/>
          </p:nvSpPr>
          <p:spPr>
            <a:xfrm>
              <a:off x="166025" y="120836"/>
              <a:ext cx="2764789" cy="13620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000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协同效率提升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15240" indent="635" algn="l" rtl="0" eaLnBrk="0">
                <a:lnSpc>
                  <a:spcPct val="98000"/>
                </a:lnSpc>
                <a:spcBef>
                  <a:spcPts val="52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将沟通从线下、零散的方式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转变为线上、集中的方式进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行；最终显著提升沟通协同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效率、减少甲方工作量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grpSp>
        <p:nvGrpSpPr>
          <p:cNvPr id="86" name="group 86"/>
          <p:cNvGrpSpPr/>
          <p:nvPr/>
        </p:nvGrpSpPr>
        <p:grpSpPr>
          <a:xfrm rot="21600000">
            <a:off x="9119603" y="5144928"/>
            <a:ext cx="3072396" cy="1545526"/>
            <a:chOff x="0" y="0"/>
            <a:chExt cx="3072396" cy="1545526"/>
          </a:xfrm>
        </p:grpSpPr>
        <p:sp>
          <p:nvSpPr>
            <p:cNvPr id="1248" name="rect 1248"/>
            <p:cNvSpPr/>
            <p:nvPr/>
          </p:nvSpPr>
          <p:spPr>
            <a:xfrm>
              <a:off x="0" y="0"/>
              <a:ext cx="3047003" cy="1545526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50" name="rect 1250"/>
            <p:cNvSpPr/>
            <p:nvPr/>
          </p:nvSpPr>
          <p:spPr>
            <a:xfrm>
              <a:off x="53352" y="15335"/>
              <a:ext cx="3019043" cy="1519428"/>
            </a:xfrm>
            <a:prstGeom prst="rect">
              <a:avLst/>
            </a:prstGeom>
            <a:solidFill>
              <a:srgbClr val="595959">
                <a:alpha val="97647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52" name="textbox 1252"/>
            <p:cNvSpPr/>
            <p:nvPr/>
          </p:nvSpPr>
          <p:spPr>
            <a:xfrm>
              <a:off x="163513" y="257851"/>
              <a:ext cx="2767329" cy="108838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2353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数据价值挖掘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18415" indent="-635" algn="l" rtl="0" eaLnBrk="0">
                <a:lnSpc>
                  <a:spcPct val="98000"/>
                </a:lnSpc>
                <a:spcBef>
                  <a:spcPts val="12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积累设计问题数据、处理流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程数据，可进一步用于设计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审查和供应商评估等工作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sp>
        <p:nvSpPr>
          <p:cNvPr id="1254" name="textbox 1254"/>
          <p:cNvSpPr/>
          <p:nvPr/>
        </p:nvSpPr>
        <p:spPr>
          <a:xfrm>
            <a:off x="433745" y="193350"/>
            <a:ext cx="3913504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90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设计管理 –</a:t>
            </a:r>
            <a:r>
              <a:rPr sz="3300" kern="0" spc="3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33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3300" kern="0" spc="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协同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256" name="picture 1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258" name="textbox 1258"/>
          <p:cNvSpPr/>
          <p:nvPr/>
        </p:nvSpPr>
        <p:spPr>
          <a:xfrm>
            <a:off x="6688835" y="1417320"/>
            <a:ext cx="1676400" cy="646430"/>
          </a:xfrm>
          <a:prstGeom prst="rect">
            <a:avLst/>
          </a:prstGeom>
          <a:solidFill>
            <a:srgbClr val="F0466E">
              <a:alpha val="99607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25729" algn="l" rtl="0" eaLnBrk="0">
              <a:lnSpc>
                <a:spcPct val="105000"/>
              </a:lnSpc>
              <a:spcBef>
                <a:spcPts val="7"/>
              </a:spcBef>
              <a:tabLst/>
            </a:pPr>
            <a:r>
              <a:rPr sz="1500" b="1" kern="0" spc="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模型浏览、</a:t>
            </a:r>
            <a:r>
              <a:rPr sz="1500" b="1" kern="0" spc="-2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b="1" kern="0" spc="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问题</a:t>
            </a:r>
            <a:r>
              <a:rPr sz="1500" b="1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1500" b="1" kern="0" spc="8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标注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260" name="textbox 1260"/>
          <p:cNvSpPr/>
          <p:nvPr/>
        </p:nvSpPr>
        <p:spPr>
          <a:xfrm>
            <a:off x="2784347" y="4241292"/>
            <a:ext cx="1669414" cy="647700"/>
          </a:xfrm>
          <a:prstGeom prst="rect">
            <a:avLst/>
          </a:prstGeom>
          <a:solidFill>
            <a:srgbClr val="F0466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25729" indent="8254" algn="l" rtl="0" eaLnBrk="0">
              <a:lnSpc>
                <a:spcPct val="105000"/>
              </a:lnSpc>
              <a:spcBef>
                <a:spcPts val="3"/>
              </a:spcBef>
              <a:tabLst/>
            </a:pPr>
            <a:r>
              <a:rPr sz="1500" b="1" kern="0" spc="8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问题描述、责任</a:t>
            </a:r>
            <a:r>
              <a:rPr sz="1500" b="1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1500" b="1" kern="0" spc="7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关联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262" name="picture 12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481072" y="5579364"/>
            <a:ext cx="1208532" cy="781811"/>
          </a:xfrm>
          <a:prstGeom prst="rect">
            <a:avLst/>
          </a:prstGeom>
        </p:spPr>
      </p:pic>
      <p:sp>
        <p:nvSpPr>
          <p:cNvPr id="1264" name="textbox 1264"/>
          <p:cNvSpPr/>
          <p:nvPr/>
        </p:nvSpPr>
        <p:spPr>
          <a:xfrm>
            <a:off x="9864227" y="1107992"/>
            <a:ext cx="1645920" cy="5003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6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3200" b="1" kern="0" spc="-20" dirty="0">
                <a:solidFill>
                  <a:srgbClr val="40404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业务赋能</a:t>
            </a:r>
            <a:endParaRPr sz="3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266" name="textbox 1266"/>
          <p:cNvSpPr/>
          <p:nvPr/>
        </p:nvSpPr>
        <p:spPr>
          <a:xfrm>
            <a:off x="3901440" y="5833871"/>
            <a:ext cx="1109980" cy="375284"/>
          </a:xfrm>
          <a:prstGeom prst="rect">
            <a:avLst/>
          </a:prstGeom>
          <a:solidFill>
            <a:srgbClr val="F0466E">
              <a:alpha val="98431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  <a:tabLst/>
            </a:pPr>
            <a:endParaRPr sz="600" dirty="0">
              <a:latin typeface="Arial"/>
              <a:ea typeface="Arial"/>
              <a:cs typeface="Arial"/>
            </a:endParaRPr>
          </a:p>
          <a:p>
            <a:pPr marL="151764" algn="l" rtl="0" eaLnBrk="0">
              <a:lnSpc>
                <a:spcPts val="1848"/>
              </a:lnSpc>
              <a:spcBef>
                <a:spcPts val="5"/>
              </a:spcBef>
              <a:tabLst/>
            </a:pPr>
            <a:r>
              <a:rPr sz="1500" b="1" kern="0" spc="8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保存视点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268" name="path 1268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0" name="picture 12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34212" y="868679"/>
            <a:ext cx="10800588" cy="5830823"/>
          </a:xfrm>
          <a:prstGeom prst="rect">
            <a:avLst/>
          </a:prstGeom>
        </p:spPr>
      </p:pic>
      <p:sp>
        <p:nvSpPr>
          <p:cNvPr id="1272" name="textbox 1272"/>
          <p:cNvSpPr/>
          <p:nvPr/>
        </p:nvSpPr>
        <p:spPr>
          <a:xfrm>
            <a:off x="433745" y="193350"/>
            <a:ext cx="3956684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22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设计管理 – 联合审图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274" name="picture 12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276" name="textbox 1276"/>
          <p:cNvSpPr/>
          <p:nvPr/>
        </p:nvSpPr>
        <p:spPr>
          <a:xfrm>
            <a:off x="0" y="5305044"/>
            <a:ext cx="562609" cy="1353819"/>
          </a:xfrm>
          <a:prstGeom prst="rect">
            <a:avLst/>
          </a:prstGeom>
          <a:solidFill>
            <a:srgbClr val="F0466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3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940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69545" algn="l" rtl="0" eaLnBrk="0">
              <a:lnSpc>
                <a:spcPct val="90000"/>
              </a:lnSpc>
              <a:tabLst/>
            </a:pPr>
            <a:r>
              <a:rPr sz="1800" kern="0" spc="26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操作演示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278" name="path 1278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" name="picture 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4695" y="1080515"/>
            <a:ext cx="8735567" cy="4904232"/>
          </a:xfrm>
          <a:prstGeom prst="rect">
            <a:avLst/>
          </a:prstGeom>
        </p:spPr>
      </p:pic>
      <p:grpSp>
        <p:nvGrpSpPr>
          <p:cNvPr id="88" name="group 88"/>
          <p:cNvGrpSpPr/>
          <p:nvPr/>
        </p:nvGrpSpPr>
        <p:grpSpPr>
          <a:xfrm rot="21600000">
            <a:off x="9119603" y="1724778"/>
            <a:ext cx="3072396" cy="1546115"/>
            <a:chOff x="0" y="0"/>
            <a:chExt cx="3072396" cy="1546115"/>
          </a:xfrm>
        </p:grpSpPr>
        <p:sp>
          <p:nvSpPr>
            <p:cNvPr id="1282" name="rect 1282"/>
            <p:cNvSpPr/>
            <p:nvPr/>
          </p:nvSpPr>
          <p:spPr>
            <a:xfrm>
              <a:off x="0" y="0"/>
              <a:ext cx="3047003" cy="1546115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84" name="rect 1284"/>
            <p:cNvSpPr/>
            <p:nvPr/>
          </p:nvSpPr>
          <p:spPr>
            <a:xfrm>
              <a:off x="53352" y="15629"/>
              <a:ext cx="3019043" cy="1519428"/>
            </a:xfrm>
            <a:prstGeom prst="rect">
              <a:avLst/>
            </a:prstGeom>
            <a:solidFill>
              <a:srgbClr val="2AA1DC">
                <a:alpha val="99607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86" name="textbox 1286"/>
            <p:cNvSpPr/>
            <p:nvPr/>
          </p:nvSpPr>
          <p:spPr>
            <a:xfrm>
              <a:off x="165111" y="394902"/>
              <a:ext cx="2765425" cy="8032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8997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进度可视化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17779" indent="3175" algn="l" rtl="0" eaLnBrk="0">
                <a:lnSpc>
                  <a:spcPct val="95000"/>
                </a:lnSpc>
                <a:spcBef>
                  <a:spcPts val="14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用不同颜色三维展示当前进</a:t>
              </a:r>
              <a:r>
                <a:rPr sz="1800" kern="0" spc="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度情况，建设进展直观掌控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grpSp>
        <p:nvGrpSpPr>
          <p:cNvPr id="90" name="group 90"/>
          <p:cNvGrpSpPr/>
          <p:nvPr/>
        </p:nvGrpSpPr>
        <p:grpSpPr>
          <a:xfrm rot="21600000">
            <a:off x="9119603" y="3434706"/>
            <a:ext cx="3072396" cy="1546115"/>
            <a:chOff x="0" y="0"/>
            <a:chExt cx="3072396" cy="1546115"/>
          </a:xfrm>
        </p:grpSpPr>
        <p:sp>
          <p:nvSpPr>
            <p:cNvPr id="1288" name="rect 1288"/>
            <p:cNvSpPr/>
            <p:nvPr/>
          </p:nvSpPr>
          <p:spPr>
            <a:xfrm>
              <a:off x="0" y="0"/>
              <a:ext cx="3047003" cy="1546115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90" name="rect 1290"/>
            <p:cNvSpPr/>
            <p:nvPr/>
          </p:nvSpPr>
          <p:spPr>
            <a:xfrm>
              <a:off x="53352" y="15630"/>
              <a:ext cx="3019043" cy="1519427"/>
            </a:xfrm>
            <a:prstGeom prst="rect">
              <a:avLst/>
            </a:prstGeom>
            <a:solidFill>
              <a:srgbClr val="F49C1A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92" name="textbox 1292"/>
            <p:cNvSpPr/>
            <p:nvPr/>
          </p:nvSpPr>
          <p:spPr>
            <a:xfrm>
              <a:off x="166482" y="120836"/>
              <a:ext cx="2764154" cy="136271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000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智能预警提醒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14604" indent="5080" algn="l" rtl="0" eaLnBrk="0">
                <a:lnSpc>
                  <a:spcPct val="98000"/>
                </a:lnSpc>
                <a:spcBef>
                  <a:spcPts val="59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可设置关节节点，对延期风</a:t>
              </a:r>
              <a:r>
                <a:rPr sz="1800" kern="0" spc="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险进行智能预警、对已延期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进度自动提醒，实现动态及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时的进度监控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sp>
        <p:nvSpPr>
          <p:cNvPr id="1294" name="textbox 1294"/>
          <p:cNvSpPr/>
          <p:nvPr/>
        </p:nvSpPr>
        <p:spPr>
          <a:xfrm>
            <a:off x="436764" y="193350"/>
            <a:ext cx="3953509" cy="7594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90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工程管理 – 进度管理</a:t>
            </a:r>
            <a:endParaRPr sz="3300" dirty="0">
              <a:latin typeface="Microsoft YaHei"/>
              <a:ea typeface="Microsoft YaHei"/>
              <a:cs typeface="Microsoft YaHei"/>
            </a:endParaRPr>
          </a:p>
          <a:p>
            <a:pPr marL="17145" algn="l" rtl="0" eaLnBrk="0">
              <a:lnSpc>
                <a:spcPct val="89000"/>
              </a:lnSpc>
              <a:spcBef>
                <a:spcPts val="215"/>
              </a:spcBef>
              <a:tabLst/>
            </a:pPr>
            <a:r>
              <a:rPr sz="1500" kern="0" spc="40" dirty="0">
                <a:solidFill>
                  <a:srgbClr val="38ACFF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The Track</a:t>
            </a:r>
            <a:r>
              <a:rPr sz="1500" kern="0" spc="140" dirty="0">
                <a:solidFill>
                  <a:srgbClr val="38ACFF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1500" kern="0" spc="4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of</a:t>
            </a:r>
            <a:r>
              <a:rPr sz="1500" kern="0" spc="16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1500" kern="0" spc="4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Prefabricated</a:t>
            </a:r>
            <a:r>
              <a:rPr sz="1500" kern="0" spc="14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1500" kern="0" spc="4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Componen</a:t>
            </a:r>
            <a:r>
              <a:rPr sz="1500" kern="0" spc="3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t</a:t>
            </a:r>
            <a:endParaRPr sz="1500" dirty="0">
              <a:latin typeface="Century Gothic"/>
              <a:ea typeface="Century Gothic"/>
              <a:cs typeface="Century Gothic"/>
            </a:endParaRPr>
          </a:p>
        </p:txBody>
      </p:sp>
      <p:pic>
        <p:nvPicPr>
          <p:cNvPr id="1296" name="picture 12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298" name="textbox 1298"/>
          <p:cNvSpPr/>
          <p:nvPr/>
        </p:nvSpPr>
        <p:spPr>
          <a:xfrm>
            <a:off x="9864227" y="1107992"/>
            <a:ext cx="1645920" cy="5003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6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3200" b="1" kern="0" spc="-20" dirty="0">
                <a:solidFill>
                  <a:srgbClr val="40404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业务赋能</a:t>
            </a:r>
            <a:endParaRPr sz="3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300" name="textbox 1300"/>
          <p:cNvSpPr/>
          <p:nvPr/>
        </p:nvSpPr>
        <p:spPr>
          <a:xfrm>
            <a:off x="6743472" y="6088786"/>
            <a:ext cx="2158364" cy="3816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15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2400" b="1" kern="0" spc="-10" dirty="0">
                <a:solidFill>
                  <a:srgbClr val="F0466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数据来源：匠心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302" name="path 1302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4" name="picture 13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43355" y="1007363"/>
            <a:ext cx="10544556" cy="5692140"/>
          </a:xfrm>
          <a:prstGeom prst="rect">
            <a:avLst/>
          </a:prstGeom>
        </p:spPr>
      </p:pic>
      <p:sp>
        <p:nvSpPr>
          <p:cNvPr id="1306" name="textbox 1306"/>
          <p:cNvSpPr/>
          <p:nvPr/>
        </p:nvSpPr>
        <p:spPr>
          <a:xfrm>
            <a:off x="436764" y="193350"/>
            <a:ext cx="3953509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90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工程管理 – 进度管理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308" name="picture 1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310" name="textbox 1310"/>
          <p:cNvSpPr/>
          <p:nvPr/>
        </p:nvSpPr>
        <p:spPr>
          <a:xfrm>
            <a:off x="0" y="5305044"/>
            <a:ext cx="562609" cy="1353819"/>
          </a:xfrm>
          <a:prstGeom prst="rect">
            <a:avLst/>
          </a:prstGeom>
          <a:solidFill>
            <a:srgbClr val="F0466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3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940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69545" algn="l" rtl="0" eaLnBrk="0">
              <a:lnSpc>
                <a:spcPct val="90000"/>
              </a:lnSpc>
              <a:tabLst/>
            </a:pPr>
            <a:r>
              <a:rPr sz="1800" kern="0" spc="26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操作演示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312" name="path 1312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picture 13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97587" y="969264"/>
            <a:ext cx="11869019" cy="5721190"/>
          </a:xfrm>
          <a:prstGeom prst="rect">
            <a:avLst/>
          </a:prstGeom>
        </p:spPr>
      </p:pic>
      <p:sp>
        <p:nvSpPr>
          <p:cNvPr id="1316" name="textbox 1316"/>
          <p:cNvSpPr/>
          <p:nvPr/>
        </p:nvSpPr>
        <p:spPr>
          <a:xfrm>
            <a:off x="9172956" y="1740408"/>
            <a:ext cx="3019425" cy="1519555"/>
          </a:xfrm>
          <a:prstGeom prst="rect">
            <a:avLst/>
          </a:prstGeom>
          <a:solidFill>
            <a:srgbClr val="2AA1DC">
              <a:alpha val="99607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23825" algn="l" rtl="0" eaLnBrk="0">
              <a:lnSpc>
                <a:spcPct val="93000"/>
              </a:lnSpc>
              <a:spcBef>
                <a:spcPts val="6"/>
              </a:spcBef>
              <a:tabLst/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更直观</a:t>
            </a:r>
            <a:endParaRPr sz="1800" dirty="0">
              <a:latin typeface="Microsoft YaHei"/>
              <a:ea typeface="Microsoft YaHei"/>
              <a:cs typeface="Microsoft YaHei"/>
            </a:endParaRPr>
          </a:p>
          <a:p>
            <a:pPr marL="142239" algn="l" rtl="0" eaLnBrk="0">
              <a:lnSpc>
                <a:spcPct val="94000"/>
              </a:lnSpc>
              <a:spcBef>
                <a:spcPts val="19"/>
              </a:spcBef>
              <a:tabLst/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问题挂接对应模型</a:t>
            </a:r>
            <a:endParaRPr sz="1800" dirty="0">
              <a:latin typeface="SimHei"/>
              <a:ea typeface="SimHei"/>
              <a:cs typeface="SimHei"/>
            </a:endParaRPr>
          </a:p>
          <a:p>
            <a:pPr marL="128904" indent="6985" algn="l" rtl="0" eaLnBrk="0">
              <a:lnSpc>
                <a:spcPct val="98000"/>
              </a:lnSpc>
              <a:spcBef>
                <a:spcPts val="116"/>
              </a:spcBef>
              <a:tabLst/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高亮显示未关闭问题位置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，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快速定位和查询处理情况，</a:t>
            </a:r>
            <a:r>
              <a:rPr sz="1800" kern="0" spc="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实现高效监管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318" name="textbox 1318"/>
          <p:cNvSpPr/>
          <p:nvPr/>
        </p:nvSpPr>
        <p:spPr>
          <a:xfrm>
            <a:off x="9172956" y="5160264"/>
            <a:ext cx="3019425" cy="1519555"/>
          </a:xfrm>
          <a:prstGeom prst="rect">
            <a:avLst/>
          </a:prstGeom>
          <a:solidFill>
            <a:srgbClr val="595959">
              <a:alpha val="97647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4460" algn="l" rtl="0" eaLnBrk="0">
              <a:lnSpc>
                <a:spcPct val="93000"/>
              </a:lnSpc>
              <a:spcBef>
                <a:spcPts val="5"/>
              </a:spcBef>
              <a:tabLst/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监管更透明</a:t>
            </a:r>
            <a:endParaRPr sz="1800" dirty="0">
              <a:latin typeface="Microsoft YaHei"/>
              <a:ea typeface="Microsoft YaHei"/>
              <a:cs typeface="Microsoft YaHei"/>
            </a:endParaRPr>
          </a:p>
          <a:p>
            <a:pPr marL="128904" indent="13334" algn="l" rtl="0" eaLnBrk="0">
              <a:lnSpc>
                <a:spcPct val="98000"/>
              </a:lnSpc>
              <a:spcBef>
                <a:spcPts val="19"/>
              </a:spcBef>
              <a:tabLst/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问题处理全过程留痕，问题</a:t>
            </a:r>
            <a:r>
              <a:rPr sz="1800" kern="0" spc="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数据永久保存在模型中，可</a:t>
            </a:r>
            <a:r>
              <a:rPr sz="1800" kern="0" spc="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快速查询支持监管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320" name="textbox 1320"/>
          <p:cNvSpPr/>
          <p:nvPr/>
        </p:nvSpPr>
        <p:spPr>
          <a:xfrm>
            <a:off x="9172956" y="3450336"/>
            <a:ext cx="3019425" cy="1519555"/>
          </a:xfrm>
          <a:prstGeom prst="rect">
            <a:avLst/>
          </a:prstGeom>
          <a:solidFill>
            <a:srgbClr val="F49C1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39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2554" algn="l" rtl="0" eaLnBrk="0">
              <a:lnSpc>
                <a:spcPct val="93000"/>
              </a:lnSpc>
              <a:tabLst/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数据分析</a:t>
            </a:r>
            <a:endParaRPr sz="1800" dirty="0">
              <a:latin typeface="Microsoft YaHei"/>
              <a:ea typeface="Microsoft YaHei"/>
              <a:cs typeface="Microsoft YaHei"/>
            </a:endParaRPr>
          </a:p>
          <a:p>
            <a:pPr marL="128904" indent="-1270" algn="l" rtl="0" eaLnBrk="0">
              <a:lnSpc>
                <a:spcPct val="97000"/>
              </a:lnSpc>
              <a:spcBef>
                <a:spcPts val="61"/>
              </a:spcBef>
              <a:tabLst/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提取问题描述、分类、归属</a:t>
            </a:r>
            <a:r>
              <a:rPr sz="1800" kern="0" spc="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及处理等数据，利用大数据</a:t>
            </a:r>
            <a:r>
              <a:rPr sz="1800" kern="0" spc="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分析平台，实现质量安全情</a:t>
            </a:r>
            <a:r>
              <a:rPr sz="1800" kern="0" spc="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况整体分析，支持监管决策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322" name="textbox 1322"/>
          <p:cNvSpPr/>
          <p:nvPr/>
        </p:nvSpPr>
        <p:spPr>
          <a:xfrm>
            <a:off x="436764" y="193350"/>
            <a:ext cx="4815840" cy="5276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5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工程管理 – 质量安全管理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324" name="picture 13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326" name="textbox 1326"/>
          <p:cNvSpPr/>
          <p:nvPr/>
        </p:nvSpPr>
        <p:spPr>
          <a:xfrm>
            <a:off x="9864227" y="1107992"/>
            <a:ext cx="1645920" cy="5003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6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3200" b="1" kern="0" spc="-20" dirty="0">
                <a:solidFill>
                  <a:srgbClr val="40404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业务赋能</a:t>
            </a:r>
            <a:endParaRPr sz="3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328" name="textbox 1328"/>
          <p:cNvSpPr/>
          <p:nvPr/>
        </p:nvSpPr>
        <p:spPr>
          <a:xfrm>
            <a:off x="427126" y="6160414"/>
            <a:ext cx="2157095" cy="3816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15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2400" b="1" kern="0" spc="-10" dirty="0">
                <a:solidFill>
                  <a:srgbClr val="F0466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数据来源：匠心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330" name="rect 1330"/>
          <p:cNvSpPr/>
          <p:nvPr/>
        </p:nvSpPr>
        <p:spPr>
          <a:xfrm>
            <a:off x="531876" y="1001267"/>
            <a:ext cx="2153411" cy="297179"/>
          </a:xfrm>
          <a:prstGeom prst="rect">
            <a:avLst/>
          </a:prstGeom>
          <a:solidFill>
            <a:srgbClr val="005BAD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32" name="path 1332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34" name="rect 1334"/>
          <p:cNvSpPr/>
          <p:nvPr/>
        </p:nvSpPr>
        <p:spPr>
          <a:xfrm>
            <a:off x="975360" y="1392936"/>
            <a:ext cx="801623" cy="152400"/>
          </a:xfrm>
          <a:prstGeom prst="rect">
            <a:avLst/>
          </a:prstGeom>
          <a:solidFill>
            <a:srgbClr val="F7F7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picture 13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9644" y="1336547"/>
            <a:ext cx="11826239" cy="4216908"/>
          </a:xfrm>
          <a:prstGeom prst="rect">
            <a:avLst/>
          </a:prstGeom>
        </p:spPr>
      </p:pic>
      <p:sp>
        <p:nvSpPr>
          <p:cNvPr id="1338" name="textbox 1338"/>
          <p:cNvSpPr/>
          <p:nvPr/>
        </p:nvSpPr>
        <p:spPr>
          <a:xfrm>
            <a:off x="436764" y="193350"/>
            <a:ext cx="3953509" cy="5264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47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工程管理 – 一户一档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340" name="picture 13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342" name="textbox 1342"/>
          <p:cNvSpPr/>
          <p:nvPr/>
        </p:nvSpPr>
        <p:spPr>
          <a:xfrm>
            <a:off x="9596401" y="5694679"/>
            <a:ext cx="2158364" cy="3816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15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2400" b="1" kern="0" spc="-10" dirty="0">
                <a:solidFill>
                  <a:srgbClr val="F0466E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数据来源：匠心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344" name="textbox 1344"/>
          <p:cNvSpPr/>
          <p:nvPr/>
        </p:nvSpPr>
        <p:spPr>
          <a:xfrm>
            <a:off x="6178295" y="5000244"/>
            <a:ext cx="1233169" cy="467994"/>
          </a:xfrm>
          <a:prstGeom prst="rect">
            <a:avLst/>
          </a:prstGeom>
          <a:solidFill>
            <a:srgbClr val="008DF6">
              <a:alpha val="69803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  <a:tabLst/>
            </a:pPr>
            <a:endParaRPr sz="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17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75260" algn="l" rtl="0" eaLnBrk="0">
              <a:lnSpc>
                <a:spcPct val="95000"/>
              </a:lnSpc>
              <a:tabLst/>
            </a:pPr>
            <a:r>
              <a:rPr sz="1800" kern="0" spc="-4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隐蔽工程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346" name="textbox 1346"/>
          <p:cNvSpPr/>
          <p:nvPr/>
        </p:nvSpPr>
        <p:spPr>
          <a:xfrm>
            <a:off x="323088" y="5000244"/>
            <a:ext cx="1233169" cy="467994"/>
          </a:xfrm>
          <a:prstGeom prst="rect">
            <a:avLst/>
          </a:prstGeom>
          <a:solidFill>
            <a:srgbClr val="008DF6">
              <a:alpha val="68627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89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66370" algn="l" rtl="0" eaLnBrk="0">
              <a:lnSpc>
                <a:spcPct val="95000"/>
              </a:lnSpc>
              <a:tabLst/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供材信息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348" name="path 1348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2"/>
          <p:cNvGrpSpPr/>
          <p:nvPr/>
        </p:nvGrpSpPr>
        <p:grpSpPr>
          <a:xfrm rot="21600000">
            <a:off x="5900928" y="1045464"/>
            <a:ext cx="2420111" cy="5481827"/>
            <a:chOff x="0" y="0"/>
            <a:chExt cx="2420111" cy="5481827"/>
          </a:xfrm>
        </p:grpSpPr>
        <p:pic>
          <p:nvPicPr>
            <p:cNvPr id="1350" name="picture 13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2420111" cy="5481827"/>
            </a:xfrm>
            <a:prstGeom prst="rect">
              <a:avLst/>
            </a:prstGeom>
          </p:spPr>
        </p:pic>
        <p:sp>
          <p:nvSpPr>
            <p:cNvPr id="1352" name="textbox 1352"/>
            <p:cNvSpPr/>
            <p:nvPr/>
          </p:nvSpPr>
          <p:spPr>
            <a:xfrm>
              <a:off x="-12700" y="-12700"/>
              <a:ext cx="2446020" cy="553592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7787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67310" algn="l" rtl="0" eaLnBrk="0">
                <a:lnSpc>
                  <a:spcPct val="98000"/>
                </a:lnSpc>
                <a:tabLst/>
              </a:pPr>
              <a:r>
                <a:rPr sz="20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打印</a:t>
              </a:r>
              <a:endParaRPr sz="2000" dirty="0">
                <a:latin typeface="Microsoft YaHei"/>
                <a:ea typeface="Microsoft YaHei"/>
                <a:cs typeface="Microsoft YaHei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5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68580" algn="l" rtl="0" eaLnBrk="0">
                <a:lnSpc>
                  <a:spcPct val="98000"/>
                </a:lnSpc>
                <a:spcBef>
                  <a:spcPts val="603"/>
                </a:spcBef>
                <a:tabLst/>
              </a:pPr>
              <a:r>
                <a:rPr sz="2000" b="1" kern="0" spc="-2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粘贴</a:t>
              </a:r>
              <a:endParaRPr sz="2000" dirty="0">
                <a:latin typeface="Microsoft YaHei"/>
                <a:ea typeface="Microsoft YaHei"/>
                <a:cs typeface="Microsoft YaHei"/>
              </a:endParaRPr>
            </a:p>
            <a:p>
              <a:pPr algn="l" rtl="0" eaLnBrk="0">
                <a:lnSpc>
                  <a:spcPct val="109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9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9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1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1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1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1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1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500" dirty="0">
                <a:latin typeface="Arial"/>
                <a:ea typeface="Arial"/>
                <a:cs typeface="Arial"/>
              </a:endParaRPr>
            </a:p>
            <a:p>
              <a:pPr marL="67944" algn="l" rtl="0" eaLnBrk="0">
                <a:lnSpc>
                  <a:spcPct val="98000"/>
                </a:lnSpc>
                <a:spcBef>
                  <a:spcPts val="3"/>
                </a:spcBef>
                <a:tabLst/>
              </a:pPr>
              <a:r>
                <a:rPr sz="2000" b="1" kern="0" spc="-2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扫码</a:t>
              </a:r>
              <a:endParaRPr sz="20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grpSp>
        <p:nvGrpSpPr>
          <p:cNvPr id="94" name="group 94"/>
          <p:cNvGrpSpPr/>
          <p:nvPr/>
        </p:nvGrpSpPr>
        <p:grpSpPr>
          <a:xfrm rot="21600000">
            <a:off x="1103376" y="1013459"/>
            <a:ext cx="2304287" cy="5739608"/>
            <a:chOff x="0" y="0"/>
            <a:chExt cx="2304287" cy="5739608"/>
          </a:xfrm>
        </p:grpSpPr>
        <p:pic>
          <p:nvPicPr>
            <p:cNvPr id="1354" name="picture 13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2304287" cy="5588508"/>
            </a:xfrm>
            <a:prstGeom prst="rect">
              <a:avLst/>
            </a:prstGeom>
          </p:spPr>
        </p:pic>
        <p:sp>
          <p:nvSpPr>
            <p:cNvPr id="1356" name="textbox 1356"/>
            <p:cNvSpPr/>
            <p:nvPr/>
          </p:nvSpPr>
          <p:spPr>
            <a:xfrm>
              <a:off x="-12700" y="-12700"/>
              <a:ext cx="2329814" cy="579945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158114" algn="l" rtl="0" eaLnBrk="0">
                <a:lnSpc>
                  <a:spcPct val="95000"/>
                </a:lnSpc>
                <a:spcBef>
                  <a:spcPts val="4"/>
                </a:spcBef>
                <a:tabLst/>
              </a:pPr>
              <a:r>
                <a:rPr sz="2000" kern="0" spc="-10" dirty="0">
                  <a:solidFill>
                    <a:srgbClr val="454444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将模型上传至平台</a:t>
              </a:r>
              <a:endParaRPr sz="2000" dirty="0">
                <a:latin typeface="SimHei"/>
                <a:ea typeface="SimHei"/>
                <a:cs typeface="SimHei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1000"/>
                </a:lnSpc>
                <a:tabLst/>
              </a:pPr>
              <a:endParaRPr sz="500" dirty="0">
                <a:latin typeface="Arial"/>
                <a:ea typeface="Arial"/>
                <a:cs typeface="Arial"/>
              </a:endParaRPr>
            </a:p>
            <a:p>
              <a:pPr marL="121920" algn="l" rtl="0" eaLnBrk="0">
                <a:lnSpc>
                  <a:spcPct val="95000"/>
                </a:lnSpc>
                <a:spcBef>
                  <a:spcPts val="5"/>
                </a:spcBef>
                <a:tabLst/>
              </a:pPr>
              <a:r>
                <a:rPr sz="2000" kern="0" spc="-10" dirty="0">
                  <a:solidFill>
                    <a:srgbClr val="454444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构件状态实时追踪</a:t>
              </a:r>
              <a:endParaRPr sz="2000" dirty="0">
                <a:latin typeface="SimHei"/>
                <a:ea typeface="SimHei"/>
                <a:cs typeface="SimHei"/>
              </a:endParaRPr>
            </a:p>
          </p:txBody>
        </p:sp>
      </p:grpSp>
      <p:grpSp>
        <p:nvGrpSpPr>
          <p:cNvPr id="96" name="group 96"/>
          <p:cNvGrpSpPr/>
          <p:nvPr/>
        </p:nvGrpSpPr>
        <p:grpSpPr>
          <a:xfrm rot="21600000">
            <a:off x="9119603" y="1724778"/>
            <a:ext cx="3072396" cy="1546115"/>
            <a:chOff x="0" y="0"/>
            <a:chExt cx="3072396" cy="1546115"/>
          </a:xfrm>
        </p:grpSpPr>
        <p:sp>
          <p:nvSpPr>
            <p:cNvPr id="1358" name="rect 1358"/>
            <p:cNvSpPr/>
            <p:nvPr/>
          </p:nvSpPr>
          <p:spPr>
            <a:xfrm>
              <a:off x="0" y="0"/>
              <a:ext cx="3047003" cy="1546115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60" name="rect 1360"/>
            <p:cNvSpPr/>
            <p:nvPr/>
          </p:nvSpPr>
          <p:spPr>
            <a:xfrm>
              <a:off x="53352" y="15629"/>
              <a:ext cx="3019043" cy="1519428"/>
            </a:xfrm>
            <a:prstGeom prst="rect">
              <a:avLst/>
            </a:prstGeom>
            <a:solidFill>
              <a:srgbClr val="2AA1DC">
                <a:alpha val="99607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62" name="textbox 1362"/>
            <p:cNvSpPr/>
            <p:nvPr/>
          </p:nvSpPr>
          <p:spPr>
            <a:xfrm>
              <a:off x="165796" y="120582"/>
              <a:ext cx="2764789" cy="136271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8997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管理更直观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15240" indent="5080" algn="l" rtl="0" eaLnBrk="0">
                <a:lnSpc>
                  <a:spcPct val="98000"/>
                </a:lnSpc>
                <a:spcBef>
                  <a:spcPts val="56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可查询每个构件的状态，并</a:t>
              </a:r>
              <a:r>
                <a:rPr sz="1800" kern="0" spc="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通过不同颜色区分，直观展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现整体进度情况，使管理和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决策更直观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grpSp>
        <p:nvGrpSpPr>
          <p:cNvPr id="98" name="group 98"/>
          <p:cNvGrpSpPr/>
          <p:nvPr/>
        </p:nvGrpSpPr>
        <p:grpSpPr>
          <a:xfrm rot="21600000">
            <a:off x="9119603" y="3434706"/>
            <a:ext cx="3072396" cy="1546115"/>
            <a:chOff x="0" y="0"/>
            <a:chExt cx="3072396" cy="1546115"/>
          </a:xfrm>
        </p:grpSpPr>
        <p:sp>
          <p:nvSpPr>
            <p:cNvPr id="1364" name="rect 1364"/>
            <p:cNvSpPr/>
            <p:nvPr/>
          </p:nvSpPr>
          <p:spPr>
            <a:xfrm>
              <a:off x="0" y="0"/>
              <a:ext cx="3047003" cy="1546115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66" name="rect 1366"/>
            <p:cNvSpPr/>
            <p:nvPr/>
          </p:nvSpPr>
          <p:spPr>
            <a:xfrm>
              <a:off x="53352" y="15630"/>
              <a:ext cx="3019043" cy="1519427"/>
            </a:xfrm>
            <a:prstGeom prst="rect">
              <a:avLst/>
            </a:prstGeom>
            <a:solidFill>
              <a:srgbClr val="F49C1A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68" name="textbox 1368"/>
            <p:cNvSpPr/>
            <p:nvPr/>
          </p:nvSpPr>
          <p:spPr>
            <a:xfrm>
              <a:off x="164654" y="120836"/>
              <a:ext cx="2766060" cy="13620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000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提高施工效率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26669" indent="-9525" algn="l" rtl="0" eaLnBrk="0">
                <a:lnSpc>
                  <a:spcPct val="97000"/>
                </a:lnSpc>
                <a:spcBef>
                  <a:spcPts val="19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扫码即可实现快速定位确定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安装位置、查阅相关信息</a:t>
              </a:r>
              <a:endParaRPr sz="1800" dirty="0">
                <a:latin typeface="SimHei"/>
                <a:ea typeface="SimHei"/>
                <a:cs typeface="SimHei"/>
              </a:endParaRPr>
            </a:p>
            <a:p>
              <a:pPr marL="19050" indent="128270" algn="l" rtl="0" eaLnBrk="0">
                <a:lnSpc>
                  <a:spcPct val="97000"/>
                </a:lnSpc>
                <a:spcBef>
                  <a:spcPts val="119"/>
                </a:spcBef>
                <a:tabLst/>
              </a:pPr>
              <a:r>
                <a:rPr sz="1800" kern="0" spc="-10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（如图纸、安装说明等</a:t>
              </a:r>
              <a:r>
                <a:rPr sz="1800" kern="0" spc="-6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），</a:t>
              </a:r>
              <a:r>
                <a:rPr sz="1800" kern="0" spc="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辅助施工安装、提高效率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sp>
        <p:nvSpPr>
          <p:cNvPr id="1370" name="path 1370"/>
          <p:cNvSpPr/>
          <p:nvPr/>
        </p:nvSpPr>
        <p:spPr>
          <a:xfrm>
            <a:off x="3518915" y="5559552"/>
            <a:ext cx="2217420" cy="487679"/>
          </a:xfrm>
          <a:custGeom>
            <a:avLst/>
            <a:gdLst/>
            <a:ahLst/>
            <a:cxnLst/>
            <a:rect l="0" t="0" r="0" b="0"/>
            <a:pathLst>
              <a:path w="3492" h="767">
                <a:moveTo>
                  <a:pt x="3492" y="191"/>
                </a:moveTo>
                <a:lnTo>
                  <a:pt x="384" y="191"/>
                </a:lnTo>
                <a:lnTo>
                  <a:pt x="384" y="0"/>
                </a:lnTo>
                <a:lnTo>
                  <a:pt x="0" y="383"/>
                </a:lnTo>
                <a:lnTo>
                  <a:pt x="384" y="767"/>
                </a:lnTo>
                <a:lnTo>
                  <a:pt x="384" y="575"/>
                </a:lnTo>
                <a:lnTo>
                  <a:pt x="3492" y="575"/>
                </a:lnTo>
                <a:lnTo>
                  <a:pt x="3492" y="191"/>
                </a:lnTo>
                <a:close/>
              </a:path>
            </a:pathLst>
          </a:custGeom>
          <a:solidFill>
            <a:srgbClr val="38AC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72" name="textbox 1372"/>
          <p:cNvSpPr/>
          <p:nvPr/>
        </p:nvSpPr>
        <p:spPr>
          <a:xfrm>
            <a:off x="3983329" y="3590615"/>
            <a:ext cx="1390014" cy="26657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23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449580" algn="l" rtl="0" eaLnBrk="0">
              <a:lnSpc>
                <a:spcPct val="96000"/>
              </a:lnSpc>
              <a:tabLst/>
            </a:pPr>
            <a:r>
              <a:rPr sz="2000" kern="0" spc="-50" dirty="0">
                <a:solidFill>
                  <a:srgbClr val="454444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加工</a:t>
            </a:r>
            <a:endParaRPr sz="2000" dirty="0">
              <a:latin typeface="SimHei"/>
              <a:ea typeface="SimHei"/>
              <a:cs typeface="SimHei"/>
            </a:endParaRPr>
          </a:p>
          <a:p>
            <a:pPr marL="446405" algn="l" rtl="0" eaLnBrk="0">
              <a:lnSpc>
                <a:spcPct val="95000"/>
              </a:lnSpc>
              <a:spcBef>
                <a:spcPts val="97"/>
              </a:spcBef>
              <a:tabLst/>
            </a:pPr>
            <a:r>
              <a:rPr sz="2000" kern="0" spc="-20" dirty="0">
                <a:solidFill>
                  <a:srgbClr val="454444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堆放</a:t>
            </a:r>
            <a:endParaRPr sz="2000" dirty="0">
              <a:latin typeface="SimHei"/>
              <a:ea typeface="SimHei"/>
              <a:cs typeface="SimHei"/>
            </a:endParaRPr>
          </a:p>
          <a:p>
            <a:pPr marL="451484" algn="l" rtl="0" eaLnBrk="0">
              <a:lnSpc>
                <a:spcPct val="95000"/>
              </a:lnSpc>
              <a:spcBef>
                <a:spcPts val="120"/>
              </a:spcBef>
              <a:tabLst/>
            </a:pPr>
            <a:r>
              <a:rPr sz="2000" kern="0" spc="-30" dirty="0">
                <a:solidFill>
                  <a:srgbClr val="454444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运输</a:t>
            </a:r>
            <a:endParaRPr sz="2000" dirty="0">
              <a:latin typeface="SimHei"/>
              <a:ea typeface="SimHei"/>
              <a:cs typeface="SimHei"/>
            </a:endParaRPr>
          </a:p>
          <a:p>
            <a:pPr marL="451484" algn="l" rtl="0" eaLnBrk="0">
              <a:lnSpc>
                <a:spcPct val="95000"/>
              </a:lnSpc>
              <a:spcBef>
                <a:spcPts val="120"/>
              </a:spcBef>
              <a:tabLst/>
            </a:pPr>
            <a:r>
              <a:rPr sz="2000" kern="0" spc="-30" dirty="0">
                <a:solidFill>
                  <a:srgbClr val="454444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到货</a:t>
            </a:r>
            <a:endParaRPr sz="2000" dirty="0">
              <a:latin typeface="SimHei"/>
              <a:ea typeface="SimHei"/>
              <a:cs typeface="SimHei"/>
            </a:endParaRPr>
          </a:p>
          <a:p>
            <a:pPr marL="458469" algn="l" rtl="0" eaLnBrk="0">
              <a:lnSpc>
                <a:spcPct val="95000"/>
              </a:lnSpc>
              <a:spcBef>
                <a:spcPts val="136"/>
              </a:spcBef>
              <a:tabLst/>
            </a:pPr>
            <a:r>
              <a:rPr sz="2000" kern="0" spc="-50" dirty="0">
                <a:solidFill>
                  <a:srgbClr val="454444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安装</a:t>
            </a:r>
            <a:endParaRPr sz="2000" dirty="0">
              <a:latin typeface="SimHei"/>
              <a:ea typeface="SimHei"/>
              <a:cs typeface="SimHei"/>
            </a:endParaRPr>
          </a:p>
          <a:p>
            <a:pPr marL="446405" algn="l" rtl="0" eaLnBrk="0">
              <a:lnSpc>
                <a:spcPct val="95000"/>
              </a:lnSpc>
              <a:spcBef>
                <a:spcPts val="106"/>
              </a:spcBef>
              <a:tabLst/>
            </a:pPr>
            <a:r>
              <a:rPr sz="2000" kern="0" spc="-20" dirty="0">
                <a:solidFill>
                  <a:srgbClr val="454444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验收</a:t>
            </a:r>
            <a:endParaRPr sz="2000" dirty="0">
              <a:latin typeface="SimHei"/>
              <a:ea typeface="SimHei"/>
              <a:cs typeface="SimHei"/>
            </a:endParaRPr>
          </a:p>
          <a:p>
            <a:pPr marL="588644" algn="l" rtl="0" eaLnBrk="0">
              <a:lnSpc>
                <a:spcPts val="3054"/>
              </a:lnSpc>
              <a:spcBef>
                <a:spcPts val="127"/>
              </a:spcBef>
              <a:tabLst/>
            </a:pPr>
            <a:r>
              <a:rPr sz="2000" kern="0" spc="-10" dirty="0">
                <a:solidFill>
                  <a:srgbClr val="454444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…</a:t>
            </a:r>
            <a:endParaRPr sz="2000" dirty="0">
              <a:latin typeface="SimHei"/>
              <a:ea typeface="SimHei"/>
              <a:cs typeface="SimHei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4000"/>
              </a:lnSpc>
              <a:spcBef>
                <a:spcPts val="4"/>
              </a:spcBef>
              <a:tabLst/>
            </a:pPr>
            <a:r>
              <a:rPr sz="1800" kern="0" spc="-20" dirty="0">
                <a:solidFill>
                  <a:srgbClr val="454444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线下信息反馈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374" name="textbox 1374"/>
          <p:cNvSpPr/>
          <p:nvPr/>
        </p:nvSpPr>
        <p:spPr>
          <a:xfrm>
            <a:off x="436764" y="193350"/>
            <a:ext cx="4815840" cy="5270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16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工程管理 – 预制构件管理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376" name="picture 13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pic>
        <p:nvPicPr>
          <p:cNvPr id="1378" name="picture 13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002023" y="1048511"/>
            <a:ext cx="1088135" cy="1056132"/>
          </a:xfrm>
          <a:prstGeom prst="rect">
            <a:avLst/>
          </a:prstGeom>
        </p:spPr>
      </p:pic>
      <p:sp>
        <p:nvSpPr>
          <p:cNvPr id="1380" name="textbox 1380"/>
          <p:cNvSpPr/>
          <p:nvPr/>
        </p:nvSpPr>
        <p:spPr>
          <a:xfrm>
            <a:off x="3738524" y="2500350"/>
            <a:ext cx="1588135" cy="2851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526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5000"/>
              </a:lnSpc>
              <a:tabLst/>
            </a:pPr>
            <a:r>
              <a:rPr sz="1800" kern="0" spc="-40" dirty="0">
                <a:solidFill>
                  <a:srgbClr val="454444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自动生成二维码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382" name="path 1382"/>
          <p:cNvSpPr/>
          <p:nvPr/>
        </p:nvSpPr>
        <p:spPr>
          <a:xfrm>
            <a:off x="3436620" y="2087879"/>
            <a:ext cx="2299715" cy="486156"/>
          </a:xfrm>
          <a:custGeom>
            <a:avLst/>
            <a:gdLst/>
            <a:ahLst/>
            <a:cxnLst/>
            <a:rect l="0" t="0" r="0" b="0"/>
            <a:pathLst>
              <a:path w="3621" h="765">
                <a:moveTo>
                  <a:pt x="0" y="191"/>
                </a:moveTo>
                <a:lnTo>
                  <a:pt x="3238" y="191"/>
                </a:lnTo>
                <a:lnTo>
                  <a:pt x="3238" y="0"/>
                </a:lnTo>
                <a:lnTo>
                  <a:pt x="3621" y="382"/>
                </a:lnTo>
                <a:lnTo>
                  <a:pt x="3238" y="765"/>
                </a:lnTo>
                <a:lnTo>
                  <a:pt x="3238" y="574"/>
                </a:lnTo>
                <a:lnTo>
                  <a:pt x="0" y="574"/>
                </a:lnTo>
                <a:lnTo>
                  <a:pt x="0" y="191"/>
                </a:lnTo>
                <a:close/>
              </a:path>
            </a:pathLst>
          </a:custGeom>
          <a:solidFill>
            <a:srgbClr val="38AC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84" name="textbox 1384"/>
          <p:cNvSpPr/>
          <p:nvPr/>
        </p:nvSpPr>
        <p:spPr>
          <a:xfrm>
            <a:off x="9864227" y="1107992"/>
            <a:ext cx="1645920" cy="5003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6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3200" b="1" kern="0" spc="-20" dirty="0">
                <a:solidFill>
                  <a:srgbClr val="40404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业务赋能</a:t>
            </a:r>
            <a:endParaRPr sz="3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386" name="path 1386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 1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rgbClr val="FFFFFF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860495" y="1710293"/>
            <a:ext cx="1398422" cy="175802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21600000">
            <a:off x="867155" y="1133855"/>
            <a:ext cx="4404359" cy="5483352"/>
            <a:chOff x="0" y="0"/>
            <a:chExt cx="4404359" cy="5483352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4404359" cy="5483352"/>
            </a:xfrm>
            <a:prstGeom prst="rect">
              <a:avLst/>
            </a:prstGeom>
          </p:spPr>
        </p:pic>
        <p:sp>
          <p:nvSpPr>
            <p:cNvPr id="18" name="textbox 18"/>
            <p:cNvSpPr/>
            <p:nvPr/>
          </p:nvSpPr>
          <p:spPr>
            <a:xfrm>
              <a:off x="-12700" y="-12700"/>
              <a:ext cx="4429759" cy="553720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8658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889635" algn="l" rtl="0" eaLnBrk="0">
                <a:lnSpc>
                  <a:spcPct val="94000"/>
                </a:lnSpc>
                <a:tabLst/>
              </a:pPr>
              <a:r>
                <a:rPr sz="1800" b="1" kern="0" spc="-10" dirty="0">
                  <a:solidFill>
                    <a:srgbClr val="000000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城市配套服务商转型</a:t>
              </a:r>
              <a:endParaRPr sz="1800" dirty="0">
                <a:latin typeface="KaiTi"/>
                <a:ea typeface="KaiTi"/>
                <a:cs typeface="KaiTi"/>
              </a:endParaRPr>
            </a:p>
          </p:txBody>
        </p:sp>
      </p:grpSp>
      <p:sp>
        <p:nvSpPr>
          <p:cNvPr id="20" name="textbox 20"/>
          <p:cNvSpPr/>
          <p:nvPr/>
        </p:nvSpPr>
        <p:spPr>
          <a:xfrm>
            <a:off x="715214" y="254540"/>
            <a:ext cx="8507094" cy="7861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94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5240" algn="l" rtl="0" eaLnBrk="0">
              <a:lnSpc>
                <a:spcPct val="94000"/>
              </a:lnSpc>
              <a:tabLst/>
            </a:pPr>
            <a:r>
              <a:rPr sz="1400" kern="0" spc="-20" dirty="0">
                <a:solidFill>
                  <a:srgbClr val="808080">
                    <a:alpha val="100000"/>
                  </a:srgbClr>
                </a:solidFill>
                <a:latin typeface="KaiTi"/>
                <a:ea typeface="KaiTi"/>
                <a:cs typeface="KaiTi"/>
              </a:rPr>
              <a:t>项目背景</a:t>
            </a:r>
            <a:endParaRPr sz="1400" dirty="0">
              <a:latin typeface="KaiTi"/>
              <a:ea typeface="KaiTi"/>
              <a:cs typeface="KaiTi"/>
            </a:endParaRPr>
          </a:p>
          <a:p>
            <a:pPr marL="12700" indent="22225" algn="l" rtl="0" eaLnBrk="0">
              <a:lnSpc>
                <a:spcPct val="100000"/>
              </a:lnSpc>
              <a:spcBef>
                <a:spcPts val="82"/>
              </a:spcBef>
              <a:tabLst/>
            </a:pPr>
            <a:r>
              <a:rPr sz="1800" b="1" kern="0" spc="8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沃土项目作为万科转型城市配套服务商中</a:t>
            </a:r>
            <a:r>
              <a:rPr sz="1800" b="1" kern="0" spc="7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重要的一环，</a:t>
            </a:r>
            <a:r>
              <a:rPr sz="1800" kern="0" spc="-38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800" b="1" kern="0" spc="7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旨在从股东、客户、员工</a:t>
            </a:r>
            <a:r>
              <a:rPr sz="1800" kern="0" spc="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800" b="1" kern="0" spc="9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三个层面支撑战略目标的实现</a:t>
            </a:r>
            <a:endParaRPr sz="1800" dirty="0">
              <a:latin typeface="KaiTi"/>
              <a:ea typeface="KaiTi"/>
              <a:cs typeface="KaiTi"/>
            </a:endParaRPr>
          </a:p>
        </p:txBody>
      </p:sp>
      <p:sp>
        <p:nvSpPr>
          <p:cNvPr id="22" name="rect 22"/>
          <p:cNvSpPr/>
          <p:nvPr/>
        </p:nvSpPr>
        <p:spPr>
          <a:xfrm>
            <a:off x="5262371" y="1697735"/>
            <a:ext cx="3663695" cy="1234440"/>
          </a:xfrm>
          <a:prstGeom prst="rect">
            <a:avLst/>
          </a:prstGeom>
          <a:solidFill>
            <a:srgbClr val="6E8DBB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4" name="group 4"/>
          <p:cNvGrpSpPr/>
          <p:nvPr/>
        </p:nvGrpSpPr>
        <p:grpSpPr>
          <a:xfrm rot="21600000">
            <a:off x="5262371" y="4512564"/>
            <a:ext cx="3663695" cy="1234439"/>
            <a:chOff x="0" y="0"/>
            <a:chExt cx="3663695" cy="1234439"/>
          </a:xfrm>
        </p:grpSpPr>
        <p:sp>
          <p:nvSpPr>
            <p:cNvPr id="24" name="rect 24"/>
            <p:cNvSpPr/>
            <p:nvPr/>
          </p:nvSpPr>
          <p:spPr>
            <a:xfrm>
              <a:off x="0" y="0"/>
              <a:ext cx="3663695" cy="1234439"/>
            </a:xfrm>
            <a:prstGeom prst="rect">
              <a:avLst/>
            </a:prstGeom>
            <a:solidFill>
              <a:srgbClr val="6E8DBB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6" name="textbox 26"/>
            <p:cNvSpPr/>
            <p:nvPr/>
          </p:nvSpPr>
          <p:spPr>
            <a:xfrm>
              <a:off x="350994" y="183017"/>
              <a:ext cx="3135629" cy="73151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2853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76000"/>
                </a:lnSpc>
                <a:tabLst/>
              </a:pPr>
              <a:r>
                <a:rPr sz="1800" b="1" kern="0" spc="-90" dirty="0">
                  <a:solidFill>
                    <a:srgbClr val="FFFFFF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员工</a:t>
              </a:r>
              <a:endParaRPr sz="1800" dirty="0">
                <a:latin typeface="KaiTi"/>
                <a:ea typeface="KaiTi"/>
                <a:cs typeface="KaiTi"/>
              </a:endParaRPr>
            </a:p>
            <a:p>
              <a:pPr marL="875030" indent="635" algn="l" rtl="0" eaLnBrk="0">
                <a:lnSpc>
                  <a:spcPct val="90000"/>
                </a:lnSpc>
                <a:spcBef>
                  <a:spcPts val="29"/>
                </a:spcBef>
                <a:tabLst/>
              </a:pPr>
              <a:r>
                <a:rPr sz="1800" b="1" kern="0" spc="-40" dirty="0">
                  <a:solidFill>
                    <a:srgbClr val="FFFFFF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个人赋能与理念转变，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 </a:t>
              </a: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提升组织绩效</a:t>
              </a:r>
              <a:endParaRPr sz="1800" dirty="0">
                <a:latin typeface="KaiTi"/>
                <a:ea typeface="KaiTi"/>
                <a:cs typeface="KaiTi"/>
              </a:endParaRPr>
            </a:p>
          </p:txBody>
        </p:sp>
        <p:sp>
          <p:nvSpPr>
            <p:cNvPr id="28" name="path 28"/>
            <p:cNvSpPr/>
            <p:nvPr/>
          </p:nvSpPr>
          <p:spPr>
            <a:xfrm>
              <a:off x="274320" y="524255"/>
              <a:ext cx="661416" cy="580643"/>
            </a:xfrm>
            <a:custGeom>
              <a:avLst/>
              <a:gdLst/>
              <a:ahLst/>
              <a:cxnLst/>
              <a:rect l="0" t="0" r="0" b="0"/>
              <a:pathLst>
                <a:path w="1041" h="914">
                  <a:moveTo>
                    <a:pt x="383" y="369"/>
                  </a:moveTo>
                  <a:lnTo>
                    <a:pt x="383" y="370"/>
                  </a:lnTo>
                  <a:lnTo>
                    <a:pt x="383" y="371"/>
                  </a:lnTo>
                  <a:lnTo>
                    <a:pt x="381" y="372"/>
                  </a:lnTo>
                  <a:lnTo>
                    <a:pt x="379" y="374"/>
                  </a:lnTo>
                  <a:lnTo>
                    <a:pt x="376" y="376"/>
                  </a:lnTo>
                  <a:lnTo>
                    <a:pt x="374" y="377"/>
                  </a:lnTo>
                  <a:lnTo>
                    <a:pt x="371" y="378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1" y="376"/>
                  </a:lnTo>
                  <a:lnTo>
                    <a:pt x="373" y="374"/>
                  </a:lnTo>
                  <a:lnTo>
                    <a:pt x="376" y="373"/>
                  </a:lnTo>
                  <a:lnTo>
                    <a:pt x="378" y="371"/>
                  </a:lnTo>
                  <a:lnTo>
                    <a:pt x="381" y="370"/>
                  </a:lnTo>
                  <a:lnTo>
                    <a:pt x="383" y="369"/>
                  </a:lnTo>
                  <a:close/>
                  <a:moveTo>
                    <a:pt x="384" y="367"/>
                  </a:moveTo>
                  <a:lnTo>
                    <a:pt x="384" y="368"/>
                  </a:lnTo>
                  <a:lnTo>
                    <a:pt x="383" y="368"/>
                  </a:lnTo>
                  <a:lnTo>
                    <a:pt x="384" y="367"/>
                  </a:lnTo>
                  <a:close/>
                  <a:moveTo>
                    <a:pt x="107" y="316"/>
                  </a:moveTo>
                  <a:lnTo>
                    <a:pt x="121" y="316"/>
                  </a:lnTo>
                  <a:lnTo>
                    <a:pt x="121" y="391"/>
                  </a:lnTo>
                  <a:lnTo>
                    <a:pt x="121" y="391"/>
                  </a:lnTo>
                  <a:lnTo>
                    <a:pt x="121" y="392"/>
                  </a:lnTo>
                  <a:lnTo>
                    <a:pt x="121" y="392"/>
                  </a:lnTo>
                  <a:lnTo>
                    <a:pt x="121" y="393"/>
                  </a:lnTo>
                  <a:lnTo>
                    <a:pt x="121" y="394"/>
                  </a:lnTo>
                  <a:lnTo>
                    <a:pt x="122" y="395"/>
                  </a:lnTo>
                  <a:lnTo>
                    <a:pt x="124" y="397"/>
                  </a:lnTo>
                  <a:lnTo>
                    <a:pt x="127" y="398"/>
                  </a:lnTo>
                  <a:lnTo>
                    <a:pt x="132" y="399"/>
                  </a:lnTo>
                  <a:lnTo>
                    <a:pt x="137" y="399"/>
                  </a:lnTo>
                  <a:lnTo>
                    <a:pt x="166" y="399"/>
                  </a:lnTo>
                  <a:lnTo>
                    <a:pt x="166" y="411"/>
                  </a:lnTo>
                  <a:lnTo>
                    <a:pt x="137" y="411"/>
                  </a:lnTo>
                  <a:lnTo>
                    <a:pt x="130" y="411"/>
                  </a:lnTo>
                  <a:lnTo>
                    <a:pt x="123" y="410"/>
                  </a:lnTo>
                  <a:lnTo>
                    <a:pt x="119" y="408"/>
                  </a:lnTo>
                  <a:lnTo>
                    <a:pt x="114" y="406"/>
                  </a:lnTo>
                  <a:lnTo>
                    <a:pt x="111" y="403"/>
                  </a:lnTo>
                  <a:lnTo>
                    <a:pt x="108" y="398"/>
                  </a:lnTo>
                  <a:lnTo>
                    <a:pt x="107" y="394"/>
                  </a:lnTo>
                  <a:lnTo>
                    <a:pt x="107" y="391"/>
                  </a:lnTo>
                  <a:lnTo>
                    <a:pt x="107" y="388"/>
                  </a:lnTo>
                  <a:lnTo>
                    <a:pt x="107" y="316"/>
                  </a:lnTo>
                  <a:close/>
                  <a:moveTo>
                    <a:pt x="1012" y="236"/>
                  </a:moveTo>
                  <a:lnTo>
                    <a:pt x="1016" y="237"/>
                  </a:lnTo>
                  <a:lnTo>
                    <a:pt x="1020" y="239"/>
                  </a:lnTo>
                  <a:lnTo>
                    <a:pt x="1023" y="242"/>
                  </a:lnTo>
                  <a:lnTo>
                    <a:pt x="1025" y="245"/>
                  </a:lnTo>
                  <a:lnTo>
                    <a:pt x="1025" y="249"/>
                  </a:lnTo>
                  <a:lnTo>
                    <a:pt x="1025" y="273"/>
                  </a:lnTo>
                  <a:lnTo>
                    <a:pt x="1024" y="295"/>
                  </a:lnTo>
                  <a:lnTo>
                    <a:pt x="1024" y="316"/>
                  </a:lnTo>
                  <a:lnTo>
                    <a:pt x="1023" y="335"/>
                  </a:lnTo>
                  <a:lnTo>
                    <a:pt x="1022" y="352"/>
                  </a:lnTo>
                  <a:lnTo>
                    <a:pt x="1022" y="368"/>
                  </a:lnTo>
                  <a:lnTo>
                    <a:pt x="1022" y="382"/>
                  </a:lnTo>
                  <a:lnTo>
                    <a:pt x="1022" y="396"/>
                  </a:lnTo>
                  <a:lnTo>
                    <a:pt x="1022" y="408"/>
                  </a:lnTo>
                  <a:lnTo>
                    <a:pt x="1022" y="419"/>
                  </a:lnTo>
                  <a:lnTo>
                    <a:pt x="1022" y="430"/>
                  </a:lnTo>
                  <a:lnTo>
                    <a:pt x="1022" y="440"/>
                  </a:lnTo>
                  <a:lnTo>
                    <a:pt x="1023" y="450"/>
                  </a:lnTo>
                  <a:lnTo>
                    <a:pt x="1024" y="460"/>
                  </a:lnTo>
                  <a:lnTo>
                    <a:pt x="1024" y="469"/>
                  </a:lnTo>
                  <a:lnTo>
                    <a:pt x="1025" y="479"/>
                  </a:lnTo>
                  <a:lnTo>
                    <a:pt x="1027" y="489"/>
                  </a:lnTo>
                  <a:lnTo>
                    <a:pt x="1027" y="499"/>
                  </a:lnTo>
                  <a:lnTo>
                    <a:pt x="1029" y="509"/>
                  </a:lnTo>
                  <a:lnTo>
                    <a:pt x="1030" y="520"/>
                  </a:lnTo>
                  <a:lnTo>
                    <a:pt x="1032" y="532"/>
                  </a:lnTo>
                  <a:lnTo>
                    <a:pt x="1033" y="545"/>
                  </a:lnTo>
                  <a:lnTo>
                    <a:pt x="1035" y="559"/>
                  </a:lnTo>
                  <a:lnTo>
                    <a:pt x="1039" y="587"/>
                  </a:lnTo>
                  <a:lnTo>
                    <a:pt x="1041" y="600"/>
                  </a:lnTo>
                  <a:lnTo>
                    <a:pt x="1041" y="613"/>
                  </a:lnTo>
                  <a:lnTo>
                    <a:pt x="1040" y="624"/>
                  </a:lnTo>
                  <a:lnTo>
                    <a:pt x="1038" y="634"/>
                  </a:lnTo>
                  <a:lnTo>
                    <a:pt x="1035" y="643"/>
                  </a:lnTo>
                  <a:lnTo>
                    <a:pt x="1031" y="651"/>
                  </a:lnTo>
                  <a:lnTo>
                    <a:pt x="1025" y="658"/>
                  </a:lnTo>
                  <a:lnTo>
                    <a:pt x="1019" y="663"/>
                  </a:lnTo>
                  <a:lnTo>
                    <a:pt x="1012" y="667"/>
                  </a:lnTo>
                  <a:lnTo>
                    <a:pt x="1005" y="670"/>
                  </a:lnTo>
                  <a:lnTo>
                    <a:pt x="997" y="671"/>
                  </a:lnTo>
                  <a:lnTo>
                    <a:pt x="990" y="672"/>
                  </a:lnTo>
                  <a:lnTo>
                    <a:pt x="984" y="672"/>
                  </a:lnTo>
                  <a:lnTo>
                    <a:pt x="977" y="671"/>
                  </a:lnTo>
                  <a:lnTo>
                    <a:pt x="971" y="670"/>
                  </a:lnTo>
                  <a:lnTo>
                    <a:pt x="966" y="669"/>
                  </a:lnTo>
                  <a:lnTo>
                    <a:pt x="963" y="668"/>
                  </a:lnTo>
                  <a:lnTo>
                    <a:pt x="960" y="667"/>
                  </a:lnTo>
                  <a:lnTo>
                    <a:pt x="959" y="667"/>
                  </a:lnTo>
                  <a:lnTo>
                    <a:pt x="947" y="664"/>
                  </a:lnTo>
                  <a:lnTo>
                    <a:pt x="934" y="662"/>
                  </a:lnTo>
                  <a:lnTo>
                    <a:pt x="922" y="661"/>
                  </a:lnTo>
                  <a:lnTo>
                    <a:pt x="922" y="856"/>
                  </a:lnTo>
                  <a:lnTo>
                    <a:pt x="974" y="856"/>
                  </a:lnTo>
                  <a:lnTo>
                    <a:pt x="980" y="856"/>
                  </a:lnTo>
                  <a:lnTo>
                    <a:pt x="985" y="858"/>
                  </a:lnTo>
                  <a:lnTo>
                    <a:pt x="989" y="861"/>
                  </a:lnTo>
                  <a:lnTo>
                    <a:pt x="993" y="865"/>
                  </a:lnTo>
                  <a:lnTo>
                    <a:pt x="995" y="870"/>
                  </a:lnTo>
                  <a:lnTo>
                    <a:pt x="995" y="875"/>
                  </a:lnTo>
                  <a:lnTo>
                    <a:pt x="995" y="880"/>
                  </a:lnTo>
                  <a:lnTo>
                    <a:pt x="993" y="885"/>
                  </a:lnTo>
                  <a:lnTo>
                    <a:pt x="989" y="888"/>
                  </a:lnTo>
                  <a:lnTo>
                    <a:pt x="985" y="891"/>
                  </a:lnTo>
                  <a:lnTo>
                    <a:pt x="980" y="893"/>
                  </a:lnTo>
                  <a:lnTo>
                    <a:pt x="974" y="894"/>
                  </a:lnTo>
                  <a:lnTo>
                    <a:pt x="812" y="894"/>
                  </a:lnTo>
                  <a:lnTo>
                    <a:pt x="807" y="893"/>
                  </a:lnTo>
                  <a:lnTo>
                    <a:pt x="802" y="891"/>
                  </a:lnTo>
                  <a:lnTo>
                    <a:pt x="797" y="888"/>
                  </a:lnTo>
                  <a:lnTo>
                    <a:pt x="794" y="885"/>
                  </a:lnTo>
                  <a:lnTo>
                    <a:pt x="792" y="880"/>
                  </a:lnTo>
                  <a:lnTo>
                    <a:pt x="791" y="875"/>
                  </a:lnTo>
                  <a:lnTo>
                    <a:pt x="792" y="870"/>
                  </a:lnTo>
                  <a:lnTo>
                    <a:pt x="794" y="865"/>
                  </a:lnTo>
                  <a:lnTo>
                    <a:pt x="797" y="861"/>
                  </a:lnTo>
                  <a:lnTo>
                    <a:pt x="802" y="858"/>
                  </a:lnTo>
                  <a:lnTo>
                    <a:pt x="807" y="856"/>
                  </a:lnTo>
                  <a:lnTo>
                    <a:pt x="812" y="856"/>
                  </a:lnTo>
                  <a:lnTo>
                    <a:pt x="869" y="856"/>
                  </a:lnTo>
                  <a:lnTo>
                    <a:pt x="869" y="663"/>
                  </a:lnTo>
                  <a:lnTo>
                    <a:pt x="857" y="665"/>
                  </a:lnTo>
                  <a:lnTo>
                    <a:pt x="844" y="668"/>
                  </a:lnTo>
                  <a:lnTo>
                    <a:pt x="832" y="670"/>
                  </a:lnTo>
                  <a:lnTo>
                    <a:pt x="821" y="673"/>
                  </a:lnTo>
                  <a:lnTo>
                    <a:pt x="810" y="676"/>
                  </a:lnTo>
                  <a:lnTo>
                    <a:pt x="799" y="679"/>
                  </a:lnTo>
                  <a:lnTo>
                    <a:pt x="790" y="682"/>
                  </a:lnTo>
                  <a:lnTo>
                    <a:pt x="781" y="685"/>
                  </a:lnTo>
                  <a:lnTo>
                    <a:pt x="773" y="688"/>
                  </a:lnTo>
                  <a:lnTo>
                    <a:pt x="766" y="691"/>
                  </a:lnTo>
                  <a:lnTo>
                    <a:pt x="760" y="693"/>
                  </a:lnTo>
                  <a:lnTo>
                    <a:pt x="755" y="695"/>
                  </a:lnTo>
                  <a:lnTo>
                    <a:pt x="752" y="697"/>
                  </a:lnTo>
                  <a:lnTo>
                    <a:pt x="750" y="698"/>
                  </a:lnTo>
                  <a:lnTo>
                    <a:pt x="749" y="698"/>
                  </a:lnTo>
                  <a:lnTo>
                    <a:pt x="746" y="699"/>
                  </a:lnTo>
                  <a:lnTo>
                    <a:pt x="742" y="699"/>
                  </a:lnTo>
                  <a:lnTo>
                    <a:pt x="739" y="699"/>
                  </a:lnTo>
                  <a:lnTo>
                    <a:pt x="735" y="698"/>
                  </a:lnTo>
                  <a:lnTo>
                    <a:pt x="732" y="695"/>
                  </a:lnTo>
                  <a:lnTo>
                    <a:pt x="730" y="693"/>
                  </a:lnTo>
                  <a:lnTo>
                    <a:pt x="729" y="689"/>
                  </a:lnTo>
                  <a:lnTo>
                    <a:pt x="729" y="685"/>
                  </a:lnTo>
                  <a:lnTo>
                    <a:pt x="730" y="681"/>
                  </a:lnTo>
                  <a:lnTo>
                    <a:pt x="733" y="678"/>
                  </a:lnTo>
                  <a:lnTo>
                    <a:pt x="736" y="676"/>
                  </a:lnTo>
                  <a:lnTo>
                    <a:pt x="738" y="675"/>
                  </a:lnTo>
                  <a:lnTo>
                    <a:pt x="741" y="674"/>
                  </a:lnTo>
                  <a:lnTo>
                    <a:pt x="746" y="672"/>
                  </a:lnTo>
                  <a:lnTo>
                    <a:pt x="751" y="670"/>
                  </a:lnTo>
                  <a:lnTo>
                    <a:pt x="759" y="667"/>
                  </a:lnTo>
                  <a:lnTo>
                    <a:pt x="767" y="663"/>
                  </a:lnTo>
                  <a:lnTo>
                    <a:pt x="776" y="660"/>
                  </a:lnTo>
                  <a:lnTo>
                    <a:pt x="787" y="657"/>
                  </a:lnTo>
                  <a:lnTo>
                    <a:pt x="798" y="654"/>
                  </a:lnTo>
                  <a:lnTo>
                    <a:pt x="810" y="650"/>
                  </a:lnTo>
                  <a:lnTo>
                    <a:pt x="823" y="647"/>
                  </a:lnTo>
                  <a:lnTo>
                    <a:pt x="836" y="644"/>
                  </a:lnTo>
                  <a:lnTo>
                    <a:pt x="850" y="641"/>
                  </a:lnTo>
                  <a:lnTo>
                    <a:pt x="864" y="639"/>
                  </a:lnTo>
                  <a:lnTo>
                    <a:pt x="879" y="637"/>
                  </a:lnTo>
                  <a:lnTo>
                    <a:pt x="894" y="636"/>
                  </a:lnTo>
                  <a:lnTo>
                    <a:pt x="909" y="636"/>
                  </a:lnTo>
                  <a:lnTo>
                    <a:pt x="924" y="636"/>
                  </a:lnTo>
                  <a:lnTo>
                    <a:pt x="939" y="638"/>
                  </a:lnTo>
                  <a:lnTo>
                    <a:pt x="954" y="640"/>
                  </a:lnTo>
                  <a:lnTo>
                    <a:pt x="968" y="644"/>
                  </a:lnTo>
                  <a:lnTo>
                    <a:pt x="969" y="644"/>
                  </a:lnTo>
                  <a:lnTo>
                    <a:pt x="972" y="645"/>
                  </a:lnTo>
                  <a:lnTo>
                    <a:pt x="976" y="646"/>
                  </a:lnTo>
                  <a:lnTo>
                    <a:pt x="981" y="647"/>
                  </a:lnTo>
                  <a:lnTo>
                    <a:pt x="986" y="647"/>
                  </a:lnTo>
                  <a:lnTo>
                    <a:pt x="992" y="647"/>
                  </a:lnTo>
                  <a:lnTo>
                    <a:pt x="997" y="646"/>
                  </a:lnTo>
                  <a:lnTo>
                    <a:pt x="1002" y="643"/>
                  </a:lnTo>
                  <a:lnTo>
                    <a:pt x="1006" y="639"/>
                  </a:lnTo>
                  <a:lnTo>
                    <a:pt x="1010" y="634"/>
                  </a:lnTo>
                  <a:lnTo>
                    <a:pt x="1012" y="628"/>
                  </a:lnTo>
                  <a:lnTo>
                    <a:pt x="1013" y="620"/>
                  </a:lnTo>
                  <a:lnTo>
                    <a:pt x="1014" y="611"/>
                  </a:lnTo>
                  <a:lnTo>
                    <a:pt x="1013" y="601"/>
                  </a:lnTo>
                  <a:lnTo>
                    <a:pt x="1012" y="590"/>
                  </a:lnTo>
                  <a:lnTo>
                    <a:pt x="1008" y="562"/>
                  </a:lnTo>
                  <a:lnTo>
                    <a:pt x="1006" y="548"/>
                  </a:lnTo>
                  <a:lnTo>
                    <a:pt x="1004" y="535"/>
                  </a:lnTo>
                  <a:lnTo>
                    <a:pt x="1003" y="523"/>
                  </a:lnTo>
                  <a:lnTo>
                    <a:pt x="1001" y="511"/>
                  </a:lnTo>
                  <a:lnTo>
                    <a:pt x="1000" y="501"/>
                  </a:lnTo>
                  <a:lnTo>
                    <a:pt x="999" y="491"/>
                  </a:lnTo>
                  <a:lnTo>
                    <a:pt x="998" y="481"/>
                  </a:lnTo>
                  <a:lnTo>
                    <a:pt x="997" y="471"/>
                  </a:lnTo>
                  <a:lnTo>
                    <a:pt x="996" y="462"/>
                  </a:lnTo>
                  <a:lnTo>
                    <a:pt x="996" y="452"/>
                  </a:lnTo>
                  <a:lnTo>
                    <a:pt x="995" y="442"/>
                  </a:lnTo>
                  <a:lnTo>
                    <a:pt x="995" y="431"/>
                  </a:lnTo>
                  <a:lnTo>
                    <a:pt x="995" y="420"/>
                  </a:lnTo>
                  <a:lnTo>
                    <a:pt x="995" y="409"/>
                  </a:lnTo>
                  <a:lnTo>
                    <a:pt x="995" y="396"/>
                  </a:lnTo>
                  <a:lnTo>
                    <a:pt x="995" y="383"/>
                  </a:lnTo>
                  <a:lnTo>
                    <a:pt x="995" y="368"/>
                  </a:lnTo>
                  <a:lnTo>
                    <a:pt x="995" y="352"/>
                  </a:lnTo>
                  <a:lnTo>
                    <a:pt x="995" y="335"/>
                  </a:lnTo>
                  <a:lnTo>
                    <a:pt x="996" y="316"/>
                  </a:lnTo>
                  <a:lnTo>
                    <a:pt x="997" y="295"/>
                  </a:lnTo>
                  <a:lnTo>
                    <a:pt x="997" y="273"/>
                  </a:lnTo>
                  <a:lnTo>
                    <a:pt x="998" y="248"/>
                  </a:lnTo>
                  <a:lnTo>
                    <a:pt x="999" y="244"/>
                  </a:lnTo>
                  <a:lnTo>
                    <a:pt x="1001" y="241"/>
                  </a:lnTo>
                  <a:lnTo>
                    <a:pt x="1004" y="238"/>
                  </a:lnTo>
                  <a:lnTo>
                    <a:pt x="1008" y="237"/>
                  </a:lnTo>
                  <a:lnTo>
                    <a:pt x="1012" y="236"/>
                  </a:lnTo>
                  <a:close/>
                  <a:moveTo>
                    <a:pt x="836" y="200"/>
                  </a:moveTo>
                  <a:lnTo>
                    <a:pt x="847" y="201"/>
                  </a:lnTo>
                  <a:lnTo>
                    <a:pt x="858" y="202"/>
                  </a:lnTo>
                  <a:lnTo>
                    <a:pt x="869" y="205"/>
                  </a:lnTo>
                  <a:lnTo>
                    <a:pt x="879" y="208"/>
                  </a:lnTo>
                  <a:lnTo>
                    <a:pt x="888" y="213"/>
                  </a:lnTo>
                  <a:lnTo>
                    <a:pt x="898" y="218"/>
                  </a:lnTo>
                  <a:lnTo>
                    <a:pt x="907" y="223"/>
                  </a:lnTo>
                  <a:lnTo>
                    <a:pt x="914" y="230"/>
                  </a:lnTo>
                  <a:lnTo>
                    <a:pt x="921" y="238"/>
                  </a:lnTo>
                  <a:lnTo>
                    <a:pt x="927" y="247"/>
                  </a:lnTo>
                  <a:lnTo>
                    <a:pt x="932" y="256"/>
                  </a:lnTo>
                  <a:lnTo>
                    <a:pt x="936" y="267"/>
                  </a:lnTo>
                  <a:lnTo>
                    <a:pt x="939" y="278"/>
                  </a:lnTo>
                  <a:lnTo>
                    <a:pt x="940" y="290"/>
                  </a:lnTo>
                  <a:lnTo>
                    <a:pt x="942" y="317"/>
                  </a:lnTo>
                  <a:lnTo>
                    <a:pt x="945" y="344"/>
                  </a:lnTo>
                  <a:lnTo>
                    <a:pt x="949" y="371"/>
                  </a:lnTo>
                  <a:lnTo>
                    <a:pt x="954" y="397"/>
                  </a:lnTo>
                  <a:lnTo>
                    <a:pt x="960" y="424"/>
                  </a:lnTo>
                  <a:lnTo>
                    <a:pt x="965" y="450"/>
                  </a:lnTo>
                  <a:lnTo>
                    <a:pt x="969" y="477"/>
                  </a:lnTo>
                  <a:lnTo>
                    <a:pt x="972" y="504"/>
                  </a:lnTo>
                  <a:lnTo>
                    <a:pt x="974" y="531"/>
                  </a:lnTo>
                  <a:lnTo>
                    <a:pt x="974" y="543"/>
                  </a:lnTo>
                  <a:lnTo>
                    <a:pt x="972" y="554"/>
                  </a:lnTo>
                  <a:lnTo>
                    <a:pt x="969" y="564"/>
                  </a:lnTo>
                  <a:lnTo>
                    <a:pt x="964" y="574"/>
                  </a:lnTo>
                  <a:lnTo>
                    <a:pt x="959" y="582"/>
                  </a:lnTo>
                  <a:lnTo>
                    <a:pt x="953" y="590"/>
                  </a:lnTo>
                  <a:lnTo>
                    <a:pt x="946" y="596"/>
                  </a:lnTo>
                  <a:lnTo>
                    <a:pt x="937" y="602"/>
                  </a:lnTo>
                  <a:lnTo>
                    <a:pt x="929" y="607"/>
                  </a:lnTo>
                  <a:lnTo>
                    <a:pt x="919" y="612"/>
                  </a:lnTo>
                  <a:lnTo>
                    <a:pt x="910" y="615"/>
                  </a:lnTo>
                  <a:lnTo>
                    <a:pt x="899" y="617"/>
                  </a:lnTo>
                  <a:lnTo>
                    <a:pt x="889" y="619"/>
                  </a:lnTo>
                  <a:lnTo>
                    <a:pt x="878" y="620"/>
                  </a:lnTo>
                  <a:lnTo>
                    <a:pt x="867" y="620"/>
                  </a:lnTo>
                  <a:lnTo>
                    <a:pt x="857" y="618"/>
                  </a:lnTo>
                  <a:lnTo>
                    <a:pt x="833" y="624"/>
                  </a:lnTo>
                  <a:lnTo>
                    <a:pt x="811" y="630"/>
                  </a:lnTo>
                  <a:lnTo>
                    <a:pt x="790" y="638"/>
                  </a:lnTo>
                  <a:lnTo>
                    <a:pt x="770" y="647"/>
                  </a:lnTo>
                  <a:lnTo>
                    <a:pt x="751" y="657"/>
                  </a:lnTo>
                  <a:lnTo>
                    <a:pt x="733" y="668"/>
                  </a:lnTo>
                  <a:lnTo>
                    <a:pt x="717" y="680"/>
                  </a:lnTo>
                  <a:lnTo>
                    <a:pt x="702" y="693"/>
                  </a:lnTo>
                  <a:lnTo>
                    <a:pt x="688" y="707"/>
                  </a:lnTo>
                  <a:lnTo>
                    <a:pt x="675" y="722"/>
                  </a:lnTo>
                  <a:lnTo>
                    <a:pt x="664" y="739"/>
                  </a:lnTo>
                  <a:lnTo>
                    <a:pt x="653" y="756"/>
                  </a:lnTo>
                  <a:lnTo>
                    <a:pt x="644" y="774"/>
                  </a:lnTo>
                  <a:lnTo>
                    <a:pt x="637" y="793"/>
                  </a:lnTo>
                  <a:lnTo>
                    <a:pt x="630" y="813"/>
                  </a:lnTo>
                  <a:lnTo>
                    <a:pt x="625" y="833"/>
                  </a:lnTo>
                  <a:lnTo>
                    <a:pt x="621" y="855"/>
                  </a:lnTo>
                  <a:lnTo>
                    <a:pt x="619" y="864"/>
                  </a:lnTo>
                  <a:lnTo>
                    <a:pt x="616" y="873"/>
                  </a:lnTo>
                  <a:lnTo>
                    <a:pt x="611" y="881"/>
                  </a:lnTo>
                  <a:lnTo>
                    <a:pt x="606" y="888"/>
                  </a:lnTo>
                  <a:lnTo>
                    <a:pt x="600" y="894"/>
                  </a:lnTo>
                  <a:lnTo>
                    <a:pt x="593" y="900"/>
                  </a:lnTo>
                  <a:lnTo>
                    <a:pt x="585" y="904"/>
                  </a:lnTo>
                  <a:lnTo>
                    <a:pt x="577" y="908"/>
                  </a:lnTo>
                  <a:lnTo>
                    <a:pt x="569" y="911"/>
                  </a:lnTo>
                  <a:lnTo>
                    <a:pt x="560" y="912"/>
                  </a:lnTo>
                  <a:lnTo>
                    <a:pt x="551" y="914"/>
                  </a:lnTo>
                  <a:lnTo>
                    <a:pt x="542" y="914"/>
                  </a:lnTo>
                  <a:lnTo>
                    <a:pt x="534" y="913"/>
                  </a:lnTo>
                  <a:lnTo>
                    <a:pt x="526" y="912"/>
                  </a:lnTo>
                  <a:lnTo>
                    <a:pt x="517" y="910"/>
                  </a:lnTo>
                  <a:lnTo>
                    <a:pt x="510" y="907"/>
                  </a:lnTo>
                  <a:lnTo>
                    <a:pt x="504" y="903"/>
                  </a:lnTo>
                  <a:lnTo>
                    <a:pt x="497" y="898"/>
                  </a:lnTo>
                  <a:lnTo>
                    <a:pt x="492" y="892"/>
                  </a:lnTo>
                  <a:lnTo>
                    <a:pt x="488" y="886"/>
                  </a:lnTo>
                  <a:lnTo>
                    <a:pt x="485" y="879"/>
                  </a:lnTo>
                  <a:lnTo>
                    <a:pt x="484" y="870"/>
                  </a:lnTo>
                  <a:lnTo>
                    <a:pt x="484" y="911"/>
                  </a:lnTo>
                  <a:lnTo>
                    <a:pt x="57" y="911"/>
                  </a:lnTo>
                  <a:lnTo>
                    <a:pt x="57" y="500"/>
                  </a:lnTo>
                  <a:lnTo>
                    <a:pt x="0" y="500"/>
                  </a:lnTo>
                  <a:lnTo>
                    <a:pt x="0" y="462"/>
                  </a:lnTo>
                  <a:lnTo>
                    <a:pt x="0" y="415"/>
                  </a:lnTo>
                  <a:lnTo>
                    <a:pt x="208" y="415"/>
                  </a:lnTo>
                  <a:lnTo>
                    <a:pt x="208" y="414"/>
                  </a:lnTo>
                  <a:lnTo>
                    <a:pt x="208" y="413"/>
                  </a:lnTo>
                  <a:lnTo>
                    <a:pt x="208" y="411"/>
                  </a:lnTo>
                  <a:lnTo>
                    <a:pt x="208" y="410"/>
                  </a:lnTo>
                  <a:lnTo>
                    <a:pt x="208" y="408"/>
                  </a:lnTo>
                  <a:lnTo>
                    <a:pt x="209" y="404"/>
                  </a:lnTo>
                  <a:lnTo>
                    <a:pt x="211" y="400"/>
                  </a:lnTo>
                  <a:lnTo>
                    <a:pt x="213" y="398"/>
                  </a:lnTo>
                  <a:lnTo>
                    <a:pt x="216" y="396"/>
                  </a:lnTo>
                  <a:lnTo>
                    <a:pt x="221" y="394"/>
                  </a:lnTo>
                  <a:lnTo>
                    <a:pt x="225" y="394"/>
                  </a:lnTo>
                  <a:lnTo>
                    <a:pt x="229" y="394"/>
                  </a:lnTo>
                  <a:lnTo>
                    <a:pt x="229" y="386"/>
                  </a:lnTo>
                  <a:lnTo>
                    <a:pt x="340" y="386"/>
                  </a:lnTo>
                  <a:lnTo>
                    <a:pt x="340" y="400"/>
                  </a:lnTo>
                  <a:lnTo>
                    <a:pt x="342" y="400"/>
                  </a:lnTo>
                  <a:lnTo>
                    <a:pt x="344" y="399"/>
                  </a:lnTo>
                  <a:lnTo>
                    <a:pt x="346" y="398"/>
                  </a:lnTo>
                  <a:lnTo>
                    <a:pt x="346" y="398"/>
                  </a:lnTo>
                  <a:lnTo>
                    <a:pt x="346" y="397"/>
                  </a:lnTo>
                  <a:lnTo>
                    <a:pt x="347" y="396"/>
                  </a:lnTo>
                  <a:lnTo>
                    <a:pt x="347" y="395"/>
                  </a:lnTo>
                  <a:lnTo>
                    <a:pt x="347" y="393"/>
                  </a:lnTo>
                  <a:lnTo>
                    <a:pt x="347" y="391"/>
                  </a:lnTo>
                  <a:lnTo>
                    <a:pt x="348" y="389"/>
                  </a:lnTo>
                  <a:lnTo>
                    <a:pt x="351" y="386"/>
                  </a:lnTo>
                  <a:lnTo>
                    <a:pt x="355" y="385"/>
                  </a:lnTo>
                  <a:lnTo>
                    <a:pt x="358" y="384"/>
                  </a:lnTo>
                  <a:lnTo>
                    <a:pt x="359" y="385"/>
                  </a:lnTo>
                  <a:lnTo>
                    <a:pt x="359" y="385"/>
                  </a:lnTo>
                  <a:lnTo>
                    <a:pt x="360" y="383"/>
                  </a:lnTo>
                  <a:lnTo>
                    <a:pt x="361" y="382"/>
                  </a:lnTo>
                  <a:lnTo>
                    <a:pt x="364" y="382"/>
                  </a:lnTo>
                  <a:lnTo>
                    <a:pt x="366" y="383"/>
                  </a:lnTo>
                  <a:lnTo>
                    <a:pt x="369" y="383"/>
                  </a:lnTo>
                  <a:lnTo>
                    <a:pt x="372" y="382"/>
                  </a:lnTo>
                  <a:lnTo>
                    <a:pt x="376" y="382"/>
                  </a:lnTo>
                  <a:lnTo>
                    <a:pt x="378" y="380"/>
                  </a:lnTo>
                  <a:lnTo>
                    <a:pt x="381" y="378"/>
                  </a:lnTo>
                  <a:lnTo>
                    <a:pt x="383" y="376"/>
                  </a:lnTo>
                  <a:lnTo>
                    <a:pt x="384" y="372"/>
                  </a:lnTo>
                  <a:lnTo>
                    <a:pt x="384" y="367"/>
                  </a:lnTo>
                  <a:lnTo>
                    <a:pt x="392" y="365"/>
                  </a:lnTo>
                  <a:lnTo>
                    <a:pt x="401" y="364"/>
                  </a:lnTo>
                  <a:lnTo>
                    <a:pt x="411" y="363"/>
                  </a:lnTo>
                  <a:lnTo>
                    <a:pt x="421" y="364"/>
                  </a:lnTo>
                  <a:lnTo>
                    <a:pt x="431" y="366"/>
                  </a:lnTo>
                  <a:lnTo>
                    <a:pt x="440" y="368"/>
                  </a:lnTo>
                  <a:lnTo>
                    <a:pt x="448" y="372"/>
                  </a:lnTo>
                  <a:lnTo>
                    <a:pt x="455" y="376"/>
                  </a:lnTo>
                  <a:lnTo>
                    <a:pt x="460" y="381"/>
                  </a:lnTo>
                  <a:lnTo>
                    <a:pt x="465" y="387"/>
                  </a:lnTo>
                  <a:lnTo>
                    <a:pt x="467" y="393"/>
                  </a:lnTo>
                  <a:lnTo>
                    <a:pt x="468" y="399"/>
                  </a:lnTo>
                  <a:lnTo>
                    <a:pt x="354" y="399"/>
                  </a:lnTo>
                  <a:lnTo>
                    <a:pt x="355" y="393"/>
                  </a:lnTo>
                  <a:lnTo>
                    <a:pt x="357" y="388"/>
                  </a:lnTo>
                  <a:lnTo>
                    <a:pt x="355" y="388"/>
                  </a:lnTo>
                  <a:lnTo>
                    <a:pt x="353" y="389"/>
                  </a:lnTo>
                  <a:lnTo>
                    <a:pt x="351" y="390"/>
                  </a:lnTo>
                  <a:lnTo>
                    <a:pt x="350" y="392"/>
                  </a:lnTo>
                  <a:lnTo>
                    <a:pt x="350" y="393"/>
                  </a:lnTo>
                  <a:lnTo>
                    <a:pt x="350" y="395"/>
                  </a:lnTo>
                  <a:lnTo>
                    <a:pt x="350" y="397"/>
                  </a:lnTo>
                  <a:lnTo>
                    <a:pt x="349" y="399"/>
                  </a:lnTo>
                  <a:lnTo>
                    <a:pt x="349" y="400"/>
                  </a:lnTo>
                  <a:lnTo>
                    <a:pt x="346" y="403"/>
                  </a:lnTo>
                  <a:lnTo>
                    <a:pt x="342" y="403"/>
                  </a:lnTo>
                  <a:lnTo>
                    <a:pt x="339" y="404"/>
                  </a:lnTo>
                  <a:lnTo>
                    <a:pt x="334" y="404"/>
                  </a:lnTo>
                  <a:lnTo>
                    <a:pt x="330" y="403"/>
                  </a:lnTo>
                  <a:lnTo>
                    <a:pt x="229" y="403"/>
                  </a:lnTo>
                  <a:lnTo>
                    <a:pt x="229" y="397"/>
                  </a:lnTo>
                  <a:lnTo>
                    <a:pt x="225" y="397"/>
                  </a:lnTo>
                  <a:lnTo>
                    <a:pt x="222" y="397"/>
                  </a:lnTo>
                  <a:lnTo>
                    <a:pt x="218" y="398"/>
                  </a:lnTo>
                  <a:lnTo>
                    <a:pt x="215" y="399"/>
                  </a:lnTo>
                  <a:lnTo>
                    <a:pt x="213" y="401"/>
                  </a:lnTo>
                  <a:lnTo>
                    <a:pt x="213" y="404"/>
                  </a:lnTo>
                  <a:lnTo>
                    <a:pt x="212" y="408"/>
                  </a:lnTo>
                  <a:lnTo>
                    <a:pt x="212" y="410"/>
                  </a:lnTo>
                  <a:lnTo>
                    <a:pt x="212" y="411"/>
                  </a:lnTo>
                  <a:lnTo>
                    <a:pt x="212" y="413"/>
                  </a:lnTo>
                  <a:lnTo>
                    <a:pt x="212" y="414"/>
                  </a:lnTo>
                  <a:lnTo>
                    <a:pt x="211" y="415"/>
                  </a:lnTo>
                  <a:lnTo>
                    <a:pt x="589" y="415"/>
                  </a:lnTo>
                  <a:lnTo>
                    <a:pt x="589" y="500"/>
                  </a:lnTo>
                  <a:lnTo>
                    <a:pt x="484" y="500"/>
                  </a:lnTo>
                  <a:lnTo>
                    <a:pt x="484" y="859"/>
                  </a:lnTo>
                  <a:lnTo>
                    <a:pt x="484" y="857"/>
                  </a:lnTo>
                  <a:lnTo>
                    <a:pt x="484" y="855"/>
                  </a:lnTo>
                  <a:lnTo>
                    <a:pt x="488" y="831"/>
                  </a:lnTo>
                  <a:lnTo>
                    <a:pt x="493" y="808"/>
                  </a:lnTo>
                  <a:lnTo>
                    <a:pt x="500" y="785"/>
                  </a:lnTo>
                  <a:lnTo>
                    <a:pt x="507" y="763"/>
                  </a:lnTo>
                  <a:lnTo>
                    <a:pt x="515" y="741"/>
                  </a:lnTo>
                  <a:lnTo>
                    <a:pt x="524" y="720"/>
                  </a:lnTo>
                  <a:lnTo>
                    <a:pt x="535" y="700"/>
                  </a:lnTo>
                  <a:lnTo>
                    <a:pt x="546" y="680"/>
                  </a:lnTo>
                  <a:lnTo>
                    <a:pt x="559" y="661"/>
                  </a:lnTo>
                  <a:lnTo>
                    <a:pt x="572" y="643"/>
                  </a:lnTo>
                  <a:lnTo>
                    <a:pt x="587" y="626"/>
                  </a:lnTo>
                  <a:lnTo>
                    <a:pt x="602" y="610"/>
                  </a:lnTo>
                  <a:lnTo>
                    <a:pt x="619" y="594"/>
                  </a:lnTo>
                  <a:lnTo>
                    <a:pt x="637" y="580"/>
                  </a:lnTo>
                  <a:lnTo>
                    <a:pt x="656" y="566"/>
                  </a:lnTo>
                  <a:lnTo>
                    <a:pt x="676" y="554"/>
                  </a:lnTo>
                  <a:lnTo>
                    <a:pt x="697" y="542"/>
                  </a:lnTo>
                  <a:lnTo>
                    <a:pt x="720" y="531"/>
                  </a:lnTo>
                  <a:lnTo>
                    <a:pt x="743" y="522"/>
                  </a:lnTo>
                  <a:lnTo>
                    <a:pt x="767" y="513"/>
                  </a:lnTo>
                  <a:lnTo>
                    <a:pt x="765" y="487"/>
                  </a:lnTo>
                  <a:lnTo>
                    <a:pt x="761" y="461"/>
                  </a:lnTo>
                  <a:lnTo>
                    <a:pt x="756" y="435"/>
                  </a:lnTo>
                  <a:lnTo>
                    <a:pt x="751" y="409"/>
                  </a:lnTo>
                  <a:lnTo>
                    <a:pt x="746" y="383"/>
                  </a:lnTo>
                  <a:lnTo>
                    <a:pt x="706" y="389"/>
                  </a:lnTo>
                  <a:lnTo>
                    <a:pt x="665" y="393"/>
                  </a:lnTo>
                  <a:lnTo>
                    <a:pt x="625" y="396"/>
                  </a:lnTo>
                  <a:lnTo>
                    <a:pt x="584" y="399"/>
                  </a:lnTo>
                  <a:lnTo>
                    <a:pt x="543" y="399"/>
                  </a:lnTo>
                  <a:lnTo>
                    <a:pt x="502" y="398"/>
                  </a:lnTo>
                  <a:lnTo>
                    <a:pt x="493" y="398"/>
                  </a:lnTo>
                  <a:lnTo>
                    <a:pt x="484" y="395"/>
                  </a:lnTo>
                  <a:lnTo>
                    <a:pt x="476" y="392"/>
                  </a:lnTo>
                  <a:lnTo>
                    <a:pt x="470" y="388"/>
                  </a:lnTo>
                  <a:lnTo>
                    <a:pt x="464" y="383"/>
                  </a:lnTo>
                  <a:lnTo>
                    <a:pt x="459" y="377"/>
                  </a:lnTo>
                  <a:lnTo>
                    <a:pt x="455" y="371"/>
                  </a:lnTo>
                  <a:lnTo>
                    <a:pt x="453" y="364"/>
                  </a:lnTo>
                  <a:lnTo>
                    <a:pt x="451" y="357"/>
                  </a:lnTo>
                  <a:lnTo>
                    <a:pt x="450" y="350"/>
                  </a:lnTo>
                  <a:lnTo>
                    <a:pt x="450" y="343"/>
                  </a:lnTo>
                  <a:lnTo>
                    <a:pt x="451" y="337"/>
                  </a:lnTo>
                  <a:lnTo>
                    <a:pt x="453" y="329"/>
                  </a:lnTo>
                  <a:lnTo>
                    <a:pt x="456" y="323"/>
                  </a:lnTo>
                  <a:lnTo>
                    <a:pt x="459" y="317"/>
                  </a:lnTo>
                  <a:lnTo>
                    <a:pt x="464" y="312"/>
                  </a:lnTo>
                  <a:lnTo>
                    <a:pt x="470" y="308"/>
                  </a:lnTo>
                  <a:lnTo>
                    <a:pt x="477" y="304"/>
                  </a:lnTo>
                  <a:lnTo>
                    <a:pt x="485" y="301"/>
                  </a:lnTo>
                  <a:lnTo>
                    <a:pt x="493" y="300"/>
                  </a:lnTo>
                  <a:lnTo>
                    <a:pt x="503" y="300"/>
                  </a:lnTo>
                  <a:lnTo>
                    <a:pt x="542" y="300"/>
                  </a:lnTo>
                  <a:lnTo>
                    <a:pt x="580" y="300"/>
                  </a:lnTo>
                  <a:lnTo>
                    <a:pt x="619" y="298"/>
                  </a:lnTo>
                  <a:lnTo>
                    <a:pt x="657" y="295"/>
                  </a:lnTo>
                  <a:lnTo>
                    <a:pt x="696" y="290"/>
                  </a:lnTo>
                  <a:lnTo>
                    <a:pt x="734" y="285"/>
                  </a:lnTo>
                  <a:lnTo>
                    <a:pt x="735" y="273"/>
                  </a:lnTo>
                  <a:lnTo>
                    <a:pt x="737" y="262"/>
                  </a:lnTo>
                  <a:lnTo>
                    <a:pt x="741" y="252"/>
                  </a:lnTo>
                  <a:lnTo>
                    <a:pt x="746" y="243"/>
                  </a:lnTo>
                  <a:lnTo>
                    <a:pt x="752" y="234"/>
                  </a:lnTo>
                  <a:lnTo>
                    <a:pt x="759" y="227"/>
                  </a:lnTo>
                  <a:lnTo>
                    <a:pt x="767" y="221"/>
                  </a:lnTo>
                  <a:lnTo>
                    <a:pt x="775" y="215"/>
                  </a:lnTo>
                  <a:lnTo>
                    <a:pt x="784" y="210"/>
                  </a:lnTo>
                  <a:lnTo>
                    <a:pt x="794" y="206"/>
                  </a:lnTo>
                  <a:lnTo>
                    <a:pt x="804" y="203"/>
                  </a:lnTo>
                  <a:lnTo>
                    <a:pt x="815" y="201"/>
                  </a:lnTo>
                  <a:lnTo>
                    <a:pt x="826" y="200"/>
                  </a:lnTo>
                  <a:lnTo>
                    <a:pt x="836" y="200"/>
                  </a:lnTo>
                  <a:close/>
                  <a:moveTo>
                    <a:pt x="155" y="136"/>
                  </a:moveTo>
                  <a:lnTo>
                    <a:pt x="172" y="358"/>
                  </a:lnTo>
                  <a:lnTo>
                    <a:pt x="126" y="361"/>
                  </a:lnTo>
                  <a:lnTo>
                    <a:pt x="109" y="139"/>
                  </a:lnTo>
                  <a:lnTo>
                    <a:pt x="155" y="136"/>
                  </a:lnTo>
                  <a:close/>
                  <a:moveTo>
                    <a:pt x="776" y="0"/>
                  </a:moveTo>
                  <a:lnTo>
                    <a:pt x="776" y="0"/>
                  </a:lnTo>
                  <a:lnTo>
                    <a:pt x="791" y="0"/>
                  </a:lnTo>
                  <a:lnTo>
                    <a:pt x="805" y="3"/>
                  </a:lnTo>
                  <a:lnTo>
                    <a:pt x="818" y="7"/>
                  </a:lnTo>
                  <a:lnTo>
                    <a:pt x="830" y="13"/>
                  </a:lnTo>
                  <a:lnTo>
                    <a:pt x="842" y="20"/>
                  </a:lnTo>
                  <a:lnTo>
                    <a:pt x="852" y="28"/>
                  </a:lnTo>
                  <a:lnTo>
                    <a:pt x="861" y="37"/>
                  </a:lnTo>
                  <a:lnTo>
                    <a:pt x="869" y="47"/>
                  </a:lnTo>
                  <a:lnTo>
                    <a:pt x="875" y="58"/>
                  </a:lnTo>
                  <a:lnTo>
                    <a:pt x="879" y="70"/>
                  </a:lnTo>
                  <a:lnTo>
                    <a:pt x="882" y="82"/>
                  </a:lnTo>
                  <a:lnTo>
                    <a:pt x="883" y="96"/>
                  </a:lnTo>
                  <a:lnTo>
                    <a:pt x="882" y="109"/>
                  </a:lnTo>
                  <a:lnTo>
                    <a:pt x="879" y="121"/>
                  </a:lnTo>
                  <a:lnTo>
                    <a:pt x="875" y="133"/>
                  </a:lnTo>
                  <a:lnTo>
                    <a:pt x="869" y="144"/>
                  </a:lnTo>
                  <a:lnTo>
                    <a:pt x="861" y="154"/>
                  </a:lnTo>
                  <a:lnTo>
                    <a:pt x="852" y="163"/>
                  </a:lnTo>
                  <a:lnTo>
                    <a:pt x="842" y="172"/>
                  </a:lnTo>
                  <a:lnTo>
                    <a:pt x="830" y="179"/>
                  </a:lnTo>
                  <a:lnTo>
                    <a:pt x="818" y="184"/>
                  </a:lnTo>
                  <a:lnTo>
                    <a:pt x="805" y="188"/>
                  </a:lnTo>
                  <a:lnTo>
                    <a:pt x="791" y="191"/>
                  </a:lnTo>
                  <a:lnTo>
                    <a:pt x="776" y="192"/>
                  </a:lnTo>
                  <a:lnTo>
                    <a:pt x="762" y="191"/>
                  </a:lnTo>
                  <a:lnTo>
                    <a:pt x="748" y="188"/>
                  </a:lnTo>
                  <a:lnTo>
                    <a:pt x="735" y="184"/>
                  </a:lnTo>
                  <a:lnTo>
                    <a:pt x="723" y="179"/>
                  </a:lnTo>
                  <a:lnTo>
                    <a:pt x="712" y="172"/>
                  </a:lnTo>
                  <a:lnTo>
                    <a:pt x="701" y="163"/>
                  </a:lnTo>
                  <a:lnTo>
                    <a:pt x="692" y="154"/>
                  </a:lnTo>
                  <a:lnTo>
                    <a:pt x="685" y="144"/>
                  </a:lnTo>
                  <a:lnTo>
                    <a:pt x="678" y="133"/>
                  </a:lnTo>
                  <a:lnTo>
                    <a:pt x="674" y="121"/>
                  </a:lnTo>
                  <a:lnTo>
                    <a:pt x="671" y="109"/>
                  </a:lnTo>
                  <a:lnTo>
                    <a:pt x="670" y="96"/>
                  </a:lnTo>
                  <a:lnTo>
                    <a:pt x="671" y="82"/>
                  </a:lnTo>
                  <a:lnTo>
                    <a:pt x="674" y="70"/>
                  </a:lnTo>
                  <a:lnTo>
                    <a:pt x="678" y="58"/>
                  </a:lnTo>
                  <a:lnTo>
                    <a:pt x="685" y="47"/>
                  </a:lnTo>
                  <a:lnTo>
                    <a:pt x="692" y="37"/>
                  </a:lnTo>
                  <a:lnTo>
                    <a:pt x="701" y="28"/>
                  </a:lnTo>
                  <a:lnTo>
                    <a:pt x="712" y="20"/>
                  </a:lnTo>
                  <a:lnTo>
                    <a:pt x="723" y="13"/>
                  </a:lnTo>
                  <a:lnTo>
                    <a:pt x="735" y="7"/>
                  </a:lnTo>
                  <a:lnTo>
                    <a:pt x="748" y="3"/>
                  </a:lnTo>
                  <a:lnTo>
                    <a:pt x="762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21600000">
            <a:off x="5262371" y="3099816"/>
            <a:ext cx="3663695" cy="1234439"/>
            <a:chOff x="0" y="0"/>
            <a:chExt cx="3663695" cy="1234439"/>
          </a:xfrm>
        </p:grpSpPr>
        <p:sp>
          <p:nvSpPr>
            <p:cNvPr id="30" name="rect 30"/>
            <p:cNvSpPr/>
            <p:nvPr/>
          </p:nvSpPr>
          <p:spPr>
            <a:xfrm>
              <a:off x="0" y="0"/>
              <a:ext cx="3663695" cy="1234439"/>
            </a:xfrm>
            <a:prstGeom prst="rect">
              <a:avLst/>
            </a:prstGeom>
            <a:solidFill>
              <a:srgbClr val="6E8DBB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2" name="textbox 32"/>
            <p:cNvSpPr/>
            <p:nvPr/>
          </p:nvSpPr>
          <p:spPr>
            <a:xfrm>
              <a:off x="317119" y="183489"/>
              <a:ext cx="3189604" cy="91440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341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ts val="2424"/>
                </a:lnSpc>
                <a:tabLst/>
              </a:pPr>
              <a:r>
                <a:rPr sz="2700" b="1" kern="0" spc="-30" baseline="24737" dirty="0">
                  <a:solidFill>
                    <a:srgbClr val="FFFFFF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客户</a:t>
              </a:r>
              <a:r>
                <a:rPr sz="1700" kern="0" spc="-30" dirty="0">
                  <a:solidFill>
                    <a:srgbClr val="FFFFFF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    </a:t>
              </a:r>
              <a:r>
                <a:rPr sz="2700" b="1" kern="0" spc="-30" baseline="1587" dirty="0">
                  <a:solidFill>
                    <a:srgbClr val="FFFFFF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“一个万科”</a:t>
              </a:r>
              <a:r>
                <a:rPr sz="2700" b="1" kern="0" spc="-40" baseline="1587" dirty="0">
                  <a:solidFill>
                    <a:srgbClr val="FFFFFF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，丰富、</a:t>
              </a:r>
              <a:endParaRPr sz="2700" baseline="1587" dirty="0">
                <a:latin typeface="KaiTi"/>
                <a:ea typeface="KaiTi"/>
                <a:cs typeface="KaiTi"/>
              </a:endParaRPr>
            </a:p>
            <a:p>
              <a:pPr marL="918844" indent="20320" algn="l" rtl="0" eaLnBrk="0">
                <a:lnSpc>
                  <a:spcPct val="97000"/>
                </a:lnSpc>
                <a:spcBef>
                  <a:spcPts val="384"/>
                </a:spcBef>
                <a:tabLst/>
              </a:pPr>
              <a:r>
                <a:rPr sz="1800" b="1" kern="0" spc="-30" dirty="0">
                  <a:solidFill>
                    <a:srgbClr val="FFFFFF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高品质的极致客户体</a:t>
              </a:r>
              <a:r>
                <a:rPr sz="1800" kern="0" spc="0" dirty="0">
                  <a:solidFill>
                    <a:srgbClr val="FFFFFF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  </a:t>
              </a:r>
              <a:r>
                <a:rPr sz="1800" b="1" kern="0" spc="-30" dirty="0">
                  <a:solidFill>
                    <a:srgbClr val="FFFFFF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验</a:t>
              </a:r>
              <a:endParaRPr sz="1800" dirty="0">
                <a:latin typeface="KaiTi"/>
                <a:ea typeface="KaiTi"/>
                <a:cs typeface="KaiTi"/>
              </a:endParaRPr>
            </a:p>
          </p:txBody>
        </p:sp>
        <p:sp>
          <p:nvSpPr>
            <p:cNvPr id="34" name="path 34"/>
            <p:cNvSpPr/>
            <p:nvPr/>
          </p:nvSpPr>
          <p:spPr>
            <a:xfrm>
              <a:off x="272796" y="588263"/>
              <a:ext cx="664464" cy="542544"/>
            </a:xfrm>
            <a:custGeom>
              <a:avLst/>
              <a:gdLst/>
              <a:ahLst/>
              <a:cxnLst/>
              <a:rect l="0" t="0" r="0" b="0"/>
              <a:pathLst>
                <a:path w="1046" h="854">
                  <a:moveTo>
                    <a:pt x="610" y="148"/>
                  </a:moveTo>
                  <a:lnTo>
                    <a:pt x="622" y="149"/>
                  </a:lnTo>
                  <a:lnTo>
                    <a:pt x="633" y="152"/>
                  </a:lnTo>
                  <a:lnTo>
                    <a:pt x="643" y="155"/>
                  </a:lnTo>
                  <a:lnTo>
                    <a:pt x="653" y="160"/>
                  </a:lnTo>
                  <a:lnTo>
                    <a:pt x="662" y="166"/>
                  </a:lnTo>
                  <a:lnTo>
                    <a:pt x="669" y="173"/>
                  </a:lnTo>
                  <a:lnTo>
                    <a:pt x="676" y="181"/>
                  </a:lnTo>
                  <a:lnTo>
                    <a:pt x="681" y="189"/>
                  </a:lnTo>
                  <a:lnTo>
                    <a:pt x="685" y="199"/>
                  </a:lnTo>
                  <a:lnTo>
                    <a:pt x="688" y="209"/>
                  </a:lnTo>
                  <a:lnTo>
                    <a:pt x="688" y="219"/>
                  </a:lnTo>
                  <a:lnTo>
                    <a:pt x="688" y="230"/>
                  </a:lnTo>
                  <a:lnTo>
                    <a:pt x="685" y="239"/>
                  </a:lnTo>
                  <a:lnTo>
                    <a:pt x="681" y="249"/>
                  </a:lnTo>
                  <a:lnTo>
                    <a:pt x="676" y="258"/>
                  </a:lnTo>
                  <a:lnTo>
                    <a:pt x="669" y="266"/>
                  </a:lnTo>
                  <a:lnTo>
                    <a:pt x="662" y="273"/>
                  </a:lnTo>
                  <a:lnTo>
                    <a:pt x="653" y="278"/>
                  </a:lnTo>
                  <a:lnTo>
                    <a:pt x="643" y="283"/>
                  </a:lnTo>
                  <a:lnTo>
                    <a:pt x="633" y="287"/>
                  </a:lnTo>
                  <a:lnTo>
                    <a:pt x="622" y="289"/>
                  </a:lnTo>
                  <a:lnTo>
                    <a:pt x="610" y="290"/>
                  </a:lnTo>
                  <a:lnTo>
                    <a:pt x="599" y="289"/>
                  </a:lnTo>
                  <a:lnTo>
                    <a:pt x="588" y="287"/>
                  </a:lnTo>
                  <a:lnTo>
                    <a:pt x="578" y="283"/>
                  </a:lnTo>
                  <a:lnTo>
                    <a:pt x="568" y="278"/>
                  </a:lnTo>
                  <a:lnTo>
                    <a:pt x="559" y="273"/>
                  </a:lnTo>
                  <a:lnTo>
                    <a:pt x="551" y="266"/>
                  </a:lnTo>
                  <a:lnTo>
                    <a:pt x="545" y="258"/>
                  </a:lnTo>
                  <a:lnTo>
                    <a:pt x="540" y="249"/>
                  </a:lnTo>
                  <a:lnTo>
                    <a:pt x="536" y="239"/>
                  </a:lnTo>
                  <a:lnTo>
                    <a:pt x="533" y="230"/>
                  </a:lnTo>
                  <a:lnTo>
                    <a:pt x="532" y="219"/>
                  </a:lnTo>
                  <a:lnTo>
                    <a:pt x="533" y="209"/>
                  </a:lnTo>
                  <a:lnTo>
                    <a:pt x="536" y="199"/>
                  </a:lnTo>
                  <a:lnTo>
                    <a:pt x="540" y="189"/>
                  </a:lnTo>
                  <a:lnTo>
                    <a:pt x="545" y="181"/>
                  </a:lnTo>
                  <a:lnTo>
                    <a:pt x="551" y="173"/>
                  </a:lnTo>
                  <a:lnTo>
                    <a:pt x="559" y="166"/>
                  </a:lnTo>
                  <a:lnTo>
                    <a:pt x="568" y="160"/>
                  </a:lnTo>
                  <a:lnTo>
                    <a:pt x="578" y="155"/>
                  </a:lnTo>
                  <a:lnTo>
                    <a:pt x="588" y="152"/>
                  </a:lnTo>
                  <a:lnTo>
                    <a:pt x="599" y="149"/>
                  </a:lnTo>
                  <a:lnTo>
                    <a:pt x="610" y="148"/>
                  </a:lnTo>
                  <a:close/>
                </a:path>
                <a:path w="1046" h="854">
                  <a:moveTo>
                    <a:pt x="813" y="148"/>
                  </a:moveTo>
                  <a:lnTo>
                    <a:pt x="825" y="149"/>
                  </a:lnTo>
                  <a:lnTo>
                    <a:pt x="836" y="152"/>
                  </a:lnTo>
                  <a:lnTo>
                    <a:pt x="847" y="155"/>
                  </a:lnTo>
                  <a:lnTo>
                    <a:pt x="857" y="160"/>
                  </a:lnTo>
                  <a:lnTo>
                    <a:pt x="865" y="166"/>
                  </a:lnTo>
                  <a:lnTo>
                    <a:pt x="873" y="173"/>
                  </a:lnTo>
                  <a:lnTo>
                    <a:pt x="880" y="181"/>
                  </a:lnTo>
                  <a:lnTo>
                    <a:pt x="885" y="189"/>
                  </a:lnTo>
                  <a:lnTo>
                    <a:pt x="889" y="199"/>
                  </a:lnTo>
                  <a:lnTo>
                    <a:pt x="892" y="209"/>
                  </a:lnTo>
                  <a:lnTo>
                    <a:pt x="892" y="219"/>
                  </a:lnTo>
                  <a:lnTo>
                    <a:pt x="892" y="230"/>
                  </a:lnTo>
                  <a:lnTo>
                    <a:pt x="889" y="239"/>
                  </a:lnTo>
                  <a:lnTo>
                    <a:pt x="885" y="249"/>
                  </a:lnTo>
                  <a:lnTo>
                    <a:pt x="880" y="258"/>
                  </a:lnTo>
                  <a:lnTo>
                    <a:pt x="873" y="266"/>
                  </a:lnTo>
                  <a:lnTo>
                    <a:pt x="865" y="273"/>
                  </a:lnTo>
                  <a:lnTo>
                    <a:pt x="857" y="278"/>
                  </a:lnTo>
                  <a:lnTo>
                    <a:pt x="847" y="283"/>
                  </a:lnTo>
                  <a:lnTo>
                    <a:pt x="836" y="287"/>
                  </a:lnTo>
                  <a:lnTo>
                    <a:pt x="825" y="289"/>
                  </a:lnTo>
                  <a:lnTo>
                    <a:pt x="813" y="290"/>
                  </a:lnTo>
                  <a:lnTo>
                    <a:pt x="802" y="289"/>
                  </a:lnTo>
                  <a:lnTo>
                    <a:pt x="790" y="287"/>
                  </a:lnTo>
                  <a:lnTo>
                    <a:pt x="780" y="283"/>
                  </a:lnTo>
                  <a:lnTo>
                    <a:pt x="770" y="278"/>
                  </a:lnTo>
                  <a:lnTo>
                    <a:pt x="761" y="273"/>
                  </a:lnTo>
                  <a:lnTo>
                    <a:pt x="753" y="266"/>
                  </a:lnTo>
                  <a:lnTo>
                    <a:pt x="747" y="258"/>
                  </a:lnTo>
                  <a:lnTo>
                    <a:pt x="741" y="249"/>
                  </a:lnTo>
                  <a:lnTo>
                    <a:pt x="737" y="239"/>
                  </a:lnTo>
                  <a:lnTo>
                    <a:pt x="735" y="230"/>
                  </a:lnTo>
                  <a:lnTo>
                    <a:pt x="734" y="219"/>
                  </a:lnTo>
                  <a:lnTo>
                    <a:pt x="735" y="209"/>
                  </a:lnTo>
                  <a:lnTo>
                    <a:pt x="737" y="199"/>
                  </a:lnTo>
                  <a:lnTo>
                    <a:pt x="741" y="189"/>
                  </a:lnTo>
                  <a:lnTo>
                    <a:pt x="747" y="181"/>
                  </a:lnTo>
                  <a:lnTo>
                    <a:pt x="753" y="173"/>
                  </a:lnTo>
                  <a:lnTo>
                    <a:pt x="761" y="166"/>
                  </a:lnTo>
                  <a:lnTo>
                    <a:pt x="770" y="160"/>
                  </a:lnTo>
                  <a:lnTo>
                    <a:pt x="780" y="155"/>
                  </a:lnTo>
                  <a:lnTo>
                    <a:pt x="790" y="152"/>
                  </a:lnTo>
                  <a:lnTo>
                    <a:pt x="802" y="149"/>
                  </a:lnTo>
                  <a:lnTo>
                    <a:pt x="813" y="148"/>
                  </a:lnTo>
                  <a:close/>
                </a:path>
                <a:path w="1046" h="854">
                  <a:moveTo>
                    <a:pt x="591" y="295"/>
                  </a:moveTo>
                  <a:lnTo>
                    <a:pt x="610" y="312"/>
                  </a:lnTo>
                  <a:lnTo>
                    <a:pt x="630" y="295"/>
                  </a:lnTo>
                  <a:lnTo>
                    <a:pt x="641" y="298"/>
                  </a:lnTo>
                  <a:lnTo>
                    <a:pt x="652" y="303"/>
                  </a:lnTo>
                  <a:lnTo>
                    <a:pt x="657" y="304"/>
                  </a:lnTo>
                  <a:lnTo>
                    <a:pt x="661" y="306"/>
                  </a:lnTo>
                  <a:lnTo>
                    <a:pt x="675" y="314"/>
                  </a:lnTo>
                  <a:lnTo>
                    <a:pt x="688" y="322"/>
                  </a:lnTo>
                  <a:lnTo>
                    <a:pt x="700" y="332"/>
                  </a:lnTo>
                  <a:lnTo>
                    <a:pt x="712" y="342"/>
                  </a:lnTo>
                  <a:lnTo>
                    <a:pt x="724" y="332"/>
                  </a:lnTo>
                  <a:lnTo>
                    <a:pt x="737" y="323"/>
                  </a:lnTo>
                  <a:lnTo>
                    <a:pt x="749" y="315"/>
                  </a:lnTo>
                  <a:lnTo>
                    <a:pt x="762" y="308"/>
                  </a:lnTo>
                  <a:lnTo>
                    <a:pt x="763" y="308"/>
                  </a:lnTo>
                  <a:lnTo>
                    <a:pt x="764" y="308"/>
                  </a:lnTo>
                  <a:lnTo>
                    <a:pt x="773" y="302"/>
                  </a:lnTo>
                  <a:lnTo>
                    <a:pt x="784" y="298"/>
                  </a:lnTo>
                  <a:lnTo>
                    <a:pt x="795" y="295"/>
                  </a:lnTo>
                  <a:lnTo>
                    <a:pt x="814" y="312"/>
                  </a:lnTo>
                  <a:lnTo>
                    <a:pt x="833" y="295"/>
                  </a:lnTo>
                  <a:lnTo>
                    <a:pt x="833" y="295"/>
                  </a:lnTo>
                  <a:lnTo>
                    <a:pt x="843" y="297"/>
                  </a:lnTo>
                  <a:lnTo>
                    <a:pt x="853" y="301"/>
                  </a:lnTo>
                  <a:lnTo>
                    <a:pt x="862" y="306"/>
                  </a:lnTo>
                  <a:lnTo>
                    <a:pt x="863" y="306"/>
                  </a:lnTo>
                  <a:lnTo>
                    <a:pt x="865" y="307"/>
                  </a:lnTo>
                  <a:lnTo>
                    <a:pt x="867" y="308"/>
                  </a:lnTo>
                  <a:lnTo>
                    <a:pt x="876" y="313"/>
                  </a:lnTo>
                  <a:lnTo>
                    <a:pt x="886" y="319"/>
                  </a:lnTo>
                  <a:lnTo>
                    <a:pt x="895" y="325"/>
                  </a:lnTo>
                  <a:lnTo>
                    <a:pt x="904" y="331"/>
                  </a:lnTo>
                  <a:lnTo>
                    <a:pt x="913" y="338"/>
                  </a:lnTo>
                  <a:lnTo>
                    <a:pt x="921" y="346"/>
                  </a:lnTo>
                  <a:lnTo>
                    <a:pt x="929" y="355"/>
                  </a:lnTo>
                  <a:lnTo>
                    <a:pt x="937" y="364"/>
                  </a:lnTo>
                  <a:lnTo>
                    <a:pt x="944" y="374"/>
                  </a:lnTo>
                  <a:lnTo>
                    <a:pt x="950" y="385"/>
                  </a:lnTo>
                  <a:lnTo>
                    <a:pt x="956" y="398"/>
                  </a:lnTo>
                  <a:lnTo>
                    <a:pt x="961" y="411"/>
                  </a:lnTo>
                  <a:lnTo>
                    <a:pt x="966" y="426"/>
                  </a:lnTo>
                  <a:lnTo>
                    <a:pt x="969" y="442"/>
                  </a:lnTo>
                  <a:lnTo>
                    <a:pt x="961" y="440"/>
                  </a:lnTo>
                  <a:lnTo>
                    <a:pt x="953" y="440"/>
                  </a:lnTo>
                  <a:lnTo>
                    <a:pt x="943" y="440"/>
                  </a:lnTo>
                  <a:lnTo>
                    <a:pt x="934" y="443"/>
                  </a:lnTo>
                  <a:lnTo>
                    <a:pt x="925" y="446"/>
                  </a:lnTo>
                  <a:lnTo>
                    <a:pt x="917" y="450"/>
                  </a:lnTo>
                  <a:lnTo>
                    <a:pt x="910" y="456"/>
                  </a:lnTo>
                  <a:lnTo>
                    <a:pt x="908" y="444"/>
                  </a:lnTo>
                  <a:lnTo>
                    <a:pt x="905" y="434"/>
                  </a:lnTo>
                  <a:lnTo>
                    <a:pt x="902" y="424"/>
                  </a:lnTo>
                  <a:lnTo>
                    <a:pt x="899" y="415"/>
                  </a:lnTo>
                  <a:lnTo>
                    <a:pt x="895" y="407"/>
                  </a:lnTo>
                  <a:lnTo>
                    <a:pt x="895" y="460"/>
                  </a:lnTo>
                  <a:lnTo>
                    <a:pt x="896" y="465"/>
                  </a:lnTo>
                  <a:lnTo>
                    <a:pt x="898" y="472"/>
                  </a:lnTo>
                  <a:lnTo>
                    <a:pt x="895" y="479"/>
                  </a:lnTo>
                  <a:lnTo>
                    <a:pt x="893" y="486"/>
                  </a:lnTo>
                  <a:lnTo>
                    <a:pt x="892" y="494"/>
                  </a:lnTo>
                  <a:lnTo>
                    <a:pt x="893" y="504"/>
                  </a:lnTo>
                  <a:lnTo>
                    <a:pt x="896" y="513"/>
                  </a:lnTo>
                  <a:lnTo>
                    <a:pt x="900" y="521"/>
                  </a:lnTo>
                  <a:lnTo>
                    <a:pt x="907" y="529"/>
                  </a:lnTo>
                  <a:lnTo>
                    <a:pt x="914" y="535"/>
                  </a:lnTo>
                  <a:lnTo>
                    <a:pt x="914" y="536"/>
                  </a:lnTo>
                  <a:lnTo>
                    <a:pt x="914" y="537"/>
                  </a:lnTo>
                  <a:lnTo>
                    <a:pt x="912" y="537"/>
                  </a:lnTo>
                  <a:lnTo>
                    <a:pt x="911" y="538"/>
                  </a:lnTo>
                  <a:lnTo>
                    <a:pt x="909" y="539"/>
                  </a:lnTo>
                  <a:lnTo>
                    <a:pt x="906" y="541"/>
                  </a:lnTo>
                  <a:lnTo>
                    <a:pt x="902" y="544"/>
                  </a:lnTo>
                  <a:lnTo>
                    <a:pt x="898" y="548"/>
                  </a:lnTo>
                  <a:lnTo>
                    <a:pt x="893" y="552"/>
                  </a:lnTo>
                  <a:lnTo>
                    <a:pt x="888" y="558"/>
                  </a:lnTo>
                  <a:lnTo>
                    <a:pt x="883" y="564"/>
                  </a:lnTo>
                  <a:lnTo>
                    <a:pt x="878" y="570"/>
                  </a:lnTo>
                  <a:lnTo>
                    <a:pt x="872" y="578"/>
                  </a:lnTo>
                  <a:lnTo>
                    <a:pt x="867" y="587"/>
                  </a:lnTo>
                  <a:lnTo>
                    <a:pt x="862" y="597"/>
                  </a:lnTo>
                  <a:lnTo>
                    <a:pt x="858" y="607"/>
                  </a:lnTo>
                  <a:lnTo>
                    <a:pt x="855" y="619"/>
                  </a:lnTo>
                  <a:lnTo>
                    <a:pt x="852" y="631"/>
                  </a:lnTo>
                  <a:lnTo>
                    <a:pt x="851" y="645"/>
                  </a:lnTo>
                  <a:lnTo>
                    <a:pt x="850" y="659"/>
                  </a:lnTo>
                  <a:lnTo>
                    <a:pt x="851" y="666"/>
                  </a:lnTo>
                  <a:lnTo>
                    <a:pt x="853" y="671"/>
                  </a:lnTo>
                  <a:lnTo>
                    <a:pt x="857" y="676"/>
                  </a:lnTo>
                  <a:lnTo>
                    <a:pt x="862" y="681"/>
                  </a:lnTo>
                  <a:lnTo>
                    <a:pt x="867" y="684"/>
                  </a:lnTo>
                  <a:lnTo>
                    <a:pt x="874" y="686"/>
                  </a:lnTo>
                  <a:lnTo>
                    <a:pt x="881" y="687"/>
                  </a:lnTo>
                  <a:lnTo>
                    <a:pt x="883" y="687"/>
                  </a:lnTo>
                  <a:lnTo>
                    <a:pt x="872" y="744"/>
                  </a:lnTo>
                  <a:lnTo>
                    <a:pt x="890" y="744"/>
                  </a:lnTo>
                  <a:lnTo>
                    <a:pt x="890" y="797"/>
                  </a:lnTo>
                  <a:lnTo>
                    <a:pt x="889" y="805"/>
                  </a:lnTo>
                  <a:lnTo>
                    <a:pt x="887" y="812"/>
                  </a:lnTo>
                  <a:lnTo>
                    <a:pt x="882" y="818"/>
                  </a:lnTo>
                  <a:lnTo>
                    <a:pt x="877" y="823"/>
                  </a:lnTo>
                  <a:lnTo>
                    <a:pt x="870" y="826"/>
                  </a:lnTo>
                  <a:lnTo>
                    <a:pt x="862" y="829"/>
                  </a:lnTo>
                  <a:lnTo>
                    <a:pt x="854" y="830"/>
                  </a:lnTo>
                  <a:lnTo>
                    <a:pt x="846" y="829"/>
                  </a:lnTo>
                  <a:lnTo>
                    <a:pt x="838" y="826"/>
                  </a:lnTo>
                  <a:lnTo>
                    <a:pt x="832" y="823"/>
                  </a:lnTo>
                  <a:lnTo>
                    <a:pt x="827" y="818"/>
                  </a:lnTo>
                  <a:lnTo>
                    <a:pt x="822" y="812"/>
                  </a:lnTo>
                  <a:lnTo>
                    <a:pt x="819" y="805"/>
                  </a:lnTo>
                  <a:lnTo>
                    <a:pt x="819" y="797"/>
                  </a:lnTo>
                  <a:lnTo>
                    <a:pt x="819" y="686"/>
                  </a:lnTo>
                  <a:lnTo>
                    <a:pt x="813" y="686"/>
                  </a:lnTo>
                  <a:lnTo>
                    <a:pt x="813" y="797"/>
                  </a:lnTo>
                  <a:lnTo>
                    <a:pt x="812" y="805"/>
                  </a:lnTo>
                  <a:lnTo>
                    <a:pt x="810" y="812"/>
                  </a:lnTo>
                  <a:lnTo>
                    <a:pt x="805" y="818"/>
                  </a:lnTo>
                  <a:lnTo>
                    <a:pt x="800" y="823"/>
                  </a:lnTo>
                  <a:lnTo>
                    <a:pt x="793" y="826"/>
                  </a:lnTo>
                  <a:lnTo>
                    <a:pt x="785" y="829"/>
                  </a:lnTo>
                  <a:lnTo>
                    <a:pt x="777" y="830"/>
                  </a:lnTo>
                  <a:lnTo>
                    <a:pt x="769" y="829"/>
                  </a:lnTo>
                  <a:lnTo>
                    <a:pt x="761" y="826"/>
                  </a:lnTo>
                  <a:lnTo>
                    <a:pt x="754" y="823"/>
                  </a:lnTo>
                  <a:lnTo>
                    <a:pt x="749" y="818"/>
                  </a:lnTo>
                  <a:lnTo>
                    <a:pt x="744" y="812"/>
                  </a:lnTo>
                  <a:lnTo>
                    <a:pt x="742" y="805"/>
                  </a:lnTo>
                  <a:lnTo>
                    <a:pt x="741" y="798"/>
                  </a:lnTo>
                  <a:lnTo>
                    <a:pt x="741" y="680"/>
                  </a:lnTo>
                  <a:lnTo>
                    <a:pt x="730" y="677"/>
                  </a:lnTo>
                  <a:lnTo>
                    <a:pt x="720" y="675"/>
                  </a:lnTo>
                  <a:lnTo>
                    <a:pt x="711" y="672"/>
                  </a:lnTo>
                  <a:lnTo>
                    <a:pt x="703" y="668"/>
                  </a:lnTo>
                  <a:lnTo>
                    <a:pt x="697" y="665"/>
                  </a:lnTo>
                  <a:lnTo>
                    <a:pt x="692" y="662"/>
                  </a:lnTo>
                  <a:lnTo>
                    <a:pt x="690" y="658"/>
                  </a:lnTo>
                  <a:lnTo>
                    <a:pt x="689" y="654"/>
                  </a:lnTo>
                  <a:lnTo>
                    <a:pt x="689" y="650"/>
                  </a:lnTo>
                  <a:lnTo>
                    <a:pt x="690" y="645"/>
                  </a:lnTo>
                  <a:lnTo>
                    <a:pt x="691" y="638"/>
                  </a:lnTo>
                  <a:lnTo>
                    <a:pt x="692" y="630"/>
                  </a:lnTo>
                  <a:lnTo>
                    <a:pt x="694" y="621"/>
                  </a:lnTo>
                  <a:lnTo>
                    <a:pt x="696" y="612"/>
                  </a:lnTo>
                  <a:lnTo>
                    <a:pt x="698" y="601"/>
                  </a:lnTo>
                  <a:lnTo>
                    <a:pt x="701" y="590"/>
                  </a:lnTo>
                  <a:lnTo>
                    <a:pt x="704" y="578"/>
                  </a:lnTo>
                  <a:lnTo>
                    <a:pt x="707" y="566"/>
                  </a:lnTo>
                  <a:lnTo>
                    <a:pt x="710" y="554"/>
                  </a:lnTo>
                  <a:lnTo>
                    <a:pt x="712" y="542"/>
                  </a:lnTo>
                  <a:lnTo>
                    <a:pt x="715" y="530"/>
                  </a:lnTo>
                  <a:lnTo>
                    <a:pt x="712" y="528"/>
                  </a:lnTo>
                  <a:lnTo>
                    <a:pt x="709" y="526"/>
                  </a:lnTo>
                  <a:lnTo>
                    <a:pt x="705" y="530"/>
                  </a:lnTo>
                  <a:lnTo>
                    <a:pt x="699" y="533"/>
                  </a:lnTo>
                  <a:lnTo>
                    <a:pt x="693" y="535"/>
                  </a:lnTo>
                  <a:lnTo>
                    <a:pt x="687" y="535"/>
                  </a:lnTo>
                  <a:lnTo>
                    <a:pt x="686" y="535"/>
                  </a:lnTo>
                  <a:lnTo>
                    <a:pt x="685" y="535"/>
                  </a:lnTo>
                  <a:lnTo>
                    <a:pt x="685" y="535"/>
                  </a:lnTo>
                  <a:lnTo>
                    <a:pt x="683" y="538"/>
                  </a:lnTo>
                  <a:lnTo>
                    <a:pt x="683" y="797"/>
                  </a:lnTo>
                  <a:lnTo>
                    <a:pt x="682" y="805"/>
                  </a:lnTo>
                  <a:lnTo>
                    <a:pt x="680" y="812"/>
                  </a:lnTo>
                  <a:lnTo>
                    <a:pt x="675" y="818"/>
                  </a:lnTo>
                  <a:lnTo>
                    <a:pt x="670" y="823"/>
                  </a:lnTo>
                  <a:lnTo>
                    <a:pt x="663" y="826"/>
                  </a:lnTo>
                  <a:lnTo>
                    <a:pt x="655" y="829"/>
                  </a:lnTo>
                  <a:lnTo>
                    <a:pt x="647" y="830"/>
                  </a:lnTo>
                  <a:lnTo>
                    <a:pt x="639" y="829"/>
                  </a:lnTo>
                  <a:lnTo>
                    <a:pt x="631" y="826"/>
                  </a:lnTo>
                  <a:lnTo>
                    <a:pt x="625" y="823"/>
                  </a:lnTo>
                  <a:lnTo>
                    <a:pt x="619" y="818"/>
                  </a:lnTo>
                  <a:lnTo>
                    <a:pt x="615" y="812"/>
                  </a:lnTo>
                  <a:lnTo>
                    <a:pt x="612" y="805"/>
                  </a:lnTo>
                  <a:lnTo>
                    <a:pt x="611" y="797"/>
                  </a:lnTo>
                  <a:lnTo>
                    <a:pt x="611" y="573"/>
                  </a:lnTo>
                  <a:lnTo>
                    <a:pt x="610" y="573"/>
                  </a:lnTo>
                  <a:lnTo>
                    <a:pt x="608" y="573"/>
                  </a:lnTo>
                  <a:lnTo>
                    <a:pt x="606" y="573"/>
                  </a:lnTo>
                  <a:lnTo>
                    <a:pt x="606" y="797"/>
                  </a:lnTo>
                  <a:lnTo>
                    <a:pt x="605" y="805"/>
                  </a:lnTo>
                  <a:lnTo>
                    <a:pt x="602" y="812"/>
                  </a:lnTo>
                  <a:lnTo>
                    <a:pt x="598" y="818"/>
                  </a:lnTo>
                  <a:lnTo>
                    <a:pt x="592" y="823"/>
                  </a:lnTo>
                  <a:lnTo>
                    <a:pt x="586" y="826"/>
                  </a:lnTo>
                  <a:lnTo>
                    <a:pt x="578" y="829"/>
                  </a:lnTo>
                  <a:lnTo>
                    <a:pt x="570" y="830"/>
                  </a:lnTo>
                  <a:lnTo>
                    <a:pt x="562" y="829"/>
                  </a:lnTo>
                  <a:lnTo>
                    <a:pt x="556" y="827"/>
                  </a:lnTo>
                  <a:lnTo>
                    <a:pt x="549" y="824"/>
                  </a:lnTo>
                  <a:lnTo>
                    <a:pt x="544" y="820"/>
                  </a:lnTo>
                  <a:lnTo>
                    <a:pt x="545" y="813"/>
                  </a:lnTo>
                  <a:lnTo>
                    <a:pt x="545" y="682"/>
                  </a:lnTo>
                  <a:lnTo>
                    <a:pt x="545" y="681"/>
                  </a:lnTo>
                  <a:lnTo>
                    <a:pt x="551" y="683"/>
                  </a:lnTo>
                  <a:lnTo>
                    <a:pt x="557" y="685"/>
                  </a:lnTo>
                  <a:lnTo>
                    <a:pt x="562" y="686"/>
                  </a:lnTo>
                  <a:lnTo>
                    <a:pt x="570" y="685"/>
                  </a:lnTo>
                  <a:lnTo>
                    <a:pt x="576" y="683"/>
                  </a:lnTo>
                  <a:lnTo>
                    <a:pt x="582" y="680"/>
                  </a:lnTo>
                  <a:lnTo>
                    <a:pt x="586" y="675"/>
                  </a:lnTo>
                  <a:lnTo>
                    <a:pt x="590" y="670"/>
                  </a:lnTo>
                  <a:lnTo>
                    <a:pt x="592" y="665"/>
                  </a:lnTo>
                  <a:lnTo>
                    <a:pt x="593" y="658"/>
                  </a:lnTo>
                  <a:lnTo>
                    <a:pt x="592" y="644"/>
                  </a:lnTo>
                  <a:lnTo>
                    <a:pt x="590" y="630"/>
                  </a:lnTo>
                  <a:lnTo>
                    <a:pt x="588" y="618"/>
                  </a:lnTo>
                  <a:lnTo>
                    <a:pt x="584" y="606"/>
                  </a:lnTo>
                  <a:lnTo>
                    <a:pt x="580" y="596"/>
                  </a:lnTo>
                  <a:lnTo>
                    <a:pt x="576" y="586"/>
                  </a:lnTo>
                  <a:lnTo>
                    <a:pt x="570" y="578"/>
                  </a:lnTo>
                  <a:lnTo>
                    <a:pt x="565" y="570"/>
                  </a:lnTo>
                  <a:lnTo>
                    <a:pt x="560" y="563"/>
                  </a:lnTo>
                  <a:lnTo>
                    <a:pt x="555" y="557"/>
                  </a:lnTo>
                  <a:lnTo>
                    <a:pt x="550" y="552"/>
                  </a:lnTo>
                  <a:lnTo>
                    <a:pt x="545" y="548"/>
                  </a:lnTo>
                  <a:lnTo>
                    <a:pt x="540" y="544"/>
                  </a:lnTo>
                  <a:lnTo>
                    <a:pt x="537" y="542"/>
                  </a:lnTo>
                  <a:lnTo>
                    <a:pt x="535" y="540"/>
                  </a:lnTo>
                  <a:lnTo>
                    <a:pt x="534" y="539"/>
                  </a:lnTo>
                  <a:lnTo>
                    <a:pt x="534" y="539"/>
                  </a:lnTo>
                  <a:lnTo>
                    <a:pt x="534" y="536"/>
                  </a:lnTo>
                  <a:lnTo>
                    <a:pt x="534" y="534"/>
                  </a:lnTo>
                  <a:lnTo>
                    <a:pt x="534" y="532"/>
                  </a:lnTo>
                  <a:lnTo>
                    <a:pt x="533" y="531"/>
                  </a:lnTo>
                  <a:lnTo>
                    <a:pt x="533" y="529"/>
                  </a:lnTo>
                  <a:lnTo>
                    <a:pt x="538" y="523"/>
                  </a:lnTo>
                  <a:lnTo>
                    <a:pt x="542" y="516"/>
                  </a:lnTo>
                  <a:lnTo>
                    <a:pt x="545" y="509"/>
                  </a:lnTo>
                  <a:lnTo>
                    <a:pt x="547" y="502"/>
                  </a:lnTo>
                  <a:lnTo>
                    <a:pt x="548" y="494"/>
                  </a:lnTo>
                  <a:lnTo>
                    <a:pt x="547" y="485"/>
                  </a:lnTo>
                  <a:lnTo>
                    <a:pt x="545" y="476"/>
                  </a:lnTo>
                  <a:lnTo>
                    <a:pt x="541" y="468"/>
                  </a:lnTo>
                  <a:lnTo>
                    <a:pt x="536" y="461"/>
                  </a:lnTo>
                  <a:lnTo>
                    <a:pt x="529" y="455"/>
                  </a:lnTo>
                  <a:lnTo>
                    <a:pt x="529" y="414"/>
                  </a:lnTo>
                  <a:lnTo>
                    <a:pt x="526" y="424"/>
                  </a:lnTo>
                  <a:lnTo>
                    <a:pt x="523" y="436"/>
                  </a:lnTo>
                  <a:lnTo>
                    <a:pt x="521" y="449"/>
                  </a:lnTo>
                  <a:lnTo>
                    <a:pt x="514" y="445"/>
                  </a:lnTo>
                  <a:lnTo>
                    <a:pt x="506" y="442"/>
                  </a:lnTo>
                  <a:lnTo>
                    <a:pt x="497" y="440"/>
                  </a:lnTo>
                  <a:lnTo>
                    <a:pt x="488" y="440"/>
                  </a:lnTo>
                  <a:lnTo>
                    <a:pt x="478" y="440"/>
                  </a:lnTo>
                  <a:lnTo>
                    <a:pt x="469" y="443"/>
                  </a:lnTo>
                  <a:lnTo>
                    <a:pt x="460" y="446"/>
                  </a:lnTo>
                  <a:lnTo>
                    <a:pt x="462" y="430"/>
                  </a:lnTo>
                  <a:lnTo>
                    <a:pt x="466" y="415"/>
                  </a:lnTo>
                  <a:lnTo>
                    <a:pt x="470" y="402"/>
                  </a:lnTo>
                  <a:lnTo>
                    <a:pt x="475" y="389"/>
                  </a:lnTo>
                  <a:lnTo>
                    <a:pt x="480" y="378"/>
                  </a:lnTo>
                  <a:lnTo>
                    <a:pt x="487" y="367"/>
                  </a:lnTo>
                  <a:lnTo>
                    <a:pt x="494" y="358"/>
                  </a:lnTo>
                  <a:lnTo>
                    <a:pt x="502" y="348"/>
                  </a:lnTo>
                  <a:lnTo>
                    <a:pt x="510" y="340"/>
                  </a:lnTo>
                  <a:lnTo>
                    <a:pt x="519" y="333"/>
                  </a:lnTo>
                  <a:lnTo>
                    <a:pt x="528" y="326"/>
                  </a:lnTo>
                  <a:lnTo>
                    <a:pt x="538" y="320"/>
                  </a:lnTo>
                  <a:lnTo>
                    <a:pt x="547" y="314"/>
                  </a:lnTo>
                  <a:lnTo>
                    <a:pt x="558" y="308"/>
                  </a:lnTo>
                  <a:lnTo>
                    <a:pt x="560" y="307"/>
                  </a:lnTo>
                  <a:lnTo>
                    <a:pt x="562" y="306"/>
                  </a:lnTo>
                  <a:lnTo>
                    <a:pt x="571" y="301"/>
                  </a:lnTo>
                  <a:lnTo>
                    <a:pt x="581" y="297"/>
                  </a:lnTo>
                  <a:lnTo>
                    <a:pt x="591" y="295"/>
                  </a:lnTo>
                  <a:lnTo>
                    <a:pt x="591" y="295"/>
                  </a:lnTo>
                  <a:close/>
                </a:path>
                <a:path w="1046" h="854">
                  <a:moveTo>
                    <a:pt x="492" y="451"/>
                  </a:moveTo>
                  <a:lnTo>
                    <a:pt x="501" y="452"/>
                  </a:lnTo>
                  <a:lnTo>
                    <a:pt x="509" y="454"/>
                  </a:lnTo>
                  <a:lnTo>
                    <a:pt x="517" y="458"/>
                  </a:lnTo>
                  <a:lnTo>
                    <a:pt x="524" y="463"/>
                  </a:lnTo>
                  <a:lnTo>
                    <a:pt x="529" y="469"/>
                  </a:lnTo>
                  <a:lnTo>
                    <a:pt x="534" y="476"/>
                  </a:lnTo>
                  <a:lnTo>
                    <a:pt x="536" y="483"/>
                  </a:lnTo>
                  <a:lnTo>
                    <a:pt x="537" y="492"/>
                  </a:lnTo>
                  <a:lnTo>
                    <a:pt x="536" y="500"/>
                  </a:lnTo>
                  <a:lnTo>
                    <a:pt x="534" y="507"/>
                  </a:lnTo>
                  <a:lnTo>
                    <a:pt x="529" y="514"/>
                  </a:lnTo>
                  <a:lnTo>
                    <a:pt x="524" y="520"/>
                  </a:lnTo>
                  <a:lnTo>
                    <a:pt x="517" y="525"/>
                  </a:lnTo>
                  <a:lnTo>
                    <a:pt x="509" y="529"/>
                  </a:lnTo>
                  <a:lnTo>
                    <a:pt x="501" y="531"/>
                  </a:lnTo>
                  <a:lnTo>
                    <a:pt x="492" y="532"/>
                  </a:lnTo>
                  <a:lnTo>
                    <a:pt x="482" y="531"/>
                  </a:lnTo>
                  <a:lnTo>
                    <a:pt x="474" y="529"/>
                  </a:lnTo>
                  <a:lnTo>
                    <a:pt x="466" y="525"/>
                  </a:lnTo>
                  <a:lnTo>
                    <a:pt x="460" y="520"/>
                  </a:lnTo>
                  <a:lnTo>
                    <a:pt x="454" y="514"/>
                  </a:lnTo>
                  <a:lnTo>
                    <a:pt x="450" y="507"/>
                  </a:lnTo>
                  <a:lnTo>
                    <a:pt x="447" y="500"/>
                  </a:lnTo>
                  <a:lnTo>
                    <a:pt x="446" y="492"/>
                  </a:lnTo>
                  <a:lnTo>
                    <a:pt x="447" y="483"/>
                  </a:lnTo>
                  <a:lnTo>
                    <a:pt x="450" y="476"/>
                  </a:lnTo>
                  <a:lnTo>
                    <a:pt x="454" y="469"/>
                  </a:lnTo>
                  <a:lnTo>
                    <a:pt x="460" y="463"/>
                  </a:lnTo>
                  <a:lnTo>
                    <a:pt x="466" y="458"/>
                  </a:lnTo>
                  <a:lnTo>
                    <a:pt x="474" y="454"/>
                  </a:lnTo>
                  <a:lnTo>
                    <a:pt x="482" y="452"/>
                  </a:lnTo>
                  <a:lnTo>
                    <a:pt x="492" y="451"/>
                  </a:lnTo>
                  <a:close/>
                </a:path>
                <a:path w="1046" h="854">
                  <a:moveTo>
                    <a:pt x="480" y="535"/>
                  </a:moveTo>
                  <a:lnTo>
                    <a:pt x="491" y="545"/>
                  </a:lnTo>
                  <a:lnTo>
                    <a:pt x="503" y="535"/>
                  </a:lnTo>
                  <a:lnTo>
                    <a:pt x="509" y="537"/>
                  </a:lnTo>
                  <a:lnTo>
                    <a:pt x="516" y="539"/>
                  </a:lnTo>
                  <a:lnTo>
                    <a:pt x="523" y="543"/>
                  </a:lnTo>
                  <a:lnTo>
                    <a:pt x="528" y="547"/>
                  </a:lnTo>
                  <a:lnTo>
                    <a:pt x="530" y="549"/>
                  </a:lnTo>
                  <a:lnTo>
                    <a:pt x="534" y="551"/>
                  </a:lnTo>
                  <a:lnTo>
                    <a:pt x="537" y="554"/>
                  </a:lnTo>
                  <a:lnTo>
                    <a:pt x="541" y="558"/>
                  </a:lnTo>
                  <a:lnTo>
                    <a:pt x="546" y="563"/>
                  </a:lnTo>
                  <a:lnTo>
                    <a:pt x="551" y="568"/>
                  </a:lnTo>
                  <a:lnTo>
                    <a:pt x="555" y="574"/>
                  </a:lnTo>
                  <a:lnTo>
                    <a:pt x="560" y="582"/>
                  </a:lnTo>
                  <a:lnTo>
                    <a:pt x="565" y="589"/>
                  </a:lnTo>
                  <a:lnTo>
                    <a:pt x="569" y="598"/>
                  </a:lnTo>
                  <a:lnTo>
                    <a:pt x="572" y="608"/>
                  </a:lnTo>
                  <a:lnTo>
                    <a:pt x="576" y="619"/>
                  </a:lnTo>
                  <a:lnTo>
                    <a:pt x="578" y="631"/>
                  </a:lnTo>
                  <a:lnTo>
                    <a:pt x="580" y="643"/>
                  </a:lnTo>
                  <a:lnTo>
                    <a:pt x="580" y="657"/>
                  </a:lnTo>
                  <a:lnTo>
                    <a:pt x="580" y="662"/>
                  </a:lnTo>
                  <a:lnTo>
                    <a:pt x="577" y="666"/>
                  </a:lnTo>
                  <a:lnTo>
                    <a:pt x="574" y="669"/>
                  </a:lnTo>
                  <a:lnTo>
                    <a:pt x="569" y="671"/>
                  </a:lnTo>
                  <a:lnTo>
                    <a:pt x="565" y="672"/>
                  </a:lnTo>
                  <a:lnTo>
                    <a:pt x="560" y="671"/>
                  </a:lnTo>
                  <a:lnTo>
                    <a:pt x="555" y="669"/>
                  </a:lnTo>
                  <a:lnTo>
                    <a:pt x="552" y="666"/>
                  </a:lnTo>
                  <a:lnTo>
                    <a:pt x="549" y="662"/>
                  </a:lnTo>
                  <a:lnTo>
                    <a:pt x="548" y="657"/>
                  </a:lnTo>
                  <a:lnTo>
                    <a:pt x="548" y="645"/>
                  </a:lnTo>
                  <a:lnTo>
                    <a:pt x="547" y="634"/>
                  </a:lnTo>
                  <a:lnTo>
                    <a:pt x="544" y="623"/>
                  </a:lnTo>
                  <a:lnTo>
                    <a:pt x="541" y="614"/>
                  </a:lnTo>
                  <a:lnTo>
                    <a:pt x="538" y="606"/>
                  </a:lnTo>
                  <a:lnTo>
                    <a:pt x="538" y="663"/>
                  </a:lnTo>
                  <a:lnTo>
                    <a:pt x="537" y="668"/>
                  </a:lnTo>
                  <a:lnTo>
                    <a:pt x="536" y="673"/>
                  </a:lnTo>
                  <a:lnTo>
                    <a:pt x="533" y="678"/>
                  </a:lnTo>
                  <a:lnTo>
                    <a:pt x="533" y="813"/>
                  </a:lnTo>
                  <a:lnTo>
                    <a:pt x="533" y="818"/>
                  </a:lnTo>
                  <a:lnTo>
                    <a:pt x="530" y="823"/>
                  </a:lnTo>
                  <a:lnTo>
                    <a:pt x="527" y="827"/>
                  </a:lnTo>
                  <a:lnTo>
                    <a:pt x="523" y="830"/>
                  </a:lnTo>
                  <a:lnTo>
                    <a:pt x="518" y="832"/>
                  </a:lnTo>
                  <a:lnTo>
                    <a:pt x="513" y="832"/>
                  </a:lnTo>
                  <a:lnTo>
                    <a:pt x="507" y="832"/>
                  </a:lnTo>
                  <a:lnTo>
                    <a:pt x="502" y="830"/>
                  </a:lnTo>
                  <a:lnTo>
                    <a:pt x="498" y="827"/>
                  </a:lnTo>
                  <a:lnTo>
                    <a:pt x="495" y="823"/>
                  </a:lnTo>
                  <a:lnTo>
                    <a:pt x="492" y="818"/>
                  </a:lnTo>
                  <a:lnTo>
                    <a:pt x="492" y="813"/>
                  </a:lnTo>
                  <a:lnTo>
                    <a:pt x="492" y="699"/>
                  </a:lnTo>
                  <a:lnTo>
                    <a:pt x="491" y="699"/>
                  </a:lnTo>
                  <a:lnTo>
                    <a:pt x="490" y="699"/>
                  </a:lnTo>
                  <a:lnTo>
                    <a:pt x="489" y="699"/>
                  </a:lnTo>
                  <a:lnTo>
                    <a:pt x="489" y="813"/>
                  </a:lnTo>
                  <a:lnTo>
                    <a:pt x="488" y="818"/>
                  </a:lnTo>
                  <a:lnTo>
                    <a:pt x="486" y="823"/>
                  </a:lnTo>
                  <a:lnTo>
                    <a:pt x="483" y="827"/>
                  </a:lnTo>
                  <a:lnTo>
                    <a:pt x="479" y="830"/>
                  </a:lnTo>
                  <a:lnTo>
                    <a:pt x="474" y="832"/>
                  </a:lnTo>
                  <a:lnTo>
                    <a:pt x="468" y="832"/>
                  </a:lnTo>
                  <a:lnTo>
                    <a:pt x="463" y="832"/>
                  </a:lnTo>
                  <a:lnTo>
                    <a:pt x="458" y="830"/>
                  </a:lnTo>
                  <a:lnTo>
                    <a:pt x="454" y="827"/>
                  </a:lnTo>
                  <a:lnTo>
                    <a:pt x="450" y="823"/>
                  </a:lnTo>
                  <a:lnTo>
                    <a:pt x="448" y="818"/>
                  </a:lnTo>
                  <a:lnTo>
                    <a:pt x="448" y="813"/>
                  </a:lnTo>
                  <a:lnTo>
                    <a:pt x="448" y="677"/>
                  </a:lnTo>
                  <a:lnTo>
                    <a:pt x="448" y="675"/>
                  </a:lnTo>
                  <a:lnTo>
                    <a:pt x="446" y="669"/>
                  </a:lnTo>
                  <a:lnTo>
                    <a:pt x="445" y="663"/>
                  </a:lnTo>
                  <a:lnTo>
                    <a:pt x="445" y="611"/>
                  </a:lnTo>
                  <a:lnTo>
                    <a:pt x="442" y="618"/>
                  </a:lnTo>
                  <a:lnTo>
                    <a:pt x="440" y="626"/>
                  </a:lnTo>
                  <a:lnTo>
                    <a:pt x="439" y="636"/>
                  </a:lnTo>
                  <a:lnTo>
                    <a:pt x="438" y="645"/>
                  </a:lnTo>
                  <a:lnTo>
                    <a:pt x="437" y="655"/>
                  </a:lnTo>
                  <a:lnTo>
                    <a:pt x="436" y="660"/>
                  </a:lnTo>
                  <a:lnTo>
                    <a:pt x="434" y="664"/>
                  </a:lnTo>
                  <a:lnTo>
                    <a:pt x="431" y="667"/>
                  </a:lnTo>
                  <a:lnTo>
                    <a:pt x="427" y="669"/>
                  </a:lnTo>
                  <a:lnTo>
                    <a:pt x="421" y="670"/>
                  </a:lnTo>
                  <a:lnTo>
                    <a:pt x="416" y="669"/>
                  </a:lnTo>
                  <a:lnTo>
                    <a:pt x="412" y="667"/>
                  </a:lnTo>
                  <a:lnTo>
                    <a:pt x="408" y="664"/>
                  </a:lnTo>
                  <a:lnTo>
                    <a:pt x="406" y="660"/>
                  </a:lnTo>
                  <a:lnTo>
                    <a:pt x="405" y="655"/>
                  </a:lnTo>
                  <a:lnTo>
                    <a:pt x="406" y="641"/>
                  </a:lnTo>
                  <a:lnTo>
                    <a:pt x="407" y="628"/>
                  </a:lnTo>
                  <a:lnTo>
                    <a:pt x="410" y="616"/>
                  </a:lnTo>
                  <a:lnTo>
                    <a:pt x="413" y="605"/>
                  </a:lnTo>
                  <a:lnTo>
                    <a:pt x="417" y="595"/>
                  </a:lnTo>
                  <a:lnTo>
                    <a:pt x="422" y="586"/>
                  </a:lnTo>
                  <a:lnTo>
                    <a:pt x="427" y="578"/>
                  </a:lnTo>
                  <a:lnTo>
                    <a:pt x="431" y="571"/>
                  </a:lnTo>
                  <a:lnTo>
                    <a:pt x="436" y="565"/>
                  </a:lnTo>
                  <a:lnTo>
                    <a:pt x="441" y="559"/>
                  </a:lnTo>
                  <a:lnTo>
                    <a:pt x="446" y="555"/>
                  </a:lnTo>
                  <a:lnTo>
                    <a:pt x="450" y="551"/>
                  </a:lnTo>
                  <a:lnTo>
                    <a:pt x="454" y="548"/>
                  </a:lnTo>
                  <a:lnTo>
                    <a:pt x="456" y="546"/>
                  </a:lnTo>
                  <a:lnTo>
                    <a:pt x="458" y="545"/>
                  </a:lnTo>
                  <a:lnTo>
                    <a:pt x="459" y="544"/>
                  </a:lnTo>
                  <a:lnTo>
                    <a:pt x="461" y="543"/>
                  </a:lnTo>
                  <a:lnTo>
                    <a:pt x="467" y="540"/>
                  </a:lnTo>
                  <a:lnTo>
                    <a:pt x="474" y="537"/>
                  </a:lnTo>
                  <a:lnTo>
                    <a:pt x="480" y="535"/>
                  </a:lnTo>
                  <a:lnTo>
                    <a:pt x="480" y="535"/>
                  </a:lnTo>
                  <a:close/>
                </a:path>
                <a:path w="1046" h="854">
                  <a:moveTo>
                    <a:pt x="955" y="451"/>
                  </a:moveTo>
                  <a:lnTo>
                    <a:pt x="964" y="452"/>
                  </a:lnTo>
                  <a:lnTo>
                    <a:pt x="972" y="454"/>
                  </a:lnTo>
                  <a:lnTo>
                    <a:pt x="980" y="458"/>
                  </a:lnTo>
                  <a:lnTo>
                    <a:pt x="987" y="463"/>
                  </a:lnTo>
                  <a:lnTo>
                    <a:pt x="992" y="469"/>
                  </a:lnTo>
                  <a:lnTo>
                    <a:pt x="997" y="476"/>
                  </a:lnTo>
                  <a:lnTo>
                    <a:pt x="999" y="484"/>
                  </a:lnTo>
                  <a:lnTo>
                    <a:pt x="1000" y="493"/>
                  </a:lnTo>
                  <a:lnTo>
                    <a:pt x="999" y="501"/>
                  </a:lnTo>
                  <a:lnTo>
                    <a:pt x="997" y="509"/>
                  </a:lnTo>
                  <a:lnTo>
                    <a:pt x="992" y="516"/>
                  </a:lnTo>
                  <a:lnTo>
                    <a:pt x="987" y="522"/>
                  </a:lnTo>
                  <a:lnTo>
                    <a:pt x="980" y="528"/>
                  </a:lnTo>
                  <a:lnTo>
                    <a:pt x="972" y="531"/>
                  </a:lnTo>
                  <a:lnTo>
                    <a:pt x="964" y="534"/>
                  </a:lnTo>
                  <a:lnTo>
                    <a:pt x="955" y="535"/>
                  </a:lnTo>
                  <a:lnTo>
                    <a:pt x="945" y="534"/>
                  </a:lnTo>
                  <a:lnTo>
                    <a:pt x="937" y="531"/>
                  </a:lnTo>
                  <a:lnTo>
                    <a:pt x="929" y="528"/>
                  </a:lnTo>
                  <a:lnTo>
                    <a:pt x="922" y="522"/>
                  </a:lnTo>
                  <a:lnTo>
                    <a:pt x="917" y="516"/>
                  </a:lnTo>
                  <a:lnTo>
                    <a:pt x="913" y="509"/>
                  </a:lnTo>
                  <a:lnTo>
                    <a:pt x="910" y="501"/>
                  </a:lnTo>
                  <a:lnTo>
                    <a:pt x="909" y="493"/>
                  </a:lnTo>
                  <a:lnTo>
                    <a:pt x="910" y="484"/>
                  </a:lnTo>
                  <a:lnTo>
                    <a:pt x="913" y="476"/>
                  </a:lnTo>
                  <a:lnTo>
                    <a:pt x="917" y="469"/>
                  </a:lnTo>
                  <a:lnTo>
                    <a:pt x="922" y="463"/>
                  </a:lnTo>
                  <a:lnTo>
                    <a:pt x="929" y="458"/>
                  </a:lnTo>
                  <a:lnTo>
                    <a:pt x="937" y="454"/>
                  </a:lnTo>
                  <a:lnTo>
                    <a:pt x="945" y="452"/>
                  </a:lnTo>
                  <a:lnTo>
                    <a:pt x="955" y="451"/>
                  </a:lnTo>
                  <a:close/>
                </a:path>
                <a:path w="1046" h="854">
                  <a:moveTo>
                    <a:pt x="943" y="537"/>
                  </a:moveTo>
                  <a:lnTo>
                    <a:pt x="955" y="548"/>
                  </a:lnTo>
                  <a:lnTo>
                    <a:pt x="966" y="537"/>
                  </a:lnTo>
                  <a:lnTo>
                    <a:pt x="973" y="539"/>
                  </a:lnTo>
                  <a:lnTo>
                    <a:pt x="980" y="542"/>
                  </a:lnTo>
                  <a:lnTo>
                    <a:pt x="987" y="546"/>
                  </a:lnTo>
                  <a:lnTo>
                    <a:pt x="992" y="550"/>
                  </a:lnTo>
                  <a:lnTo>
                    <a:pt x="995" y="552"/>
                  </a:lnTo>
                  <a:lnTo>
                    <a:pt x="998" y="554"/>
                  </a:lnTo>
                  <a:lnTo>
                    <a:pt x="1002" y="557"/>
                  </a:lnTo>
                  <a:lnTo>
                    <a:pt x="1006" y="561"/>
                  </a:lnTo>
                  <a:lnTo>
                    <a:pt x="1010" y="566"/>
                  </a:lnTo>
                  <a:lnTo>
                    <a:pt x="1015" y="571"/>
                  </a:lnTo>
                  <a:lnTo>
                    <a:pt x="1020" y="577"/>
                  </a:lnTo>
                  <a:lnTo>
                    <a:pt x="1025" y="585"/>
                  </a:lnTo>
                  <a:lnTo>
                    <a:pt x="1030" y="593"/>
                  </a:lnTo>
                  <a:lnTo>
                    <a:pt x="1034" y="602"/>
                  </a:lnTo>
                  <a:lnTo>
                    <a:pt x="1038" y="612"/>
                  </a:lnTo>
                  <a:lnTo>
                    <a:pt x="1042" y="622"/>
                  </a:lnTo>
                  <a:lnTo>
                    <a:pt x="1044" y="634"/>
                  </a:lnTo>
                  <a:lnTo>
                    <a:pt x="1046" y="647"/>
                  </a:lnTo>
                  <a:lnTo>
                    <a:pt x="1046" y="661"/>
                  </a:lnTo>
                  <a:lnTo>
                    <a:pt x="1045" y="665"/>
                  </a:lnTo>
                  <a:lnTo>
                    <a:pt x="1043" y="670"/>
                  </a:lnTo>
                  <a:lnTo>
                    <a:pt x="1039" y="673"/>
                  </a:lnTo>
                  <a:lnTo>
                    <a:pt x="1035" y="675"/>
                  </a:lnTo>
                  <a:lnTo>
                    <a:pt x="1030" y="676"/>
                  </a:lnTo>
                  <a:lnTo>
                    <a:pt x="1025" y="675"/>
                  </a:lnTo>
                  <a:lnTo>
                    <a:pt x="1020" y="673"/>
                  </a:lnTo>
                  <a:lnTo>
                    <a:pt x="1016" y="670"/>
                  </a:lnTo>
                  <a:lnTo>
                    <a:pt x="1014" y="665"/>
                  </a:lnTo>
                  <a:lnTo>
                    <a:pt x="1013" y="661"/>
                  </a:lnTo>
                  <a:lnTo>
                    <a:pt x="1012" y="648"/>
                  </a:lnTo>
                  <a:lnTo>
                    <a:pt x="1011" y="637"/>
                  </a:lnTo>
                  <a:lnTo>
                    <a:pt x="1009" y="627"/>
                  </a:lnTo>
                  <a:lnTo>
                    <a:pt x="1006" y="618"/>
                  </a:lnTo>
                  <a:lnTo>
                    <a:pt x="1002" y="609"/>
                  </a:lnTo>
                  <a:lnTo>
                    <a:pt x="1002" y="645"/>
                  </a:lnTo>
                  <a:lnTo>
                    <a:pt x="1019" y="731"/>
                  </a:lnTo>
                  <a:lnTo>
                    <a:pt x="998" y="731"/>
                  </a:lnTo>
                  <a:lnTo>
                    <a:pt x="998" y="818"/>
                  </a:lnTo>
                  <a:lnTo>
                    <a:pt x="997" y="823"/>
                  </a:lnTo>
                  <a:lnTo>
                    <a:pt x="995" y="828"/>
                  </a:lnTo>
                  <a:lnTo>
                    <a:pt x="991" y="832"/>
                  </a:lnTo>
                  <a:lnTo>
                    <a:pt x="987" y="835"/>
                  </a:lnTo>
                  <a:lnTo>
                    <a:pt x="982" y="837"/>
                  </a:lnTo>
                  <a:lnTo>
                    <a:pt x="976" y="837"/>
                  </a:lnTo>
                  <a:lnTo>
                    <a:pt x="971" y="837"/>
                  </a:lnTo>
                  <a:lnTo>
                    <a:pt x="966" y="835"/>
                  </a:lnTo>
                  <a:lnTo>
                    <a:pt x="961" y="832"/>
                  </a:lnTo>
                  <a:lnTo>
                    <a:pt x="958" y="828"/>
                  </a:lnTo>
                  <a:lnTo>
                    <a:pt x="956" y="823"/>
                  </a:lnTo>
                  <a:lnTo>
                    <a:pt x="955" y="818"/>
                  </a:lnTo>
                  <a:lnTo>
                    <a:pt x="955" y="731"/>
                  </a:lnTo>
                  <a:lnTo>
                    <a:pt x="952" y="731"/>
                  </a:lnTo>
                  <a:lnTo>
                    <a:pt x="952" y="818"/>
                  </a:lnTo>
                  <a:lnTo>
                    <a:pt x="951" y="823"/>
                  </a:lnTo>
                  <a:lnTo>
                    <a:pt x="949" y="828"/>
                  </a:lnTo>
                  <a:lnTo>
                    <a:pt x="946" y="832"/>
                  </a:lnTo>
                  <a:lnTo>
                    <a:pt x="942" y="835"/>
                  </a:lnTo>
                  <a:lnTo>
                    <a:pt x="936" y="837"/>
                  </a:lnTo>
                  <a:lnTo>
                    <a:pt x="931" y="837"/>
                  </a:lnTo>
                  <a:lnTo>
                    <a:pt x="925" y="837"/>
                  </a:lnTo>
                  <a:lnTo>
                    <a:pt x="920" y="835"/>
                  </a:lnTo>
                  <a:lnTo>
                    <a:pt x="916" y="832"/>
                  </a:lnTo>
                  <a:lnTo>
                    <a:pt x="912" y="828"/>
                  </a:lnTo>
                  <a:lnTo>
                    <a:pt x="910" y="823"/>
                  </a:lnTo>
                  <a:lnTo>
                    <a:pt x="909" y="818"/>
                  </a:lnTo>
                  <a:lnTo>
                    <a:pt x="909" y="731"/>
                  </a:lnTo>
                  <a:lnTo>
                    <a:pt x="890" y="731"/>
                  </a:lnTo>
                  <a:lnTo>
                    <a:pt x="907" y="645"/>
                  </a:lnTo>
                  <a:lnTo>
                    <a:pt x="907" y="614"/>
                  </a:lnTo>
                  <a:lnTo>
                    <a:pt x="904" y="622"/>
                  </a:lnTo>
                  <a:lnTo>
                    <a:pt x="902" y="630"/>
                  </a:lnTo>
                  <a:lnTo>
                    <a:pt x="900" y="639"/>
                  </a:lnTo>
                  <a:lnTo>
                    <a:pt x="900" y="648"/>
                  </a:lnTo>
                  <a:lnTo>
                    <a:pt x="899" y="658"/>
                  </a:lnTo>
                  <a:lnTo>
                    <a:pt x="898" y="663"/>
                  </a:lnTo>
                  <a:lnTo>
                    <a:pt x="896" y="667"/>
                  </a:lnTo>
                  <a:lnTo>
                    <a:pt x="892" y="671"/>
                  </a:lnTo>
                  <a:lnTo>
                    <a:pt x="888" y="673"/>
                  </a:lnTo>
                  <a:lnTo>
                    <a:pt x="882" y="674"/>
                  </a:lnTo>
                  <a:lnTo>
                    <a:pt x="878" y="673"/>
                  </a:lnTo>
                  <a:lnTo>
                    <a:pt x="873" y="671"/>
                  </a:lnTo>
                  <a:lnTo>
                    <a:pt x="869" y="667"/>
                  </a:lnTo>
                  <a:lnTo>
                    <a:pt x="867" y="663"/>
                  </a:lnTo>
                  <a:lnTo>
                    <a:pt x="866" y="658"/>
                  </a:lnTo>
                  <a:lnTo>
                    <a:pt x="867" y="645"/>
                  </a:lnTo>
                  <a:lnTo>
                    <a:pt x="869" y="631"/>
                  </a:lnTo>
                  <a:lnTo>
                    <a:pt x="871" y="619"/>
                  </a:lnTo>
                  <a:lnTo>
                    <a:pt x="875" y="608"/>
                  </a:lnTo>
                  <a:lnTo>
                    <a:pt x="879" y="598"/>
                  </a:lnTo>
                  <a:lnTo>
                    <a:pt x="883" y="589"/>
                  </a:lnTo>
                  <a:lnTo>
                    <a:pt x="888" y="581"/>
                  </a:lnTo>
                  <a:lnTo>
                    <a:pt x="893" y="574"/>
                  </a:lnTo>
                  <a:lnTo>
                    <a:pt x="898" y="567"/>
                  </a:lnTo>
                  <a:lnTo>
                    <a:pt x="903" y="562"/>
                  </a:lnTo>
                  <a:lnTo>
                    <a:pt x="908" y="557"/>
                  </a:lnTo>
                  <a:lnTo>
                    <a:pt x="912" y="554"/>
                  </a:lnTo>
                  <a:lnTo>
                    <a:pt x="916" y="551"/>
                  </a:lnTo>
                  <a:lnTo>
                    <a:pt x="919" y="548"/>
                  </a:lnTo>
                  <a:lnTo>
                    <a:pt x="921" y="547"/>
                  </a:lnTo>
                  <a:lnTo>
                    <a:pt x="922" y="547"/>
                  </a:lnTo>
                  <a:lnTo>
                    <a:pt x="922" y="546"/>
                  </a:lnTo>
                  <a:lnTo>
                    <a:pt x="923" y="546"/>
                  </a:lnTo>
                  <a:lnTo>
                    <a:pt x="929" y="542"/>
                  </a:lnTo>
                  <a:lnTo>
                    <a:pt x="936" y="539"/>
                  </a:lnTo>
                  <a:lnTo>
                    <a:pt x="943" y="537"/>
                  </a:lnTo>
                  <a:lnTo>
                    <a:pt x="943" y="537"/>
                  </a:lnTo>
                  <a:close/>
                </a:path>
                <a:path w="1046" h="854">
                  <a:moveTo>
                    <a:pt x="444" y="0"/>
                  </a:moveTo>
                  <a:lnTo>
                    <a:pt x="444" y="0"/>
                  </a:lnTo>
                  <a:lnTo>
                    <a:pt x="452" y="1"/>
                  </a:lnTo>
                  <a:lnTo>
                    <a:pt x="460" y="2"/>
                  </a:lnTo>
                  <a:lnTo>
                    <a:pt x="466" y="6"/>
                  </a:lnTo>
                  <a:lnTo>
                    <a:pt x="472" y="11"/>
                  </a:lnTo>
                  <a:lnTo>
                    <a:pt x="660" y="142"/>
                  </a:lnTo>
                  <a:lnTo>
                    <a:pt x="648" y="137"/>
                  </a:lnTo>
                  <a:lnTo>
                    <a:pt x="637" y="134"/>
                  </a:lnTo>
                  <a:lnTo>
                    <a:pt x="624" y="132"/>
                  </a:lnTo>
                  <a:lnTo>
                    <a:pt x="610" y="131"/>
                  </a:lnTo>
                  <a:lnTo>
                    <a:pt x="597" y="132"/>
                  </a:lnTo>
                  <a:lnTo>
                    <a:pt x="583" y="134"/>
                  </a:lnTo>
                  <a:lnTo>
                    <a:pt x="570" y="138"/>
                  </a:lnTo>
                  <a:lnTo>
                    <a:pt x="558" y="144"/>
                  </a:lnTo>
                  <a:lnTo>
                    <a:pt x="547" y="150"/>
                  </a:lnTo>
                  <a:lnTo>
                    <a:pt x="537" y="158"/>
                  </a:lnTo>
                  <a:lnTo>
                    <a:pt x="528" y="168"/>
                  </a:lnTo>
                  <a:lnTo>
                    <a:pt x="520" y="178"/>
                  </a:lnTo>
                  <a:lnTo>
                    <a:pt x="515" y="188"/>
                  </a:lnTo>
                  <a:lnTo>
                    <a:pt x="510" y="200"/>
                  </a:lnTo>
                  <a:lnTo>
                    <a:pt x="507" y="212"/>
                  </a:lnTo>
                  <a:lnTo>
                    <a:pt x="506" y="225"/>
                  </a:lnTo>
                  <a:lnTo>
                    <a:pt x="507" y="237"/>
                  </a:lnTo>
                  <a:lnTo>
                    <a:pt x="510" y="248"/>
                  </a:lnTo>
                  <a:lnTo>
                    <a:pt x="513" y="259"/>
                  </a:lnTo>
                  <a:lnTo>
                    <a:pt x="518" y="269"/>
                  </a:lnTo>
                  <a:lnTo>
                    <a:pt x="525" y="278"/>
                  </a:lnTo>
                  <a:lnTo>
                    <a:pt x="532" y="287"/>
                  </a:lnTo>
                  <a:lnTo>
                    <a:pt x="541" y="295"/>
                  </a:lnTo>
                  <a:lnTo>
                    <a:pt x="530" y="301"/>
                  </a:lnTo>
                  <a:lnTo>
                    <a:pt x="519" y="308"/>
                  </a:lnTo>
                  <a:lnTo>
                    <a:pt x="507" y="316"/>
                  </a:lnTo>
                  <a:lnTo>
                    <a:pt x="497" y="325"/>
                  </a:lnTo>
                  <a:lnTo>
                    <a:pt x="487" y="335"/>
                  </a:lnTo>
                  <a:lnTo>
                    <a:pt x="477" y="345"/>
                  </a:lnTo>
                  <a:lnTo>
                    <a:pt x="468" y="357"/>
                  </a:lnTo>
                  <a:lnTo>
                    <a:pt x="197" y="357"/>
                  </a:lnTo>
                  <a:lnTo>
                    <a:pt x="197" y="782"/>
                  </a:lnTo>
                  <a:lnTo>
                    <a:pt x="337" y="782"/>
                  </a:lnTo>
                  <a:lnTo>
                    <a:pt x="337" y="557"/>
                  </a:lnTo>
                  <a:lnTo>
                    <a:pt x="415" y="557"/>
                  </a:lnTo>
                  <a:lnTo>
                    <a:pt x="409" y="564"/>
                  </a:lnTo>
                  <a:lnTo>
                    <a:pt x="404" y="571"/>
                  </a:lnTo>
                  <a:lnTo>
                    <a:pt x="399" y="579"/>
                  </a:lnTo>
                  <a:lnTo>
                    <a:pt x="394" y="588"/>
                  </a:lnTo>
                  <a:lnTo>
                    <a:pt x="389" y="598"/>
                  </a:lnTo>
                  <a:lnTo>
                    <a:pt x="385" y="609"/>
                  </a:lnTo>
                  <a:lnTo>
                    <a:pt x="382" y="621"/>
                  </a:lnTo>
                  <a:lnTo>
                    <a:pt x="380" y="633"/>
                  </a:lnTo>
                  <a:lnTo>
                    <a:pt x="378" y="647"/>
                  </a:lnTo>
                  <a:lnTo>
                    <a:pt x="378" y="661"/>
                  </a:lnTo>
                  <a:lnTo>
                    <a:pt x="379" y="669"/>
                  </a:lnTo>
                  <a:lnTo>
                    <a:pt x="381" y="676"/>
                  </a:lnTo>
                  <a:lnTo>
                    <a:pt x="385" y="682"/>
                  </a:lnTo>
                  <a:lnTo>
                    <a:pt x="390" y="688"/>
                  </a:lnTo>
                  <a:lnTo>
                    <a:pt x="397" y="693"/>
                  </a:lnTo>
                  <a:lnTo>
                    <a:pt x="404" y="697"/>
                  </a:lnTo>
                  <a:lnTo>
                    <a:pt x="412" y="698"/>
                  </a:lnTo>
                  <a:lnTo>
                    <a:pt x="420" y="699"/>
                  </a:lnTo>
                  <a:lnTo>
                    <a:pt x="421" y="699"/>
                  </a:lnTo>
                  <a:lnTo>
                    <a:pt x="421" y="818"/>
                  </a:lnTo>
                  <a:lnTo>
                    <a:pt x="421" y="826"/>
                  </a:lnTo>
                  <a:lnTo>
                    <a:pt x="423" y="833"/>
                  </a:lnTo>
                  <a:lnTo>
                    <a:pt x="427" y="839"/>
                  </a:lnTo>
                  <a:lnTo>
                    <a:pt x="431" y="845"/>
                  </a:lnTo>
                  <a:lnTo>
                    <a:pt x="437" y="850"/>
                  </a:lnTo>
                  <a:lnTo>
                    <a:pt x="443" y="854"/>
                  </a:lnTo>
                  <a:lnTo>
                    <a:pt x="157" y="854"/>
                  </a:lnTo>
                  <a:lnTo>
                    <a:pt x="148" y="854"/>
                  </a:lnTo>
                  <a:lnTo>
                    <a:pt x="141" y="851"/>
                  </a:lnTo>
                  <a:lnTo>
                    <a:pt x="134" y="848"/>
                  </a:lnTo>
                  <a:lnTo>
                    <a:pt x="128" y="844"/>
                  </a:lnTo>
                  <a:lnTo>
                    <a:pt x="123" y="838"/>
                  </a:lnTo>
                  <a:lnTo>
                    <a:pt x="119" y="832"/>
                  </a:lnTo>
                  <a:lnTo>
                    <a:pt x="117" y="825"/>
                  </a:lnTo>
                  <a:lnTo>
                    <a:pt x="116" y="818"/>
                  </a:lnTo>
                  <a:lnTo>
                    <a:pt x="116" y="352"/>
                  </a:lnTo>
                  <a:lnTo>
                    <a:pt x="89" y="376"/>
                  </a:lnTo>
                  <a:lnTo>
                    <a:pt x="81" y="382"/>
                  </a:lnTo>
                  <a:lnTo>
                    <a:pt x="73" y="386"/>
                  </a:lnTo>
                  <a:lnTo>
                    <a:pt x="65" y="388"/>
                  </a:lnTo>
                  <a:lnTo>
                    <a:pt x="56" y="390"/>
                  </a:lnTo>
                  <a:lnTo>
                    <a:pt x="47" y="390"/>
                  </a:lnTo>
                  <a:lnTo>
                    <a:pt x="38" y="388"/>
                  </a:lnTo>
                  <a:lnTo>
                    <a:pt x="30" y="386"/>
                  </a:lnTo>
                  <a:lnTo>
                    <a:pt x="22" y="382"/>
                  </a:lnTo>
                  <a:lnTo>
                    <a:pt x="14" y="376"/>
                  </a:lnTo>
                  <a:lnTo>
                    <a:pt x="9" y="370"/>
                  </a:lnTo>
                  <a:lnTo>
                    <a:pt x="4" y="363"/>
                  </a:lnTo>
                  <a:lnTo>
                    <a:pt x="1" y="355"/>
                  </a:lnTo>
                  <a:lnTo>
                    <a:pt x="0" y="347"/>
                  </a:lnTo>
                  <a:lnTo>
                    <a:pt x="0" y="339"/>
                  </a:lnTo>
                  <a:lnTo>
                    <a:pt x="1" y="331"/>
                  </a:lnTo>
                  <a:lnTo>
                    <a:pt x="4" y="324"/>
                  </a:lnTo>
                  <a:lnTo>
                    <a:pt x="9" y="316"/>
                  </a:lnTo>
                  <a:lnTo>
                    <a:pt x="14" y="310"/>
                  </a:lnTo>
                  <a:lnTo>
                    <a:pt x="72" y="258"/>
                  </a:lnTo>
                  <a:lnTo>
                    <a:pt x="72" y="94"/>
                  </a:lnTo>
                  <a:lnTo>
                    <a:pt x="176" y="94"/>
                  </a:lnTo>
                  <a:lnTo>
                    <a:pt x="176" y="192"/>
                  </a:lnTo>
                  <a:lnTo>
                    <a:pt x="416" y="11"/>
                  </a:lnTo>
                  <a:lnTo>
                    <a:pt x="422" y="6"/>
                  </a:lnTo>
                  <a:lnTo>
                    <a:pt x="429" y="2"/>
                  </a:lnTo>
                  <a:lnTo>
                    <a:pt x="437" y="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textbox 36"/>
          <p:cNvSpPr/>
          <p:nvPr/>
        </p:nvSpPr>
        <p:spPr>
          <a:xfrm>
            <a:off x="5579490" y="1880591"/>
            <a:ext cx="2988310" cy="8680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2195"/>
              </a:lnSpc>
              <a:tabLst/>
            </a:pPr>
            <a:r>
              <a:rPr sz="2700" b="1" kern="0" spc="0" baseline="12849" dirty="0">
                <a:solidFill>
                  <a:srgbClr val="FFFFFF">
                    <a:alpha val="100000"/>
                  </a:srgbClr>
                </a:solidFill>
                <a:latin typeface="KaiTi"/>
                <a:ea typeface="KaiTi"/>
                <a:cs typeface="KaiTi"/>
              </a:rPr>
              <a:t>股东</a:t>
            </a:r>
            <a:r>
              <a:rPr sz="1700" kern="0" spc="0" dirty="0">
                <a:solidFill>
                  <a:srgbClr val="FFFFFF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 </a:t>
            </a:r>
            <a:r>
              <a:rPr sz="1800" b="1" kern="0" spc="0" dirty="0">
                <a:solidFill>
                  <a:srgbClr val="FFFFFF">
                    <a:alpha val="100000"/>
                  </a:srgbClr>
                </a:solidFill>
                <a:latin typeface="KaiTi"/>
                <a:ea typeface="KaiTi"/>
                <a:cs typeface="KaiTi"/>
              </a:rPr>
              <a:t>保持核心业务持续增</a:t>
            </a:r>
            <a:endParaRPr sz="1800" dirty="0">
              <a:latin typeface="KaiTi"/>
              <a:ea typeface="KaiTi"/>
              <a:cs typeface="KaiTi"/>
            </a:endParaRPr>
          </a:p>
          <a:p>
            <a:pPr marL="916939" indent="5714" algn="l" rtl="0" eaLnBrk="0">
              <a:lnSpc>
                <a:spcPct val="94000"/>
              </a:lnSpc>
              <a:spcBef>
                <a:spcPts val="378"/>
              </a:spcBef>
              <a:tabLst/>
            </a:pPr>
            <a:r>
              <a:rPr sz="1800" b="1" kern="0" spc="-20" dirty="0">
                <a:solidFill>
                  <a:srgbClr val="FFFFFF">
                    <a:alpha val="100000"/>
                  </a:srgbClr>
                </a:solidFill>
                <a:latin typeface="KaiTi"/>
                <a:ea typeface="KaiTi"/>
                <a:cs typeface="KaiTi"/>
              </a:rPr>
              <a:t>长，推动拓展业务快</a:t>
            </a:r>
            <a:r>
              <a:rPr sz="1800" kern="0" spc="0" dirty="0">
                <a:solidFill>
                  <a:srgbClr val="FFFFFF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800" b="1" kern="0" spc="-40" dirty="0">
                <a:solidFill>
                  <a:srgbClr val="FFFFFF">
                    <a:alpha val="100000"/>
                  </a:srgbClr>
                </a:solidFill>
                <a:latin typeface="KaiTi"/>
                <a:ea typeface="KaiTi"/>
                <a:cs typeface="KaiTi"/>
              </a:rPr>
              <a:t>速发展</a:t>
            </a:r>
            <a:endParaRPr sz="1800" dirty="0">
              <a:latin typeface="KaiTi"/>
              <a:ea typeface="KaiTi"/>
              <a:cs typeface="KaiTi"/>
            </a:endParaRPr>
          </a:p>
        </p:txBody>
      </p:sp>
      <p:pic>
        <p:nvPicPr>
          <p:cNvPr id="38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40" name="textbox 40"/>
          <p:cNvSpPr/>
          <p:nvPr/>
        </p:nvSpPr>
        <p:spPr>
          <a:xfrm>
            <a:off x="5277306" y="1321282"/>
            <a:ext cx="1840864" cy="2921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14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1800" b="1" kern="0" spc="-3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沃土项目三大目标</a:t>
            </a:r>
            <a:endParaRPr sz="1800" dirty="0">
              <a:latin typeface="KaiTi"/>
              <a:ea typeface="KaiTi"/>
              <a:cs typeface="KaiTi"/>
            </a:endParaRPr>
          </a:p>
        </p:txBody>
      </p:sp>
      <p:sp>
        <p:nvSpPr>
          <p:cNvPr id="42" name="path 42"/>
          <p:cNvSpPr/>
          <p:nvPr/>
        </p:nvSpPr>
        <p:spPr>
          <a:xfrm>
            <a:off x="5541263" y="2249424"/>
            <a:ext cx="652272" cy="533400"/>
          </a:xfrm>
          <a:custGeom>
            <a:avLst/>
            <a:gdLst/>
            <a:ahLst/>
            <a:cxnLst/>
            <a:rect l="0" t="0" r="0" b="0"/>
            <a:pathLst>
              <a:path w="1027" h="840">
                <a:moveTo>
                  <a:pt x="491" y="221"/>
                </a:moveTo>
                <a:lnTo>
                  <a:pt x="504" y="234"/>
                </a:lnTo>
                <a:lnTo>
                  <a:pt x="505" y="234"/>
                </a:lnTo>
                <a:lnTo>
                  <a:pt x="472" y="307"/>
                </a:lnTo>
                <a:lnTo>
                  <a:pt x="511" y="343"/>
                </a:lnTo>
                <a:lnTo>
                  <a:pt x="550" y="307"/>
                </a:lnTo>
                <a:lnTo>
                  <a:pt x="517" y="234"/>
                </a:lnTo>
                <a:lnTo>
                  <a:pt x="517" y="234"/>
                </a:lnTo>
                <a:lnTo>
                  <a:pt x="530" y="221"/>
                </a:lnTo>
                <a:lnTo>
                  <a:pt x="521" y="223"/>
                </a:lnTo>
                <a:lnTo>
                  <a:pt x="511" y="224"/>
                </a:lnTo>
                <a:lnTo>
                  <a:pt x="501" y="223"/>
                </a:lnTo>
                <a:lnTo>
                  <a:pt x="491" y="221"/>
                </a:lnTo>
                <a:close/>
                <a:moveTo>
                  <a:pt x="511" y="69"/>
                </a:moveTo>
                <a:lnTo>
                  <a:pt x="522" y="70"/>
                </a:lnTo>
                <a:lnTo>
                  <a:pt x="533" y="72"/>
                </a:lnTo>
                <a:lnTo>
                  <a:pt x="543" y="76"/>
                </a:lnTo>
                <a:lnTo>
                  <a:pt x="553" y="81"/>
                </a:lnTo>
                <a:lnTo>
                  <a:pt x="561" y="87"/>
                </a:lnTo>
                <a:lnTo>
                  <a:pt x="569" y="94"/>
                </a:lnTo>
                <a:lnTo>
                  <a:pt x="576" y="101"/>
                </a:lnTo>
                <a:lnTo>
                  <a:pt x="581" y="110"/>
                </a:lnTo>
                <a:lnTo>
                  <a:pt x="585" y="120"/>
                </a:lnTo>
                <a:lnTo>
                  <a:pt x="587" y="129"/>
                </a:lnTo>
                <a:lnTo>
                  <a:pt x="588" y="140"/>
                </a:lnTo>
                <a:lnTo>
                  <a:pt x="587" y="150"/>
                </a:lnTo>
                <a:lnTo>
                  <a:pt x="585" y="161"/>
                </a:lnTo>
                <a:lnTo>
                  <a:pt x="581" y="171"/>
                </a:lnTo>
                <a:lnTo>
                  <a:pt x="576" y="181"/>
                </a:lnTo>
                <a:lnTo>
                  <a:pt x="570" y="191"/>
                </a:lnTo>
                <a:lnTo>
                  <a:pt x="562" y="200"/>
                </a:lnTo>
                <a:lnTo>
                  <a:pt x="554" y="207"/>
                </a:lnTo>
                <a:lnTo>
                  <a:pt x="545" y="214"/>
                </a:lnTo>
                <a:lnTo>
                  <a:pt x="560" y="218"/>
                </a:lnTo>
                <a:lnTo>
                  <a:pt x="574" y="223"/>
                </a:lnTo>
                <a:lnTo>
                  <a:pt x="587" y="230"/>
                </a:lnTo>
                <a:lnTo>
                  <a:pt x="599" y="237"/>
                </a:lnTo>
                <a:lnTo>
                  <a:pt x="611" y="245"/>
                </a:lnTo>
                <a:lnTo>
                  <a:pt x="620" y="254"/>
                </a:lnTo>
                <a:lnTo>
                  <a:pt x="629" y="264"/>
                </a:lnTo>
                <a:lnTo>
                  <a:pt x="636" y="273"/>
                </a:lnTo>
                <a:lnTo>
                  <a:pt x="642" y="283"/>
                </a:lnTo>
                <a:lnTo>
                  <a:pt x="647" y="293"/>
                </a:lnTo>
                <a:lnTo>
                  <a:pt x="649" y="302"/>
                </a:lnTo>
                <a:lnTo>
                  <a:pt x="650" y="311"/>
                </a:lnTo>
                <a:lnTo>
                  <a:pt x="649" y="315"/>
                </a:lnTo>
                <a:lnTo>
                  <a:pt x="646" y="319"/>
                </a:lnTo>
                <a:lnTo>
                  <a:pt x="641" y="323"/>
                </a:lnTo>
                <a:lnTo>
                  <a:pt x="635" y="327"/>
                </a:lnTo>
                <a:lnTo>
                  <a:pt x="626" y="330"/>
                </a:lnTo>
                <a:lnTo>
                  <a:pt x="617" y="332"/>
                </a:lnTo>
                <a:lnTo>
                  <a:pt x="607" y="335"/>
                </a:lnTo>
                <a:lnTo>
                  <a:pt x="595" y="337"/>
                </a:lnTo>
                <a:lnTo>
                  <a:pt x="582" y="339"/>
                </a:lnTo>
                <a:lnTo>
                  <a:pt x="569" y="340"/>
                </a:lnTo>
                <a:lnTo>
                  <a:pt x="555" y="341"/>
                </a:lnTo>
                <a:lnTo>
                  <a:pt x="540" y="342"/>
                </a:lnTo>
                <a:lnTo>
                  <a:pt x="526" y="343"/>
                </a:lnTo>
                <a:lnTo>
                  <a:pt x="511" y="343"/>
                </a:lnTo>
                <a:lnTo>
                  <a:pt x="496" y="343"/>
                </a:lnTo>
                <a:lnTo>
                  <a:pt x="481" y="342"/>
                </a:lnTo>
                <a:lnTo>
                  <a:pt x="467" y="341"/>
                </a:lnTo>
                <a:lnTo>
                  <a:pt x="453" y="340"/>
                </a:lnTo>
                <a:lnTo>
                  <a:pt x="439" y="339"/>
                </a:lnTo>
                <a:lnTo>
                  <a:pt x="427" y="337"/>
                </a:lnTo>
                <a:lnTo>
                  <a:pt x="415" y="335"/>
                </a:lnTo>
                <a:lnTo>
                  <a:pt x="404" y="332"/>
                </a:lnTo>
                <a:lnTo>
                  <a:pt x="395" y="330"/>
                </a:lnTo>
                <a:lnTo>
                  <a:pt x="387" y="327"/>
                </a:lnTo>
                <a:lnTo>
                  <a:pt x="380" y="323"/>
                </a:lnTo>
                <a:lnTo>
                  <a:pt x="376" y="319"/>
                </a:lnTo>
                <a:lnTo>
                  <a:pt x="373" y="315"/>
                </a:lnTo>
                <a:lnTo>
                  <a:pt x="372" y="311"/>
                </a:lnTo>
                <a:lnTo>
                  <a:pt x="373" y="302"/>
                </a:lnTo>
                <a:lnTo>
                  <a:pt x="375" y="293"/>
                </a:lnTo>
                <a:lnTo>
                  <a:pt x="379" y="283"/>
                </a:lnTo>
                <a:lnTo>
                  <a:pt x="385" y="273"/>
                </a:lnTo>
                <a:lnTo>
                  <a:pt x="392" y="264"/>
                </a:lnTo>
                <a:lnTo>
                  <a:pt x="401" y="254"/>
                </a:lnTo>
                <a:lnTo>
                  <a:pt x="411" y="245"/>
                </a:lnTo>
                <a:lnTo>
                  <a:pt x="422" y="237"/>
                </a:lnTo>
                <a:lnTo>
                  <a:pt x="435" y="230"/>
                </a:lnTo>
                <a:lnTo>
                  <a:pt x="448" y="223"/>
                </a:lnTo>
                <a:lnTo>
                  <a:pt x="462" y="218"/>
                </a:lnTo>
                <a:lnTo>
                  <a:pt x="477" y="214"/>
                </a:lnTo>
                <a:lnTo>
                  <a:pt x="468" y="207"/>
                </a:lnTo>
                <a:lnTo>
                  <a:pt x="459" y="200"/>
                </a:lnTo>
                <a:lnTo>
                  <a:pt x="452" y="191"/>
                </a:lnTo>
                <a:lnTo>
                  <a:pt x="446" y="181"/>
                </a:lnTo>
                <a:lnTo>
                  <a:pt x="441" y="171"/>
                </a:lnTo>
                <a:lnTo>
                  <a:pt x="437" y="161"/>
                </a:lnTo>
                <a:lnTo>
                  <a:pt x="435" y="150"/>
                </a:lnTo>
                <a:lnTo>
                  <a:pt x="434" y="140"/>
                </a:lnTo>
                <a:lnTo>
                  <a:pt x="435" y="129"/>
                </a:lnTo>
                <a:lnTo>
                  <a:pt x="437" y="120"/>
                </a:lnTo>
                <a:lnTo>
                  <a:pt x="441" y="110"/>
                </a:lnTo>
                <a:lnTo>
                  <a:pt x="446" y="101"/>
                </a:lnTo>
                <a:lnTo>
                  <a:pt x="453" y="94"/>
                </a:lnTo>
                <a:lnTo>
                  <a:pt x="460" y="87"/>
                </a:lnTo>
                <a:lnTo>
                  <a:pt x="469" y="81"/>
                </a:lnTo>
                <a:lnTo>
                  <a:pt x="478" y="76"/>
                </a:lnTo>
                <a:lnTo>
                  <a:pt x="489" y="72"/>
                </a:lnTo>
                <a:lnTo>
                  <a:pt x="499" y="70"/>
                </a:lnTo>
                <a:lnTo>
                  <a:pt x="511" y="69"/>
                </a:lnTo>
                <a:close/>
              </a:path>
              <a:path w="1027" h="840">
                <a:moveTo>
                  <a:pt x="208" y="648"/>
                </a:moveTo>
                <a:lnTo>
                  <a:pt x="221" y="661"/>
                </a:lnTo>
                <a:lnTo>
                  <a:pt x="221" y="661"/>
                </a:lnTo>
                <a:lnTo>
                  <a:pt x="189" y="734"/>
                </a:lnTo>
                <a:lnTo>
                  <a:pt x="228" y="770"/>
                </a:lnTo>
                <a:lnTo>
                  <a:pt x="267" y="734"/>
                </a:lnTo>
                <a:lnTo>
                  <a:pt x="234" y="661"/>
                </a:lnTo>
                <a:lnTo>
                  <a:pt x="234" y="661"/>
                </a:lnTo>
                <a:lnTo>
                  <a:pt x="247" y="648"/>
                </a:lnTo>
                <a:lnTo>
                  <a:pt x="241" y="650"/>
                </a:lnTo>
                <a:lnTo>
                  <a:pt x="234" y="651"/>
                </a:lnTo>
                <a:lnTo>
                  <a:pt x="228" y="651"/>
                </a:lnTo>
                <a:lnTo>
                  <a:pt x="218" y="650"/>
                </a:lnTo>
                <a:lnTo>
                  <a:pt x="208" y="648"/>
                </a:lnTo>
                <a:close/>
                <a:moveTo>
                  <a:pt x="228" y="496"/>
                </a:moveTo>
                <a:lnTo>
                  <a:pt x="239" y="497"/>
                </a:lnTo>
                <a:lnTo>
                  <a:pt x="250" y="499"/>
                </a:lnTo>
                <a:lnTo>
                  <a:pt x="260" y="503"/>
                </a:lnTo>
                <a:lnTo>
                  <a:pt x="269" y="507"/>
                </a:lnTo>
                <a:lnTo>
                  <a:pt x="278" y="513"/>
                </a:lnTo>
                <a:lnTo>
                  <a:pt x="286" y="520"/>
                </a:lnTo>
                <a:lnTo>
                  <a:pt x="292" y="528"/>
                </a:lnTo>
                <a:lnTo>
                  <a:pt x="297" y="537"/>
                </a:lnTo>
                <a:lnTo>
                  <a:pt x="301" y="546"/>
                </a:lnTo>
                <a:lnTo>
                  <a:pt x="304" y="556"/>
                </a:lnTo>
                <a:lnTo>
                  <a:pt x="304" y="567"/>
                </a:lnTo>
                <a:lnTo>
                  <a:pt x="304" y="577"/>
                </a:lnTo>
                <a:lnTo>
                  <a:pt x="301" y="588"/>
                </a:lnTo>
                <a:lnTo>
                  <a:pt x="298" y="598"/>
                </a:lnTo>
                <a:lnTo>
                  <a:pt x="292" y="608"/>
                </a:lnTo>
                <a:lnTo>
                  <a:pt x="286" y="618"/>
                </a:lnTo>
                <a:lnTo>
                  <a:pt x="279" y="626"/>
                </a:lnTo>
                <a:lnTo>
                  <a:pt x="271" y="634"/>
                </a:lnTo>
                <a:lnTo>
                  <a:pt x="262" y="640"/>
                </a:lnTo>
                <a:lnTo>
                  <a:pt x="277" y="645"/>
                </a:lnTo>
                <a:lnTo>
                  <a:pt x="291" y="650"/>
                </a:lnTo>
                <a:lnTo>
                  <a:pt x="304" y="657"/>
                </a:lnTo>
                <a:lnTo>
                  <a:pt x="316" y="664"/>
                </a:lnTo>
                <a:lnTo>
                  <a:pt x="327" y="673"/>
                </a:lnTo>
                <a:lnTo>
                  <a:pt x="337" y="682"/>
                </a:lnTo>
                <a:lnTo>
                  <a:pt x="346" y="691"/>
                </a:lnTo>
                <a:lnTo>
                  <a:pt x="353" y="700"/>
                </a:lnTo>
                <a:lnTo>
                  <a:pt x="359" y="710"/>
                </a:lnTo>
                <a:lnTo>
                  <a:pt x="363" y="720"/>
                </a:lnTo>
                <a:lnTo>
                  <a:pt x="366" y="730"/>
                </a:lnTo>
                <a:lnTo>
                  <a:pt x="367" y="738"/>
                </a:lnTo>
                <a:lnTo>
                  <a:pt x="366" y="743"/>
                </a:lnTo>
                <a:lnTo>
                  <a:pt x="363" y="747"/>
                </a:lnTo>
                <a:lnTo>
                  <a:pt x="358" y="751"/>
                </a:lnTo>
                <a:lnTo>
                  <a:pt x="351" y="754"/>
                </a:lnTo>
                <a:lnTo>
                  <a:pt x="343" y="757"/>
                </a:lnTo>
                <a:lnTo>
                  <a:pt x="334" y="760"/>
                </a:lnTo>
                <a:lnTo>
                  <a:pt x="323" y="762"/>
                </a:lnTo>
                <a:lnTo>
                  <a:pt x="312" y="764"/>
                </a:lnTo>
                <a:lnTo>
                  <a:pt x="299" y="766"/>
                </a:lnTo>
                <a:lnTo>
                  <a:pt x="286" y="767"/>
                </a:lnTo>
                <a:lnTo>
                  <a:pt x="272" y="768"/>
                </a:lnTo>
                <a:lnTo>
                  <a:pt x="257" y="769"/>
                </a:lnTo>
                <a:lnTo>
                  <a:pt x="242" y="770"/>
                </a:lnTo>
                <a:lnTo>
                  <a:pt x="228" y="770"/>
                </a:lnTo>
                <a:lnTo>
                  <a:pt x="213" y="770"/>
                </a:lnTo>
                <a:lnTo>
                  <a:pt x="198" y="769"/>
                </a:lnTo>
                <a:lnTo>
                  <a:pt x="183" y="768"/>
                </a:lnTo>
                <a:lnTo>
                  <a:pt x="170" y="767"/>
                </a:lnTo>
                <a:lnTo>
                  <a:pt x="156" y="766"/>
                </a:lnTo>
                <a:lnTo>
                  <a:pt x="144" y="764"/>
                </a:lnTo>
                <a:lnTo>
                  <a:pt x="132" y="762"/>
                </a:lnTo>
                <a:lnTo>
                  <a:pt x="121" y="760"/>
                </a:lnTo>
                <a:lnTo>
                  <a:pt x="112" y="757"/>
                </a:lnTo>
                <a:lnTo>
                  <a:pt x="104" y="754"/>
                </a:lnTo>
                <a:lnTo>
                  <a:pt x="97" y="751"/>
                </a:lnTo>
                <a:lnTo>
                  <a:pt x="92" y="747"/>
                </a:lnTo>
                <a:lnTo>
                  <a:pt x="90" y="743"/>
                </a:lnTo>
                <a:lnTo>
                  <a:pt x="88" y="738"/>
                </a:lnTo>
                <a:lnTo>
                  <a:pt x="89" y="730"/>
                </a:lnTo>
                <a:lnTo>
                  <a:pt x="92" y="720"/>
                </a:lnTo>
                <a:lnTo>
                  <a:pt x="96" y="710"/>
                </a:lnTo>
                <a:lnTo>
                  <a:pt x="102" y="700"/>
                </a:lnTo>
                <a:lnTo>
                  <a:pt x="109" y="691"/>
                </a:lnTo>
                <a:lnTo>
                  <a:pt x="118" y="682"/>
                </a:lnTo>
                <a:lnTo>
                  <a:pt x="128" y="673"/>
                </a:lnTo>
                <a:lnTo>
                  <a:pt x="139" y="664"/>
                </a:lnTo>
                <a:lnTo>
                  <a:pt x="151" y="657"/>
                </a:lnTo>
                <a:lnTo>
                  <a:pt x="165" y="650"/>
                </a:lnTo>
                <a:lnTo>
                  <a:pt x="178" y="645"/>
                </a:lnTo>
                <a:lnTo>
                  <a:pt x="193" y="640"/>
                </a:lnTo>
                <a:lnTo>
                  <a:pt x="184" y="634"/>
                </a:lnTo>
                <a:lnTo>
                  <a:pt x="176" y="626"/>
                </a:lnTo>
                <a:lnTo>
                  <a:pt x="169" y="618"/>
                </a:lnTo>
                <a:lnTo>
                  <a:pt x="162" y="608"/>
                </a:lnTo>
                <a:lnTo>
                  <a:pt x="158" y="598"/>
                </a:lnTo>
                <a:lnTo>
                  <a:pt x="154" y="588"/>
                </a:lnTo>
                <a:lnTo>
                  <a:pt x="151" y="577"/>
                </a:lnTo>
                <a:lnTo>
                  <a:pt x="151" y="567"/>
                </a:lnTo>
                <a:lnTo>
                  <a:pt x="151" y="556"/>
                </a:lnTo>
                <a:lnTo>
                  <a:pt x="154" y="546"/>
                </a:lnTo>
                <a:lnTo>
                  <a:pt x="158" y="537"/>
                </a:lnTo>
                <a:lnTo>
                  <a:pt x="163" y="528"/>
                </a:lnTo>
                <a:lnTo>
                  <a:pt x="170" y="520"/>
                </a:lnTo>
                <a:lnTo>
                  <a:pt x="177" y="513"/>
                </a:lnTo>
                <a:lnTo>
                  <a:pt x="186" y="507"/>
                </a:lnTo>
                <a:lnTo>
                  <a:pt x="195" y="503"/>
                </a:lnTo>
                <a:lnTo>
                  <a:pt x="205" y="499"/>
                </a:lnTo>
                <a:lnTo>
                  <a:pt x="216" y="497"/>
                </a:lnTo>
                <a:lnTo>
                  <a:pt x="228" y="496"/>
                </a:lnTo>
                <a:close/>
              </a:path>
              <a:path w="1027" h="840">
                <a:moveTo>
                  <a:pt x="799" y="442"/>
                </a:moveTo>
                <a:lnTo>
                  <a:pt x="779" y="443"/>
                </a:lnTo>
                <a:lnTo>
                  <a:pt x="759" y="446"/>
                </a:lnTo>
                <a:lnTo>
                  <a:pt x="741" y="450"/>
                </a:lnTo>
                <a:lnTo>
                  <a:pt x="722" y="456"/>
                </a:lnTo>
                <a:lnTo>
                  <a:pt x="704" y="463"/>
                </a:lnTo>
                <a:lnTo>
                  <a:pt x="688" y="471"/>
                </a:lnTo>
                <a:lnTo>
                  <a:pt x="672" y="481"/>
                </a:lnTo>
                <a:lnTo>
                  <a:pt x="657" y="493"/>
                </a:lnTo>
                <a:lnTo>
                  <a:pt x="644" y="505"/>
                </a:lnTo>
                <a:lnTo>
                  <a:pt x="632" y="518"/>
                </a:lnTo>
                <a:lnTo>
                  <a:pt x="621" y="532"/>
                </a:lnTo>
                <a:lnTo>
                  <a:pt x="612" y="547"/>
                </a:lnTo>
                <a:lnTo>
                  <a:pt x="604" y="563"/>
                </a:lnTo>
                <a:lnTo>
                  <a:pt x="597" y="580"/>
                </a:lnTo>
                <a:lnTo>
                  <a:pt x="593" y="597"/>
                </a:lnTo>
                <a:lnTo>
                  <a:pt x="590" y="615"/>
                </a:lnTo>
                <a:lnTo>
                  <a:pt x="589" y="633"/>
                </a:lnTo>
                <a:lnTo>
                  <a:pt x="590" y="651"/>
                </a:lnTo>
                <a:lnTo>
                  <a:pt x="593" y="670"/>
                </a:lnTo>
                <a:lnTo>
                  <a:pt x="597" y="687"/>
                </a:lnTo>
                <a:lnTo>
                  <a:pt x="604" y="703"/>
                </a:lnTo>
                <a:lnTo>
                  <a:pt x="612" y="719"/>
                </a:lnTo>
                <a:lnTo>
                  <a:pt x="621" y="734"/>
                </a:lnTo>
                <a:lnTo>
                  <a:pt x="632" y="749"/>
                </a:lnTo>
                <a:lnTo>
                  <a:pt x="644" y="762"/>
                </a:lnTo>
                <a:lnTo>
                  <a:pt x="657" y="774"/>
                </a:lnTo>
                <a:lnTo>
                  <a:pt x="672" y="785"/>
                </a:lnTo>
                <a:lnTo>
                  <a:pt x="688" y="795"/>
                </a:lnTo>
                <a:lnTo>
                  <a:pt x="704" y="804"/>
                </a:lnTo>
                <a:lnTo>
                  <a:pt x="722" y="811"/>
                </a:lnTo>
                <a:lnTo>
                  <a:pt x="741" y="816"/>
                </a:lnTo>
                <a:lnTo>
                  <a:pt x="759" y="821"/>
                </a:lnTo>
                <a:lnTo>
                  <a:pt x="779" y="823"/>
                </a:lnTo>
                <a:lnTo>
                  <a:pt x="799" y="824"/>
                </a:lnTo>
                <a:lnTo>
                  <a:pt x="820" y="823"/>
                </a:lnTo>
                <a:lnTo>
                  <a:pt x="839" y="821"/>
                </a:lnTo>
                <a:lnTo>
                  <a:pt x="858" y="816"/>
                </a:lnTo>
                <a:lnTo>
                  <a:pt x="876" y="811"/>
                </a:lnTo>
                <a:lnTo>
                  <a:pt x="894" y="804"/>
                </a:lnTo>
                <a:lnTo>
                  <a:pt x="911" y="795"/>
                </a:lnTo>
                <a:lnTo>
                  <a:pt x="927" y="785"/>
                </a:lnTo>
                <a:lnTo>
                  <a:pt x="941" y="774"/>
                </a:lnTo>
                <a:lnTo>
                  <a:pt x="955" y="762"/>
                </a:lnTo>
                <a:lnTo>
                  <a:pt x="967" y="749"/>
                </a:lnTo>
                <a:lnTo>
                  <a:pt x="977" y="734"/>
                </a:lnTo>
                <a:lnTo>
                  <a:pt x="987" y="719"/>
                </a:lnTo>
                <a:lnTo>
                  <a:pt x="995" y="703"/>
                </a:lnTo>
                <a:lnTo>
                  <a:pt x="1001" y="687"/>
                </a:lnTo>
                <a:lnTo>
                  <a:pt x="1006" y="670"/>
                </a:lnTo>
                <a:lnTo>
                  <a:pt x="1009" y="651"/>
                </a:lnTo>
                <a:lnTo>
                  <a:pt x="1010" y="633"/>
                </a:lnTo>
                <a:lnTo>
                  <a:pt x="1009" y="615"/>
                </a:lnTo>
                <a:lnTo>
                  <a:pt x="1006" y="597"/>
                </a:lnTo>
                <a:lnTo>
                  <a:pt x="1001" y="580"/>
                </a:lnTo>
                <a:lnTo>
                  <a:pt x="995" y="563"/>
                </a:lnTo>
                <a:lnTo>
                  <a:pt x="987" y="547"/>
                </a:lnTo>
                <a:lnTo>
                  <a:pt x="977" y="532"/>
                </a:lnTo>
                <a:lnTo>
                  <a:pt x="967" y="518"/>
                </a:lnTo>
                <a:lnTo>
                  <a:pt x="955" y="505"/>
                </a:lnTo>
                <a:lnTo>
                  <a:pt x="941" y="493"/>
                </a:lnTo>
                <a:lnTo>
                  <a:pt x="927" y="481"/>
                </a:lnTo>
                <a:lnTo>
                  <a:pt x="911" y="471"/>
                </a:lnTo>
                <a:lnTo>
                  <a:pt x="894" y="463"/>
                </a:lnTo>
                <a:lnTo>
                  <a:pt x="876" y="456"/>
                </a:lnTo>
                <a:lnTo>
                  <a:pt x="858" y="450"/>
                </a:lnTo>
                <a:lnTo>
                  <a:pt x="839" y="446"/>
                </a:lnTo>
                <a:lnTo>
                  <a:pt x="820" y="443"/>
                </a:lnTo>
                <a:lnTo>
                  <a:pt x="799" y="442"/>
                </a:lnTo>
                <a:close/>
                <a:moveTo>
                  <a:pt x="227" y="442"/>
                </a:moveTo>
                <a:lnTo>
                  <a:pt x="206" y="443"/>
                </a:lnTo>
                <a:lnTo>
                  <a:pt x="187" y="446"/>
                </a:lnTo>
                <a:lnTo>
                  <a:pt x="168" y="450"/>
                </a:lnTo>
                <a:lnTo>
                  <a:pt x="149" y="456"/>
                </a:lnTo>
                <a:lnTo>
                  <a:pt x="132" y="463"/>
                </a:lnTo>
                <a:lnTo>
                  <a:pt x="115" y="471"/>
                </a:lnTo>
                <a:lnTo>
                  <a:pt x="100" y="481"/>
                </a:lnTo>
                <a:lnTo>
                  <a:pt x="85" y="493"/>
                </a:lnTo>
                <a:lnTo>
                  <a:pt x="72" y="505"/>
                </a:lnTo>
                <a:lnTo>
                  <a:pt x="59" y="518"/>
                </a:lnTo>
                <a:lnTo>
                  <a:pt x="48" y="532"/>
                </a:lnTo>
                <a:lnTo>
                  <a:pt x="39" y="547"/>
                </a:lnTo>
                <a:lnTo>
                  <a:pt x="31" y="563"/>
                </a:lnTo>
                <a:lnTo>
                  <a:pt x="25" y="580"/>
                </a:lnTo>
                <a:lnTo>
                  <a:pt x="20" y="597"/>
                </a:lnTo>
                <a:lnTo>
                  <a:pt x="18" y="615"/>
                </a:lnTo>
                <a:lnTo>
                  <a:pt x="16" y="633"/>
                </a:lnTo>
                <a:lnTo>
                  <a:pt x="18" y="651"/>
                </a:lnTo>
                <a:lnTo>
                  <a:pt x="20" y="670"/>
                </a:lnTo>
                <a:lnTo>
                  <a:pt x="25" y="687"/>
                </a:lnTo>
                <a:lnTo>
                  <a:pt x="31" y="703"/>
                </a:lnTo>
                <a:lnTo>
                  <a:pt x="39" y="719"/>
                </a:lnTo>
                <a:lnTo>
                  <a:pt x="48" y="734"/>
                </a:lnTo>
                <a:lnTo>
                  <a:pt x="59" y="749"/>
                </a:lnTo>
                <a:lnTo>
                  <a:pt x="72" y="762"/>
                </a:lnTo>
                <a:lnTo>
                  <a:pt x="85" y="774"/>
                </a:lnTo>
                <a:lnTo>
                  <a:pt x="100" y="785"/>
                </a:lnTo>
                <a:lnTo>
                  <a:pt x="115" y="795"/>
                </a:lnTo>
                <a:lnTo>
                  <a:pt x="132" y="804"/>
                </a:lnTo>
                <a:lnTo>
                  <a:pt x="149" y="811"/>
                </a:lnTo>
                <a:lnTo>
                  <a:pt x="168" y="816"/>
                </a:lnTo>
                <a:lnTo>
                  <a:pt x="187" y="821"/>
                </a:lnTo>
                <a:lnTo>
                  <a:pt x="206" y="823"/>
                </a:lnTo>
                <a:lnTo>
                  <a:pt x="227" y="824"/>
                </a:lnTo>
                <a:lnTo>
                  <a:pt x="247" y="823"/>
                </a:lnTo>
                <a:lnTo>
                  <a:pt x="267" y="821"/>
                </a:lnTo>
                <a:lnTo>
                  <a:pt x="286" y="816"/>
                </a:lnTo>
                <a:lnTo>
                  <a:pt x="304" y="811"/>
                </a:lnTo>
                <a:lnTo>
                  <a:pt x="322" y="804"/>
                </a:lnTo>
                <a:lnTo>
                  <a:pt x="339" y="795"/>
                </a:lnTo>
                <a:lnTo>
                  <a:pt x="354" y="785"/>
                </a:lnTo>
                <a:lnTo>
                  <a:pt x="369" y="774"/>
                </a:lnTo>
                <a:lnTo>
                  <a:pt x="382" y="762"/>
                </a:lnTo>
                <a:lnTo>
                  <a:pt x="394" y="749"/>
                </a:lnTo>
                <a:lnTo>
                  <a:pt x="405" y="734"/>
                </a:lnTo>
                <a:lnTo>
                  <a:pt x="415" y="719"/>
                </a:lnTo>
                <a:lnTo>
                  <a:pt x="423" y="703"/>
                </a:lnTo>
                <a:lnTo>
                  <a:pt x="429" y="687"/>
                </a:lnTo>
                <a:lnTo>
                  <a:pt x="433" y="670"/>
                </a:lnTo>
                <a:lnTo>
                  <a:pt x="437" y="651"/>
                </a:lnTo>
                <a:lnTo>
                  <a:pt x="438" y="633"/>
                </a:lnTo>
                <a:lnTo>
                  <a:pt x="437" y="615"/>
                </a:lnTo>
                <a:lnTo>
                  <a:pt x="433" y="597"/>
                </a:lnTo>
                <a:lnTo>
                  <a:pt x="429" y="580"/>
                </a:lnTo>
                <a:lnTo>
                  <a:pt x="423" y="563"/>
                </a:lnTo>
                <a:lnTo>
                  <a:pt x="415" y="547"/>
                </a:lnTo>
                <a:lnTo>
                  <a:pt x="405" y="532"/>
                </a:lnTo>
                <a:lnTo>
                  <a:pt x="394" y="518"/>
                </a:lnTo>
                <a:lnTo>
                  <a:pt x="382" y="505"/>
                </a:lnTo>
                <a:lnTo>
                  <a:pt x="369" y="493"/>
                </a:lnTo>
                <a:lnTo>
                  <a:pt x="354" y="481"/>
                </a:lnTo>
                <a:lnTo>
                  <a:pt x="339" y="471"/>
                </a:lnTo>
                <a:lnTo>
                  <a:pt x="322" y="463"/>
                </a:lnTo>
                <a:lnTo>
                  <a:pt x="304" y="456"/>
                </a:lnTo>
                <a:lnTo>
                  <a:pt x="286" y="450"/>
                </a:lnTo>
                <a:lnTo>
                  <a:pt x="267" y="446"/>
                </a:lnTo>
                <a:lnTo>
                  <a:pt x="247" y="443"/>
                </a:lnTo>
                <a:lnTo>
                  <a:pt x="227" y="442"/>
                </a:lnTo>
                <a:close/>
                <a:moveTo>
                  <a:pt x="362" y="360"/>
                </a:moveTo>
                <a:lnTo>
                  <a:pt x="351" y="372"/>
                </a:lnTo>
                <a:lnTo>
                  <a:pt x="342" y="385"/>
                </a:lnTo>
                <a:lnTo>
                  <a:pt x="333" y="398"/>
                </a:lnTo>
                <a:lnTo>
                  <a:pt x="326" y="413"/>
                </a:lnTo>
                <a:lnTo>
                  <a:pt x="320" y="428"/>
                </a:lnTo>
                <a:lnTo>
                  <a:pt x="316" y="444"/>
                </a:lnTo>
                <a:lnTo>
                  <a:pt x="334" y="452"/>
                </a:lnTo>
                <a:lnTo>
                  <a:pt x="351" y="461"/>
                </a:lnTo>
                <a:lnTo>
                  <a:pt x="368" y="472"/>
                </a:lnTo>
                <a:lnTo>
                  <a:pt x="383" y="484"/>
                </a:lnTo>
                <a:lnTo>
                  <a:pt x="397" y="497"/>
                </a:lnTo>
                <a:lnTo>
                  <a:pt x="410" y="511"/>
                </a:lnTo>
                <a:lnTo>
                  <a:pt x="421" y="526"/>
                </a:lnTo>
                <a:lnTo>
                  <a:pt x="431" y="542"/>
                </a:lnTo>
                <a:lnTo>
                  <a:pt x="439" y="559"/>
                </a:lnTo>
                <a:lnTo>
                  <a:pt x="446" y="576"/>
                </a:lnTo>
                <a:lnTo>
                  <a:pt x="450" y="595"/>
                </a:lnTo>
                <a:lnTo>
                  <a:pt x="453" y="614"/>
                </a:lnTo>
                <a:lnTo>
                  <a:pt x="454" y="633"/>
                </a:lnTo>
                <a:lnTo>
                  <a:pt x="454" y="644"/>
                </a:lnTo>
                <a:lnTo>
                  <a:pt x="453" y="655"/>
                </a:lnTo>
                <a:lnTo>
                  <a:pt x="468" y="658"/>
                </a:lnTo>
                <a:lnTo>
                  <a:pt x="482" y="661"/>
                </a:lnTo>
                <a:lnTo>
                  <a:pt x="497" y="663"/>
                </a:lnTo>
                <a:lnTo>
                  <a:pt x="513" y="664"/>
                </a:lnTo>
                <a:lnTo>
                  <a:pt x="529" y="663"/>
                </a:lnTo>
                <a:lnTo>
                  <a:pt x="544" y="661"/>
                </a:lnTo>
                <a:lnTo>
                  <a:pt x="559" y="658"/>
                </a:lnTo>
                <a:lnTo>
                  <a:pt x="573" y="655"/>
                </a:lnTo>
                <a:lnTo>
                  <a:pt x="572" y="644"/>
                </a:lnTo>
                <a:lnTo>
                  <a:pt x="572" y="633"/>
                </a:lnTo>
                <a:lnTo>
                  <a:pt x="573" y="614"/>
                </a:lnTo>
                <a:lnTo>
                  <a:pt x="576" y="595"/>
                </a:lnTo>
                <a:lnTo>
                  <a:pt x="581" y="576"/>
                </a:lnTo>
                <a:lnTo>
                  <a:pt x="587" y="559"/>
                </a:lnTo>
                <a:lnTo>
                  <a:pt x="595" y="542"/>
                </a:lnTo>
                <a:lnTo>
                  <a:pt x="605" y="526"/>
                </a:lnTo>
                <a:lnTo>
                  <a:pt x="616" y="511"/>
                </a:lnTo>
                <a:lnTo>
                  <a:pt x="629" y="497"/>
                </a:lnTo>
                <a:lnTo>
                  <a:pt x="643" y="484"/>
                </a:lnTo>
                <a:lnTo>
                  <a:pt x="658" y="472"/>
                </a:lnTo>
                <a:lnTo>
                  <a:pt x="675" y="461"/>
                </a:lnTo>
                <a:lnTo>
                  <a:pt x="692" y="452"/>
                </a:lnTo>
                <a:lnTo>
                  <a:pt x="710" y="444"/>
                </a:lnTo>
                <a:lnTo>
                  <a:pt x="706" y="428"/>
                </a:lnTo>
                <a:lnTo>
                  <a:pt x="700" y="413"/>
                </a:lnTo>
                <a:lnTo>
                  <a:pt x="693" y="398"/>
                </a:lnTo>
                <a:lnTo>
                  <a:pt x="684" y="385"/>
                </a:lnTo>
                <a:lnTo>
                  <a:pt x="675" y="372"/>
                </a:lnTo>
                <a:lnTo>
                  <a:pt x="664" y="360"/>
                </a:lnTo>
                <a:lnTo>
                  <a:pt x="650" y="370"/>
                </a:lnTo>
                <a:lnTo>
                  <a:pt x="635" y="379"/>
                </a:lnTo>
                <a:lnTo>
                  <a:pt x="620" y="387"/>
                </a:lnTo>
                <a:lnTo>
                  <a:pt x="604" y="394"/>
                </a:lnTo>
                <a:lnTo>
                  <a:pt x="586" y="401"/>
                </a:lnTo>
                <a:lnTo>
                  <a:pt x="569" y="406"/>
                </a:lnTo>
                <a:lnTo>
                  <a:pt x="551" y="409"/>
                </a:lnTo>
                <a:lnTo>
                  <a:pt x="532" y="411"/>
                </a:lnTo>
                <a:lnTo>
                  <a:pt x="513" y="412"/>
                </a:lnTo>
                <a:lnTo>
                  <a:pt x="494" y="411"/>
                </a:lnTo>
                <a:lnTo>
                  <a:pt x="475" y="409"/>
                </a:lnTo>
                <a:lnTo>
                  <a:pt x="457" y="406"/>
                </a:lnTo>
                <a:lnTo>
                  <a:pt x="440" y="401"/>
                </a:lnTo>
                <a:lnTo>
                  <a:pt x="423" y="394"/>
                </a:lnTo>
                <a:lnTo>
                  <a:pt x="407" y="387"/>
                </a:lnTo>
                <a:lnTo>
                  <a:pt x="391" y="379"/>
                </a:lnTo>
                <a:lnTo>
                  <a:pt x="376" y="370"/>
                </a:lnTo>
                <a:lnTo>
                  <a:pt x="362" y="360"/>
                </a:lnTo>
                <a:close/>
                <a:moveTo>
                  <a:pt x="513" y="15"/>
                </a:moveTo>
                <a:lnTo>
                  <a:pt x="493" y="16"/>
                </a:lnTo>
                <a:lnTo>
                  <a:pt x="473" y="18"/>
                </a:lnTo>
                <a:lnTo>
                  <a:pt x="454" y="22"/>
                </a:lnTo>
                <a:lnTo>
                  <a:pt x="436" y="28"/>
                </a:lnTo>
                <a:lnTo>
                  <a:pt x="418" y="35"/>
                </a:lnTo>
                <a:lnTo>
                  <a:pt x="402" y="44"/>
                </a:lnTo>
                <a:lnTo>
                  <a:pt x="386" y="53"/>
                </a:lnTo>
                <a:lnTo>
                  <a:pt x="371" y="65"/>
                </a:lnTo>
                <a:lnTo>
                  <a:pt x="358" y="77"/>
                </a:lnTo>
                <a:lnTo>
                  <a:pt x="346" y="90"/>
                </a:lnTo>
                <a:lnTo>
                  <a:pt x="335" y="105"/>
                </a:lnTo>
                <a:lnTo>
                  <a:pt x="325" y="120"/>
                </a:lnTo>
                <a:lnTo>
                  <a:pt x="317" y="135"/>
                </a:lnTo>
                <a:lnTo>
                  <a:pt x="311" y="152"/>
                </a:lnTo>
                <a:lnTo>
                  <a:pt x="307" y="170"/>
                </a:lnTo>
                <a:lnTo>
                  <a:pt x="304" y="187"/>
                </a:lnTo>
                <a:lnTo>
                  <a:pt x="303" y="206"/>
                </a:lnTo>
                <a:lnTo>
                  <a:pt x="304" y="224"/>
                </a:lnTo>
                <a:lnTo>
                  <a:pt x="307" y="242"/>
                </a:lnTo>
                <a:lnTo>
                  <a:pt x="311" y="259"/>
                </a:lnTo>
                <a:lnTo>
                  <a:pt x="317" y="276"/>
                </a:lnTo>
                <a:lnTo>
                  <a:pt x="325" y="292"/>
                </a:lnTo>
                <a:lnTo>
                  <a:pt x="335" y="307"/>
                </a:lnTo>
                <a:lnTo>
                  <a:pt x="346" y="321"/>
                </a:lnTo>
                <a:lnTo>
                  <a:pt x="358" y="334"/>
                </a:lnTo>
                <a:lnTo>
                  <a:pt x="371" y="346"/>
                </a:lnTo>
                <a:lnTo>
                  <a:pt x="386" y="358"/>
                </a:lnTo>
                <a:lnTo>
                  <a:pt x="402" y="368"/>
                </a:lnTo>
                <a:lnTo>
                  <a:pt x="418" y="376"/>
                </a:lnTo>
                <a:lnTo>
                  <a:pt x="436" y="383"/>
                </a:lnTo>
                <a:lnTo>
                  <a:pt x="454" y="389"/>
                </a:lnTo>
                <a:lnTo>
                  <a:pt x="473" y="393"/>
                </a:lnTo>
                <a:lnTo>
                  <a:pt x="493" y="396"/>
                </a:lnTo>
                <a:lnTo>
                  <a:pt x="513" y="396"/>
                </a:lnTo>
                <a:lnTo>
                  <a:pt x="533" y="396"/>
                </a:lnTo>
                <a:lnTo>
                  <a:pt x="553" y="393"/>
                </a:lnTo>
                <a:lnTo>
                  <a:pt x="572" y="389"/>
                </a:lnTo>
                <a:lnTo>
                  <a:pt x="590" y="383"/>
                </a:lnTo>
                <a:lnTo>
                  <a:pt x="608" y="376"/>
                </a:lnTo>
                <a:lnTo>
                  <a:pt x="625" y="368"/>
                </a:lnTo>
                <a:lnTo>
                  <a:pt x="640" y="358"/>
                </a:lnTo>
                <a:lnTo>
                  <a:pt x="655" y="346"/>
                </a:lnTo>
                <a:lnTo>
                  <a:pt x="668" y="334"/>
                </a:lnTo>
                <a:lnTo>
                  <a:pt x="681" y="321"/>
                </a:lnTo>
                <a:lnTo>
                  <a:pt x="692" y="307"/>
                </a:lnTo>
                <a:lnTo>
                  <a:pt x="701" y="292"/>
                </a:lnTo>
                <a:lnTo>
                  <a:pt x="709" y="276"/>
                </a:lnTo>
                <a:lnTo>
                  <a:pt x="715" y="259"/>
                </a:lnTo>
                <a:lnTo>
                  <a:pt x="720" y="242"/>
                </a:lnTo>
                <a:lnTo>
                  <a:pt x="723" y="224"/>
                </a:lnTo>
                <a:lnTo>
                  <a:pt x="723" y="206"/>
                </a:lnTo>
                <a:lnTo>
                  <a:pt x="723" y="187"/>
                </a:lnTo>
                <a:lnTo>
                  <a:pt x="720" y="170"/>
                </a:lnTo>
                <a:lnTo>
                  <a:pt x="715" y="152"/>
                </a:lnTo>
                <a:lnTo>
                  <a:pt x="709" y="135"/>
                </a:lnTo>
                <a:lnTo>
                  <a:pt x="701" y="120"/>
                </a:lnTo>
                <a:lnTo>
                  <a:pt x="692" y="105"/>
                </a:lnTo>
                <a:lnTo>
                  <a:pt x="681" y="90"/>
                </a:lnTo>
                <a:lnTo>
                  <a:pt x="668" y="77"/>
                </a:lnTo>
                <a:lnTo>
                  <a:pt x="655" y="65"/>
                </a:lnTo>
                <a:lnTo>
                  <a:pt x="640" y="53"/>
                </a:lnTo>
                <a:lnTo>
                  <a:pt x="625" y="44"/>
                </a:lnTo>
                <a:lnTo>
                  <a:pt x="608" y="35"/>
                </a:lnTo>
                <a:lnTo>
                  <a:pt x="590" y="28"/>
                </a:lnTo>
                <a:lnTo>
                  <a:pt x="572" y="22"/>
                </a:lnTo>
                <a:lnTo>
                  <a:pt x="553" y="18"/>
                </a:lnTo>
                <a:lnTo>
                  <a:pt x="533" y="16"/>
                </a:lnTo>
                <a:lnTo>
                  <a:pt x="513" y="15"/>
                </a:lnTo>
                <a:close/>
                <a:moveTo>
                  <a:pt x="513" y="0"/>
                </a:moveTo>
                <a:lnTo>
                  <a:pt x="513" y="0"/>
                </a:lnTo>
                <a:lnTo>
                  <a:pt x="534" y="0"/>
                </a:lnTo>
                <a:lnTo>
                  <a:pt x="554" y="3"/>
                </a:lnTo>
                <a:lnTo>
                  <a:pt x="574" y="7"/>
                </a:lnTo>
                <a:lnTo>
                  <a:pt x="592" y="13"/>
                </a:lnTo>
                <a:lnTo>
                  <a:pt x="611" y="19"/>
                </a:lnTo>
                <a:lnTo>
                  <a:pt x="628" y="28"/>
                </a:lnTo>
                <a:lnTo>
                  <a:pt x="644" y="37"/>
                </a:lnTo>
                <a:lnTo>
                  <a:pt x="660" y="48"/>
                </a:lnTo>
                <a:lnTo>
                  <a:pt x="674" y="60"/>
                </a:lnTo>
                <a:lnTo>
                  <a:pt x="687" y="73"/>
                </a:lnTo>
                <a:lnTo>
                  <a:pt x="699" y="87"/>
                </a:lnTo>
                <a:lnTo>
                  <a:pt x="710" y="101"/>
                </a:lnTo>
                <a:lnTo>
                  <a:pt x="719" y="117"/>
                </a:lnTo>
                <a:lnTo>
                  <a:pt x="726" y="134"/>
                </a:lnTo>
                <a:lnTo>
                  <a:pt x="732" y="151"/>
                </a:lnTo>
                <a:lnTo>
                  <a:pt x="737" y="169"/>
                </a:lnTo>
                <a:lnTo>
                  <a:pt x="739" y="187"/>
                </a:lnTo>
                <a:lnTo>
                  <a:pt x="741" y="206"/>
                </a:lnTo>
                <a:lnTo>
                  <a:pt x="739" y="224"/>
                </a:lnTo>
                <a:lnTo>
                  <a:pt x="737" y="243"/>
                </a:lnTo>
                <a:lnTo>
                  <a:pt x="732" y="260"/>
                </a:lnTo>
                <a:lnTo>
                  <a:pt x="726" y="277"/>
                </a:lnTo>
                <a:lnTo>
                  <a:pt x="719" y="294"/>
                </a:lnTo>
                <a:lnTo>
                  <a:pt x="710" y="309"/>
                </a:lnTo>
                <a:lnTo>
                  <a:pt x="699" y="324"/>
                </a:lnTo>
                <a:lnTo>
                  <a:pt x="688" y="338"/>
                </a:lnTo>
                <a:lnTo>
                  <a:pt x="700" y="352"/>
                </a:lnTo>
                <a:lnTo>
                  <a:pt x="712" y="366"/>
                </a:lnTo>
                <a:lnTo>
                  <a:pt x="722" y="382"/>
                </a:lnTo>
                <a:lnTo>
                  <a:pt x="730" y="399"/>
                </a:lnTo>
                <a:lnTo>
                  <a:pt x="737" y="416"/>
                </a:lnTo>
                <a:lnTo>
                  <a:pt x="743" y="434"/>
                </a:lnTo>
                <a:lnTo>
                  <a:pt x="761" y="430"/>
                </a:lnTo>
                <a:lnTo>
                  <a:pt x="780" y="428"/>
                </a:lnTo>
                <a:lnTo>
                  <a:pt x="799" y="427"/>
                </a:lnTo>
                <a:lnTo>
                  <a:pt x="820" y="428"/>
                </a:lnTo>
                <a:lnTo>
                  <a:pt x="840" y="430"/>
                </a:lnTo>
                <a:lnTo>
                  <a:pt x="860" y="435"/>
                </a:lnTo>
                <a:lnTo>
                  <a:pt x="879" y="440"/>
                </a:lnTo>
                <a:lnTo>
                  <a:pt x="897" y="447"/>
                </a:lnTo>
                <a:lnTo>
                  <a:pt x="914" y="455"/>
                </a:lnTo>
                <a:lnTo>
                  <a:pt x="930" y="465"/>
                </a:lnTo>
                <a:lnTo>
                  <a:pt x="946" y="476"/>
                </a:lnTo>
                <a:lnTo>
                  <a:pt x="960" y="488"/>
                </a:lnTo>
                <a:lnTo>
                  <a:pt x="973" y="500"/>
                </a:lnTo>
                <a:lnTo>
                  <a:pt x="985" y="514"/>
                </a:lnTo>
                <a:lnTo>
                  <a:pt x="995" y="530"/>
                </a:lnTo>
                <a:lnTo>
                  <a:pt x="1005" y="545"/>
                </a:lnTo>
                <a:lnTo>
                  <a:pt x="1012" y="561"/>
                </a:lnTo>
                <a:lnTo>
                  <a:pt x="1019" y="578"/>
                </a:lnTo>
                <a:lnTo>
                  <a:pt x="1023" y="596"/>
                </a:lnTo>
                <a:lnTo>
                  <a:pt x="1026" y="614"/>
                </a:lnTo>
                <a:lnTo>
                  <a:pt x="1027" y="633"/>
                </a:lnTo>
                <a:lnTo>
                  <a:pt x="1026" y="652"/>
                </a:lnTo>
                <a:lnTo>
                  <a:pt x="1023" y="670"/>
                </a:lnTo>
                <a:lnTo>
                  <a:pt x="1019" y="688"/>
                </a:lnTo>
                <a:lnTo>
                  <a:pt x="1012" y="705"/>
                </a:lnTo>
                <a:lnTo>
                  <a:pt x="1005" y="721"/>
                </a:lnTo>
                <a:lnTo>
                  <a:pt x="995" y="737"/>
                </a:lnTo>
                <a:lnTo>
                  <a:pt x="985" y="752"/>
                </a:lnTo>
                <a:lnTo>
                  <a:pt x="973" y="766"/>
                </a:lnTo>
                <a:lnTo>
                  <a:pt x="960" y="779"/>
                </a:lnTo>
                <a:lnTo>
                  <a:pt x="946" y="791"/>
                </a:lnTo>
                <a:lnTo>
                  <a:pt x="930" y="801"/>
                </a:lnTo>
                <a:lnTo>
                  <a:pt x="914" y="811"/>
                </a:lnTo>
                <a:lnTo>
                  <a:pt x="897" y="820"/>
                </a:lnTo>
                <a:lnTo>
                  <a:pt x="879" y="827"/>
                </a:lnTo>
                <a:lnTo>
                  <a:pt x="860" y="832"/>
                </a:lnTo>
                <a:lnTo>
                  <a:pt x="840" y="836"/>
                </a:lnTo>
                <a:lnTo>
                  <a:pt x="820" y="839"/>
                </a:lnTo>
                <a:lnTo>
                  <a:pt x="799" y="840"/>
                </a:lnTo>
                <a:lnTo>
                  <a:pt x="778" y="839"/>
                </a:lnTo>
                <a:lnTo>
                  <a:pt x="758" y="836"/>
                </a:lnTo>
                <a:lnTo>
                  <a:pt x="738" y="832"/>
                </a:lnTo>
                <a:lnTo>
                  <a:pt x="719" y="826"/>
                </a:lnTo>
                <a:lnTo>
                  <a:pt x="701" y="820"/>
                </a:lnTo>
                <a:lnTo>
                  <a:pt x="684" y="811"/>
                </a:lnTo>
                <a:lnTo>
                  <a:pt x="667" y="801"/>
                </a:lnTo>
                <a:lnTo>
                  <a:pt x="652" y="790"/>
                </a:lnTo>
                <a:lnTo>
                  <a:pt x="638" y="778"/>
                </a:lnTo>
                <a:lnTo>
                  <a:pt x="624" y="764"/>
                </a:lnTo>
                <a:lnTo>
                  <a:pt x="613" y="750"/>
                </a:lnTo>
                <a:lnTo>
                  <a:pt x="602" y="735"/>
                </a:lnTo>
                <a:lnTo>
                  <a:pt x="593" y="719"/>
                </a:lnTo>
                <a:lnTo>
                  <a:pt x="585" y="703"/>
                </a:lnTo>
                <a:lnTo>
                  <a:pt x="580" y="685"/>
                </a:lnTo>
                <a:lnTo>
                  <a:pt x="563" y="689"/>
                </a:lnTo>
                <a:lnTo>
                  <a:pt x="547" y="692"/>
                </a:lnTo>
                <a:lnTo>
                  <a:pt x="530" y="694"/>
                </a:lnTo>
                <a:lnTo>
                  <a:pt x="513" y="694"/>
                </a:lnTo>
                <a:lnTo>
                  <a:pt x="496" y="694"/>
                </a:lnTo>
                <a:lnTo>
                  <a:pt x="479" y="692"/>
                </a:lnTo>
                <a:lnTo>
                  <a:pt x="463" y="689"/>
                </a:lnTo>
                <a:lnTo>
                  <a:pt x="447" y="685"/>
                </a:lnTo>
                <a:lnTo>
                  <a:pt x="441" y="703"/>
                </a:lnTo>
                <a:lnTo>
                  <a:pt x="433" y="719"/>
                </a:lnTo>
                <a:lnTo>
                  <a:pt x="424" y="735"/>
                </a:lnTo>
                <a:lnTo>
                  <a:pt x="414" y="750"/>
                </a:lnTo>
                <a:lnTo>
                  <a:pt x="402" y="764"/>
                </a:lnTo>
                <a:lnTo>
                  <a:pt x="389" y="778"/>
                </a:lnTo>
                <a:lnTo>
                  <a:pt x="374" y="790"/>
                </a:lnTo>
                <a:lnTo>
                  <a:pt x="359" y="801"/>
                </a:lnTo>
                <a:lnTo>
                  <a:pt x="343" y="811"/>
                </a:lnTo>
                <a:lnTo>
                  <a:pt x="325" y="820"/>
                </a:lnTo>
                <a:lnTo>
                  <a:pt x="307" y="826"/>
                </a:lnTo>
                <a:lnTo>
                  <a:pt x="288" y="832"/>
                </a:lnTo>
                <a:lnTo>
                  <a:pt x="268" y="836"/>
                </a:lnTo>
                <a:lnTo>
                  <a:pt x="248" y="839"/>
                </a:lnTo>
                <a:lnTo>
                  <a:pt x="227" y="840"/>
                </a:lnTo>
                <a:lnTo>
                  <a:pt x="206" y="839"/>
                </a:lnTo>
                <a:lnTo>
                  <a:pt x="186" y="836"/>
                </a:lnTo>
                <a:lnTo>
                  <a:pt x="166" y="832"/>
                </a:lnTo>
                <a:lnTo>
                  <a:pt x="148" y="827"/>
                </a:lnTo>
                <a:lnTo>
                  <a:pt x="130" y="820"/>
                </a:lnTo>
                <a:lnTo>
                  <a:pt x="112" y="811"/>
                </a:lnTo>
                <a:lnTo>
                  <a:pt x="96" y="801"/>
                </a:lnTo>
                <a:lnTo>
                  <a:pt x="81" y="791"/>
                </a:lnTo>
                <a:lnTo>
                  <a:pt x="66" y="779"/>
                </a:lnTo>
                <a:lnTo>
                  <a:pt x="53" y="766"/>
                </a:lnTo>
                <a:lnTo>
                  <a:pt x="41" y="752"/>
                </a:lnTo>
                <a:lnTo>
                  <a:pt x="31" y="737"/>
                </a:lnTo>
                <a:lnTo>
                  <a:pt x="22" y="721"/>
                </a:lnTo>
                <a:lnTo>
                  <a:pt x="14" y="705"/>
                </a:lnTo>
                <a:lnTo>
                  <a:pt x="8" y="688"/>
                </a:lnTo>
                <a:lnTo>
                  <a:pt x="3" y="670"/>
                </a:lnTo>
                <a:lnTo>
                  <a:pt x="1" y="652"/>
                </a:lnTo>
                <a:lnTo>
                  <a:pt x="0" y="633"/>
                </a:lnTo>
                <a:lnTo>
                  <a:pt x="1" y="614"/>
                </a:lnTo>
                <a:lnTo>
                  <a:pt x="3" y="596"/>
                </a:lnTo>
                <a:lnTo>
                  <a:pt x="8" y="578"/>
                </a:lnTo>
                <a:lnTo>
                  <a:pt x="14" y="561"/>
                </a:lnTo>
                <a:lnTo>
                  <a:pt x="22" y="545"/>
                </a:lnTo>
                <a:lnTo>
                  <a:pt x="31" y="530"/>
                </a:lnTo>
                <a:lnTo>
                  <a:pt x="41" y="514"/>
                </a:lnTo>
                <a:lnTo>
                  <a:pt x="53" y="500"/>
                </a:lnTo>
                <a:lnTo>
                  <a:pt x="66" y="488"/>
                </a:lnTo>
                <a:lnTo>
                  <a:pt x="81" y="476"/>
                </a:lnTo>
                <a:lnTo>
                  <a:pt x="96" y="465"/>
                </a:lnTo>
                <a:lnTo>
                  <a:pt x="112" y="455"/>
                </a:lnTo>
                <a:lnTo>
                  <a:pt x="130" y="447"/>
                </a:lnTo>
                <a:lnTo>
                  <a:pt x="148" y="440"/>
                </a:lnTo>
                <a:lnTo>
                  <a:pt x="166" y="435"/>
                </a:lnTo>
                <a:lnTo>
                  <a:pt x="186" y="430"/>
                </a:lnTo>
                <a:lnTo>
                  <a:pt x="206" y="428"/>
                </a:lnTo>
                <a:lnTo>
                  <a:pt x="227" y="427"/>
                </a:lnTo>
                <a:lnTo>
                  <a:pt x="246" y="428"/>
                </a:lnTo>
                <a:lnTo>
                  <a:pt x="265" y="430"/>
                </a:lnTo>
                <a:lnTo>
                  <a:pt x="284" y="434"/>
                </a:lnTo>
                <a:lnTo>
                  <a:pt x="289" y="416"/>
                </a:lnTo>
                <a:lnTo>
                  <a:pt x="296" y="399"/>
                </a:lnTo>
                <a:lnTo>
                  <a:pt x="305" y="382"/>
                </a:lnTo>
                <a:lnTo>
                  <a:pt x="315" y="366"/>
                </a:lnTo>
                <a:lnTo>
                  <a:pt x="326" y="352"/>
                </a:lnTo>
                <a:lnTo>
                  <a:pt x="339" y="338"/>
                </a:lnTo>
                <a:lnTo>
                  <a:pt x="327" y="324"/>
                </a:lnTo>
                <a:lnTo>
                  <a:pt x="317" y="309"/>
                </a:lnTo>
                <a:lnTo>
                  <a:pt x="308" y="294"/>
                </a:lnTo>
                <a:lnTo>
                  <a:pt x="300" y="277"/>
                </a:lnTo>
                <a:lnTo>
                  <a:pt x="294" y="260"/>
                </a:lnTo>
                <a:lnTo>
                  <a:pt x="289" y="243"/>
                </a:lnTo>
                <a:lnTo>
                  <a:pt x="287" y="224"/>
                </a:lnTo>
                <a:lnTo>
                  <a:pt x="286" y="206"/>
                </a:lnTo>
                <a:lnTo>
                  <a:pt x="287" y="187"/>
                </a:lnTo>
                <a:lnTo>
                  <a:pt x="290" y="169"/>
                </a:lnTo>
                <a:lnTo>
                  <a:pt x="294" y="151"/>
                </a:lnTo>
                <a:lnTo>
                  <a:pt x="300" y="134"/>
                </a:lnTo>
                <a:lnTo>
                  <a:pt x="308" y="117"/>
                </a:lnTo>
                <a:lnTo>
                  <a:pt x="317" y="101"/>
                </a:lnTo>
                <a:lnTo>
                  <a:pt x="328" y="87"/>
                </a:lnTo>
                <a:lnTo>
                  <a:pt x="340" y="73"/>
                </a:lnTo>
                <a:lnTo>
                  <a:pt x="353" y="60"/>
                </a:lnTo>
                <a:lnTo>
                  <a:pt x="367" y="48"/>
                </a:lnTo>
                <a:lnTo>
                  <a:pt x="382" y="37"/>
                </a:lnTo>
                <a:lnTo>
                  <a:pt x="399" y="28"/>
                </a:lnTo>
                <a:lnTo>
                  <a:pt x="416" y="19"/>
                </a:lnTo>
                <a:lnTo>
                  <a:pt x="434" y="13"/>
                </a:lnTo>
                <a:lnTo>
                  <a:pt x="453" y="7"/>
                </a:lnTo>
                <a:lnTo>
                  <a:pt x="472" y="3"/>
                </a:lnTo>
                <a:lnTo>
                  <a:pt x="492" y="0"/>
                </a:lnTo>
                <a:lnTo>
                  <a:pt x="513" y="0"/>
                </a:lnTo>
                <a:close/>
              </a:path>
              <a:path w="1027" h="840">
                <a:moveTo>
                  <a:pt x="780" y="648"/>
                </a:moveTo>
                <a:lnTo>
                  <a:pt x="792" y="661"/>
                </a:lnTo>
                <a:lnTo>
                  <a:pt x="793" y="661"/>
                </a:lnTo>
                <a:lnTo>
                  <a:pt x="760" y="734"/>
                </a:lnTo>
                <a:lnTo>
                  <a:pt x="799" y="770"/>
                </a:lnTo>
                <a:lnTo>
                  <a:pt x="838" y="734"/>
                </a:lnTo>
                <a:lnTo>
                  <a:pt x="805" y="661"/>
                </a:lnTo>
                <a:lnTo>
                  <a:pt x="805" y="661"/>
                </a:lnTo>
                <a:lnTo>
                  <a:pt x="818" y="648"/>
                </a:lnTo>
                <a:lnTo>
                  <a:pt x="812" y="650"/>
                </a:lnTo>
                <a:lnTo>
                  <a:pt x="805" y="651"/>
                </a:lnTo>
                <a:lnTo>
                  <a:pt x="799" y="651"/>
                </a:lnTo>
                <a:lnTo>
                  <a:pt x="789" y="650"/>
                </a:lnTo>
                <a:lnTo>
                  <a:pt x="780" y="648"/>
                </a:lnTo>
                <a:close/>
                <a:moveTo>
                  <a:pt x="799" y="496"/>
                </a:moveTo>
                <a:lnTo>
                  <a:pt x="810" y="497"/>
                </a:lnTo>
                <a:lnTo>
                  <a:pt x="821" y="499"/>
                </a:lnTo>
                <a:lnTo>
                  <a:pt x="831" y="503"/>
                </a:lnTo>
                <a:lnTo>
                  <a:pt x="841" y="507"/>
                </a:lnTo>
                <a:lnTo>
                  <a:pt x="849" y="513"/>
                </a:lnTo>
                <a:lnTo>
                  <a:pt x="857" y="520"/>
                </a:lnTo>
                <a:lnTo>
                  <a:pt x="863" y="528"/>
                </a:lnTo>
                <a:lnTo>
                  <a:pt x="869" y="537"/>
                </a:lnTo>
                <a:lnTo>
                  <a:pt x="873" y="546"/>
                </a:lnTo>
                <a:lnTo>
                  <a:pt x="875" y="556"/>
                </a:lnTo>
                <a:lnTo>
                  <a:pt x="876" y="567"/>
                </a:lnTo>
                <a:lnTo>
                  <a:pt x="875" y="577"/>
                </a:lnTo>
                <a:lnTo>
                  <a:pt x="873" y="588"/>
                </a:lnTo>
                <a:lnTo>
                  <a:pt x="869" y="598"/>
                </a:lnTo>
                <a:lnTo>
                  <a:pt x="864" y="608"/>
                </a:lnTo>
                <a:lnTo>
                  <a:pt x="858" y="618"/>
                </a:lnTo>
                <a:lnTo>
                  <a:pt x="851" y="626"/>
                </a:lnTo>
                <a:lnTo>
                  <a:pt x="842" y="634"/>
                </a:lnTo>
                <a:lnTo>
                  <a:pt x="833" y="640"/>
                </a:lnTo>
                <a:lnTo>
                  <a:pt x="848" y="645"/>
                </a:lnTo>
                <a:lnTo>
                  <a:pt x="862" y="650"/>
                </a:lnTo>
                <a:lnTo>
                  <a:pt x="875" y="657"/>
                </a:lnTo>
                <a:lnTo>
                  <a:pt x="887" y="664"/>
                </a:lnTo>
                <a:lnTo>
                  <a:pt x="898" y="673"/>
                </a:lnTo>
                <a:lnTo>
                  <a:pt x="908" y="682"/>
                </a:lnTo>
                <a:lnTo>
                  <a:pt x="917" y="691"/>
                </a:lnTo>
                <a:lnTo>
                  <a:pt x="924" y="700"/>
                </a:lnTo>
                <a:lnTo>
                  <a:pt x="930" y="710"/>
                </a:lnTo>
                <a:lnTo>
                  <a:pt x="935" y="720"/>
                </a:lnTo>
                <a:lnTo>
                  <a:pt x="937" y="730"/>
                </a:lnTo>
                <a:lnTo>
                  <a:pt x="938" y="738"/>
                </a:lnTo>
                <a:lnTo>
                  <a:pt x="937" y="743"/>
                </a:lnTo>
                <a:lnTo>
                  <a:pt x="934" y="747"/>
                </a:lnTo>
                <a:lnTo>
                  <a:pt x="929" y="751"/>
                </a:lnTo>
                <a:lnTo>
                  <a:pt x="923" y="754"/>
                </a:lnTo>
                <a:lnTo>
                  <a:pt x="915" y="757"/>
                </a:lnTo>
                <a:lnTo>
                  <a:pt x="905" y="760"/>
                </a:lnTo>
                <a:lnTo>
                  <a:pt x="895" y="762"/>
                </a:lnTo>
                <a:lnTo>
                  <a:pt x="883" y="764"/>
                </a:lnTo>
                <a:lnTo>
                  <a:pt x="870" y="766"/>
                </a:lnTo>
                <a:lnTo>
                  <a:pt x="857" y="767"/>
                </a:lnTo>
                <a:lnTo>
                  <a:pt x="843" y="768"/>
                </a:lnTo>
                <a:lnTo>
                  <a:pt x="829" y="769"/>
                </a:lnTo>
                <a:lnTo>
                  <a:pt x="814" y="770"/>
                </a:lnTo>
                <a:lnTo>
                  <a:pt x="799" y="770"/>
                </a:lnTo>
                <a:lnTo>
                  <a:pt x="784" y="770"/>
                </a:lnTo>
                <a:lnTo>
                  <a:pt x="769" y="769"/>
                </a:lnTo>
                <a:lnTo>
                  <a:pt x="755" y="768"/>
                </a:lnTo>
                <a:lnTo>
                  <a:pt x="741" y="767"/>
                </a:lnTo>
                <a:lnTo>
                  <a:pt x="727" y="766"/>
                </a:lnTo>
                <a:lnTo>
                  <a:pt x="715" y="764"/>
                </a:lnTo>
                <a:lnTo>
                  <a:pt x="703" y="762"/>
                </a:lnTo>
                <a:lnTo>
                  <a:pt x="692" y="760"/>
                </a:lnTo>
                <a:lnTo>
                  <a:pt x="683" y="757"/>
                </a:lnTo>
                <a:lnTo>
                  <a:pt x="675" y="754"/>
                </a:lnTo>
                <a:lnTo>
                  <a:pt x="669" y="751"/>
                </a:lnTo>
                <a:lnTo>
                  <a:pt x="664" y="747"/>
                </a:lnTo>
                <a:lnTo>
                  <a:pt x="661" y="743"/>
                </a:lnTo>
                <a:lnTo>
                  <a:pt x="660" y="738"/>
                </a:lnTo>
                <a:lnTo>
                  <a:pt x="661" y="730"/>
                </a:lnTo>
                <a:lnTo>
                  <a:pt x="663" y="720"/>
                </a:lnTo>
                <a:lnTo>
                  <a:pt x="668" y="710"/>
                </a:lnTo>
                <a:lnTo>
                  <a:pt x="674" y="700"/>
                </a:lnTo>
                <a:lnTo>
                  <a:pt x="681" y="691"/>
                </a:lnTo>
                <a:lnTo>
                  <a:pt x="690" y="682"/>
                </a:lnTo>
                <a:lnTo>
                  <a:pt x="700" y="673"/>
                </a:lnTo>
                <a:lnTo>
                  <a:pt x="711" y="664"/>
                </a:lnTo>
                <a:lnTo>
                  <a:pt x="723" y="657"/>
                </a:lnTo>
                <a:lnTo>
                  <a:pt x="736" y="650"/>
                </a:lnTo>
                <a:lnTo>
                  <a:pt x="750" y="645"/>
                </a:lnTo>
                <a:lnTo>
                  <a:pt x="765" y="640"/>
                </a:lnTo>
                <a:lnTo>
                  <a:pt x="756" y="634"/>
                </a:lnTo>
                <a:lnTo>
                  <a:pt x="747" y="626"/>
                </a:lnTo>
                <a:lnTo>
                  <a:pt x="740" y="618"/>
                </a:lnTo>
                <a:lnTo>
                  <a:pt x="734" y="608"/>
                </a:lnTo>
                <a:lnTo>
                  <a:pt x="729" y="598"/>
                </a:lnTo>
                <a:lnTo>
                  <a:pt x="725" y="588"/>
                </a:lnTo>
                <a:lnTo>
                  <a:pt x="723" y="577"/>
                </a:lnTo>
                <a:lnTo>
                  <a:pt x="722" y="567"/>
                </a:lnTo>
                <a:lnTo>
                  <a:pt x="723" y="556"/>
                </a:lnTo>
                <a:lnTo>
                  <a:pt x="725" y="546"/>
                </a:lnTo>
                <a:lnTo>
                  <a:pt x="729" y="537"/>
                </a:lnTo>
                <a:lnTo>
                  <a:pt x="734" y="528"/>
                </a:lnTo>
                <a:lnTo>
                  <a:pt x="741" y="520"/>
                </a:lnTo>
                <a:lnTo>
                  <a:pt x="749" y="513"/>
                </a:lnTo>
                <a:lnTo>
                  <a:pt x="757" y="507"/>
                </a:lnTo>
                <a:lnTo>
                  <a:pt x="767" y="503"/>
                </a:lnTo>
                <a:lnTo>
                  <a:pt x="777" y="499"/>
                </a:lnTo>
                <a:lnTo>
                  <a:pt x="788" y="497"/>
                </a:lnTo>
                <a:lnTo>
                  <a:pt x="799" y="496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" name="picture 1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197480" y="1072388"/>
            <a:ext cx="5443600" cy="5444039"/>
          </a:xfrm>
          <a:prstGeom prst="rect">
            <a:avLst/>
          </a:prstGeom>
        </p:spPr>
      </p:pic>
      <p:grpSp>
        <p:nvGrpSpPr>
          <p:cNvPr id="100" name="group 100"/>
          <p:cNvGrpSpPr/>
          <p:nvPr/>
        </p:nvGrpSpPr>
        <p:grpSpPr>
          <a:xfrm rot="21600000">
            <a:off x="9119603" y="1724778"/>
            <a:ext cx="3072396" cy="1546115"/>
            <a:chOff x="0" y="0"/>
            <a:chExt cx="3072396" cy="1546115"/>
          </a:xfrm>
        </p:grpSpPr>
        <p:sp>
          <p:nvSpPr>
            <p:cNvPr id="1390" name="rect 1390"/>
            <p:cNvSpPr/>
            <p:nvPr/>
          </p:nvSpPr>
          <p:spPr>
            <a:xfrm>
              <a:off x="0" y="0"/>
              <a:ext cx="3047003" cy="1546115"/>
            </a:xfrm>
            <a:prstGeom prst="rect">
              <a:avLst/>
            </a:prstGeom>
            <a:solidFill>
              <a:srgbClr val="000000">
                <a:alpha val="62745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92" name="rect 1392"/>
            <p:cNvSpPr/>
            <p:nvPr/>
          </p:nvSpPr>
          <p:spPr>
            <a:xfrm>
              <a:off x="53352" y="15629"/>
              <a:ext cx="3019043" cy="1519428"/>
            </a:xfrm>
            <a:prstGeom prst="rect">
              <a:avLst/>
            </a:prstGeom>
            <a:solidFill>
              <a:srgbClr val="2AA1DC">
                <a:alpha val="99607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94" name="textbox 1394"/>
            <p:cNvSpPr/>
            <p:nvPr/>
          </p:nvSpPr>
          <p:spPr>
            <a:xfrm>
              <a:off x="162597" y="120582"/>
              <a:ext cx="2767964" cy="136143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8997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精度提升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18415" algn="l" rtl="0" eaLnBrk="0">
                <a:lnSpc>
                  <a:spcPct val="98000"/>
                </a:lnSpc>
                <a:spcBef>
                  <a:spcPts val="49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通过BIM实现更少的设计错</a:t>
              </a:r>
              <a:r>
                <a:rPr sz="1800" kern="0" spc="3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误、更深的设计深度，软件</a:t>
              </a:r>
              <a:r>
                <a:rPr sz="1800" kern="0" spc="5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自动识别计算减少人工误差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提高算量精度50%以上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grpSp>
        <p:nvGrpSpPr>
          <p:cNvPr id="102" name="group 102"/>
          <p:cNvGrpSpPr/>
          <p:nvPr/>
        </p:nvGrpSpPr>
        <p:grpSpPr>
          <a:xfrm rot="21600000">
            <a:off x="9119603" y="3434706"/>
            <a:ext cx="3072396" cy="1546115"/>
            <a:chOff x="0" y="0"/>
            <a:chExt cx="3072396" cy="1546115"/>
          </a:xfrm>
        </p:grpSpPr>
        <p:sp>
          <p:nvSpPr>
            <p:cNvPr id="1396" name="rect 1396"/>
            <p:cNvSpPr/>
            <p:nvPr/>
          </p:nvSpPr>
          <p:spPr>
            <a:xfrm>
              <a:off x="0" y="0"/>
              <a:ext cx="3047003" cy="1546115"/>
            </a:xfrm>
            <a:prstGeom prst="rect">
              <a:avLst/>
            </a:prstGeom>
            <a:solidFill>
              <a:srgbClr val="000000">
                <a:alpha val="62745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98" name="rect 1398"/>
            <p:cNvSpPr/>
            <p:nvPr/>
          </p:nvSpPr>
          <p:spPr>
            <a:xfrm>
              <a:off x="53352" y="15630"/>
              <a:ext cx="3019043" cy="1519427"/>
            </a:xfrm>
            <a:prstGeom prst="rect">
              <a:avLst/>
            </a:prstGeom>
            <a:solidFill>
              <a:srgbClr val="F49C1A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00" name="textbox 1400"/>
            <p:cNvSpPr/>
            <p:nvPr/>
          </p:nvSpPr>
          <p:spPr>
            <a:xfrm>
              <a:off x="163739" y="120836"/>
              <a:ext cx="2766695" cy="135191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000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效率提高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24129" algn="l" rtl="0" eaLnBrk="0">
                <a:lnSpc>
                  <a:spcPct val="94000"/>
                </a:lnSpc>
                <a:spcBef>
                  <a:spcPts val="12"/>
                </a:spcBef>
                <a:tabLst/>
              </a:pP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无需重复建模</a:t>
              </a:r>
              <a:endParaRPr sz="1800" dirty="0">
                <a:latin typeface="SimHei"/>
                <a:ea typeface="SimHei"/>
                <a:cs typeface="SimHei"/>
              </a:endParaRPr>
            </a:p>
            <a:p>
              <a:pPr marL="19050" algn="l" rtl="0" eaLnBrk="0">
                <a:lnSpc>
                  <a:spcPct val="95000"/>
                </a:lnSpc>
                <a:spcBef>
                  <a:spcPts val="108"/>
                </a:spcBef>
                <a:tabLst/>
              </a:pP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算量过程更快速</a:t>
              </a:r>
              <a:endParaRPr sz="1800" dirty="0">
                <a:latin typeface="SimHei"/>
                <a:ea typeface="SimHei"/>
                <a:cs typeface="SimHei"/>
              </a:endParaRPr>
            </a:p>
            <a:p>
              <a:pPr marL="20320" indent="2540" algn="l" rtl="0" eaLnBrk="0">
                <a:lnSpc>
                  <a:spcPct val="95000"/>
                </a:lnSpc>
                <a:spcBef>
                  <a:spcPts val="135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可与设计建模过程动态同步</a:t>
              </a:r>
              <a:r>
                <a:rPr sz="1800" kern="0" spc="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计算，支持限额设计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sp>
        <p:nvSpPr>
          <p:cNvPr id="1402" name="textbox 1402"/>
          <p:cNvSpPr/>
          <p:nvPr/>
        </p:nvSpPr>
        <p:spPr>
          <a:xfrm>
            <a:off x="427707" y="193350"/>
            <a:ext cx="4091304" cy="5276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5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成本管理-工程量计算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404" name="picture 14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406" name="textbox 1406"/>
          <p:cNvSpPr/>
          <p:nvPr/>
        </p:nvSpPr>
        <p:spPr>
          <a:xfrm>
            <a:off x="9864227" y="1107992"/>
            <a:ext cx="1645920" cy="5003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6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3200" b="1" kern="0" spc="-20" dirty="0">
                <a:solidFill>
                  <a:srgbClr val="40404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业务赋能</a:t>
            </a:r>
            <a:endParaRPr sz="3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408" name="path 1408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" name="picture 14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75944" y="1057655"/>
            <a:ext cx="10451593" cy="5641848"/>
          </a:xfrm>
          <a:prstGeom prst="rect">
            <a:avLst/>
          </a:prstGeom>
        </p:spPr>
      </p:pic>
      <p:sp>
        <p:nvSpPr>
          <p:cNvPr id="1412" name="textbox 1412"/>
          <p:cNvSpPr/>
          <p:nvPr/>
        </p:nvSpPr>
        <p:spPr>
          <a:xfrm>
            <a:off x="427707" y="193350"/>
            <a:ext cx="4091304" cy="5276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5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成本管理-工程量计算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414" name="picture 14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416" name="textbox 1416"/>
          <p:cNvSpPr/>
          <p:nvPr/>
        </p:nvSpPr>
        <p:spPr>
          <a:xfrm>
            <a:off x="0" y="5305044"/>
            <a:ext cx="562609" cy="1353819"/>
          </a:xfrm>
          <a:prstGeom prst="rect">
            <a:avLst/>
          </a:prstGeom>
          <a:solidFill>
            <a:srgbClr val="F0466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3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940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69545" algn="l" rtl="0" eaLnBrk="0">
              <a:lnSpc>
                <a:spcPct val="90000"/>
              </a:lnSpc>
              <a:tabLst/>
            </a:pPr>
            <a:r>
              <a:rPr sz="1800" kern="0" spc="26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操作演示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418" name="path 1418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0" name="picture 14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50343" y="1571180"/>
            <a:ext cx="11916263" cy="5119274"/>
          </a:xfrm>
          <a:prstGeom prst="rect">
            <a:avLst/>
          </a:prstGeom>
        </p:spPr>
      </p:pic>
      <p:sp>
        <p:nvSpPr>
          <p:cNvPr id="1422" name="textbox 1422"/>
          <p:cNvSpPr/>
          <p:nvPr/>
        </p:nvSpPr>
        <p:spPr>
          <a:xfrm>
            <a:off x="9172956" y="1740408"/>
            <a:ext cx="3019425" cy="1519555"/>
          </a:xfrm>
          <a:prstGeom prst="rect">
            <a:avLst/>
          </a:prstGeom>
          <a:solidFill>
            <a:srgbClr val="2AA1DC">
              <a:alpha val="99607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81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3825" algn="l" rtl="0" eaLnBrk="0">
              <a:lnSpc>
                <a:spcPct val="93000"/>
              </a:lnSpc>
              <a:tabLst/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沟通更直观</a:t>
            </a:r>
            <a:endParaRPr sz="1800" dirty="0">
              <a:latin typeface="Microsoft YaHei"/>
              <a:ea typeface="Microsoft YaHei"/>
              <a:cs typeface="Microsoft YaHei"/>
            </a:endParaRPr>
          </a:p>
          <a:p>
            <a:pPr marL="133350" algn="l" rtl="0" eaLnBrk="0">
              <a:lnSpc>
                <a:spcPct val="98000"/>
              </a:lnSpc>
              <a:spcBef>
                <a:spcPts val="19"/>
              </a:spcBef>
              <a:tabLst/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用不同颜色区分变更前后模</a:t>
            </a:r>
            <a:r>
              <a:rPr sz="1800" kern="0" spc="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型的变化，使变更决策和变</a:t>
            </a:r>
            <a:r>
              <a:rPr sz="1800" kern="0" spc="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更交底更直观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424" name="textbox 1424"/>
          <p:cNvSpPr/>
          <p:nvPr/>
        </p:nvSpPr>
        <p:spPr>
          <a:xfrm>
            <a:off x="9172956" y="5160264"/>
            <a:ext cx="3019425" cy="1519555"/>
          </a:xfrm>
          <a:prstGeom prst="rect">
            <a:avLst/>
          </a:prstGeom>
          <a:solidFill>
            <a:srgbClr val="595959">
              <a:alpha val="97647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4460" algn="l" rtl="0" eaLnBrk="0">
              <a:lnSpc>
                <a:spcPct val="93000"/>
              </a:lnSpc>
              <a:spcBef>
                <a:spcPts val="5"/>
              </a:spcBef>
              <a:tabLst/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监管更透明</a:t>
            </a:r>
            <a:endParaRPr sz="1800" dirty="0">
              <a:latin typeface="Microsoft YaHei"/>
              <a:ea typeface="Microsoft YaHei"/>
              <a:cs typeface="Microsoft YaHei"/>
            </a:endParaRPr>
          </a:p>
          <a:p>
            <a:pPr marL="133985" algn="l" rtl="0" eaLnBrk="0">
              <a:lnSpc>
                <a:spcPct val="94000"/>
              </a:lnSpc>
              <a:spcBef>
                <a:spcPts val="5"/>
              </a:spcBef>
              <a:tabLst/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变更审批全过程留痕</a:t>
            </a:r>
            <a:endParaRPr sz="1800" dirty="0">
              <a:latin typeface="SimHei"/>
              <a:ea typeface="SimHei"/>
              <a:cs typeface="SimHei"/>
            </a:endParaRPr>
          </a:p>
          <a:p>
            <a:pPr marL="128904" indent="635" algn="l" rtl="0" eaLnBrk="0">
              <a:lnSpc>
                <a:spcPct val="95000"/>
              </a:lnSpc>
              <a:spcBef>
                <a:spcPts val="139"/>
              </a:spcBef>
              <a:tabLst/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项目历次变更清单化、可查</a:t>
            </a:r>
            <a:r>
              <a:rPr sz="1800" kern="0" spc="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询对比，支持审计工作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426" name="textbox 1426"/>
          <p:cNvSpPr/>
          <p:nvPr/>
        </p:nvSpPr>
        <p:spPr>
          <a:xfrm>
            <a:off x="9172956" y="3450336"/>
            <a:ext cx="3019425" cy="1519555"/>
          </a:xfrm>
          <a:prstGeom prst="rect">
            <a:avLst/>
          </a:prstGeom>
          <a:solidFill>
            <a:srgbClr val="F49C1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39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3189" algn="l" rtl="0" eaLnBrk="0">
              <a:lnSpc>
                <a:spcPct val="93000"/>
              </a:lnSpc>
              <a:tabLst/>
            </a:pP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决策更科学</a:t>
            </a:r>
            <a:endParaRPr sz="1800" dirty="0">
              <a:latin typeface="Microsoft YaHei"/>
              <a:ea typeface="Microsoft YaHei"/>
              <a:cs typeface="Microsoft YaHei"/>
            </a:endParaRPr>
          </a:p>
          <a:p>
            <a:pPr marL="135254" indent="-1905" algn="l" rtl="0" eaLnBrk="0">
              <a:lnSpc>
                <a:spcPct val="98000"/>
              </a:lnSpc>
              <a:spcBef>
                <a:spcPts val="66"/>
              </a:spcBef>
              <a:tabLst/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可快速比对变更前后工程量</a:t>
            </a:r>
            <a:r>
              <a:rPr sz="1800" kern="0" spc="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的差异，进而对变更的经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济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学进行分析，支持变更决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策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  </a:t>
            </a:r>
            <a:r>
              <a:rPr sz="1800" kern="0" spc="-4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审批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428" name="textbox 1428"/>
          <p:cNvSpPr/>
          <p:nvPr/>
        </p:nvSpPr>
        <p:spPr>
          <a:xfrm>
            <a:off x="427707" y="193350"/>
            <a:ext cx="3962400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22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成本管理 – 变更分析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430" name="picture 14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432" name="textbox 1432"/>
          <p:cNvSpPr/>
          <p:nvPr/>
        </p:nvSpPr>
        <p:spPr>
          <a:xfrm>
            <a:off x="9864227" y="1107992"/>
            <a:ext cx="1645920" cy="5003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6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3200" b="1" kern="0" spc="-20" dirty="0">
                <a:solidFill>
                  <a:srgbClr val="40404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业务赋能</a:t>
            </a:r>
            <a:endParaRPr sz="3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434" name="rect 1434"/>
          <p:cNvSpPr/>
          <p:nvPr/>
        </p:nvSpPr>
        <p:spPr>
          <a:xfrm>
            <a:off x="428244" y="1572767"/>
            <a:ext cx="1162811" cy="368808"/>
          </a:xfrm>
          <a:prstGeom prst="rect">
            <a:avLst/>
          </a:prstGeom>
          <a:solidFill>
            <a:srgbClr val="005BA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36" name="path 1436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38" name="rect 1438"/>
          <p:cNvSpPr/>
          <p:nvPr/>
        </p:nvSpPr>
        <p:spPr>
          <a:xfrm>
            <a:off x="976883" y="2061971"/>
            <a:ext cx="993648" cy="160020"/>
          </a:xfrm>
          <a:prstGeom prst="rect">
            <a:avLst/>
          </a:prstGeom>
          <a:solidFill>
            <a:srgbClr val="F5F5F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" name="picture 14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37844" y="1022603"/>
            <a:ext cx="10515600" cy="5676900"/>
          </a:xfrm>
          <a:prstGeom prst="rect">
            <a:avLst/>
          </a:prstGeom>
        </p:spPr>
      </p:pic>
      <p:sp>
        <p:nvSpPr>
          <p:cNvPr id="1442" name="textbox 1442"/>
          <p:cNvSpPr/>
          <p:nvPr/>
        </p:nvSpPr>
        <p:spPr>
          <a:xfrm>
            <a:off x="427707" y="193350"/>
            <a:ext cx="3962400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22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成本管理 – 变更分析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444" name="picture 14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446" name="textbox 1446"/>
          <p:cNvSpPr/>
          <p:nvPr/>
        </p:nvSpPr>
        <p:spPr>
          <a:xfrm>
            <a:off x="0" y="5305044"/>
            <a:ext cx="562609" cy="1353819"/>
          </a:xfrm>
          <a:prstGeom prst="rect">
            <a:avLst/>
          </a:prstGeom>
          <a:solidFill>
            <a:srgbClr val="F0466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3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940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69545" algn="l" rtl="0" eaLnBrk="0">
              <a:lnSpc>
                <a:spcPct val="90000"/>
              </a:lnSpc>
              <a:tabLst/>
            </a:pPr>
            <a:r>
              <a:rPr sz="1800" kern="0" spc="260" dirty="0">
                <a:solidFill>
                  <a:srgbClr val="FFFFFF">
                    <a:alpha val="100000"/>
                  </a:srgbClr>
                </a:solidFill>
                <a:latin typeface="SimHei"/>
                <a:ea typeface="SimHei"/>
                <a:cs typeface="SimHei"/>
              </a:rPr>
              <a:t>操作演示</a:t>
            </a:r>
            <a:endParaRPr sz="1800" dirty="0">
              <a:latin typeface="SimHei"/>
              <a:ea typeface="SimHei"/>
              <a:cs typeface="SimHei"/>
            </a:endParaRPr>
          </a:p>
        </p:txBody>
      </p:sp>
      <p:sp>
        <p:nvSpPr>
          <p:cNvPr id="1448" name="path 1448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0" name="picture 14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26492" y="1242059"/>
            <a:ext cx="8843771" cy="5253228"/>
          </a:xfrm>
          <a:prstGeom prst="rect">
            <a:avLst/>
          </a:prstGeom>
        </p:spPr>
      </p:pic>
      <p:grpSp>
        <p:nvGrpSpPr>
          <p:cNvPr id="104" name="group 104"/>
          <p:cNvGrpSpPr/>
          <p:nvPr/>
        </p:nvGrpSpPr>
        <p:grpSpPr>
          <a:xfrm rot="21600000">
            <a:off x="9119603" y="1724778"/>
            <a:ext cx="3072396" cy="1546115"/>
            <a:chOff x="0" y="0"/>
            <a:chExt cx="3072396" cy="1546115"/>
          </a:xfrm>
        </p:grpSpPr>
        <p:sp>
          <p:nvSpPr>
            <p:cNvPr id="1452" name="rect 1452"/>
            <p:cNvSpPr/>
            <p:nvPr/>
          </p:nvSpPr>
          <p:spPr>
            <a:xfrm>
              <a:off x="0" y="0"/>
              <a:ext cx="3047003" cy="1546115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54" name="rect 1454"/>
            <p:cNvSpPr/>
            <p:nvPr/>
          </p:nvSpPr>
          <p:spPr>
            <a:xfrm>
              <a:off x="53352" y="15629"/>
              <a:ext cx="3019043" cy="1519428"/>
            </a:xfrm>
            <a:prstGeom prst="rect">
              <a:avLst/>
            </a:prstGeom>
            <a:solidFill>
              <a:srgbClr val="2AA1DC">
                <a:alpha val="99607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56" name="textbox 1456"/>
            <p:cNvSpPr/>
            <p:nvPr/>
          </p:nvSpPr>
          <p:spPr>
            <a:xfrm>
              <a:off x="165111" y="257742"/>
              <a:ext cx="2765425" cy="108966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002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资源预测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15875" indent="5080" algn="l" rtl="0" eaLnBrk="0">
                <a:lnSpc>
                  <a:spcPct val="98000"/>
                </a:lnSpc>
                <a:spcBef>
                  <a:spcPts val="26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可对每季度、每月、每周的</a:t>
              </a:r>
              <a:r>
                <a:rPr sz="1800" kern="0" spc="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资源需求进行预测，辅助采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购规划、优化采购计划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grpSp>
        <p:nvGrpSpPr>
          <p:cNvPr id="106" name="group 106"/>
          <p:cNvGrpSpPr/>
          <p:nvPr/>
        </p:nvGrpSpPr>
        <p:grpSpPr>
          <a:xfrm rot="21600000">
            <a:off x="9119603" y="3434706"/>
            <a:ext cx="3072396" cy="1546115"/>
            <a:chOff x="0" y="0"/>
            <a:chExt cx="3072396" cy="1546115"/>
          </a:xfrm>
        </p:grpSpPr>
        <p:sp>
          <p:nvSpPr>
            <p:cNvPr id="1458" name="rect 1458"/>
            <p:cNvSpPr/>
            <p:nvPr/>
          </p:nvSpPr>
          <p:spPr>
            <a:xfrm>
              <a:off x="0" y="0"/>
              <a:ext cx="3047003" cy="1546115"/>
            </a:xfrm>
            <a:prstGeom prst="rect">
              <a:avLst/>
            </a:prstGeom>
            <a:solidFill>
              <a:srgbClr val="000000">
                <a:alpha val="3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60" name="rect 1460"/>
            <p:cNvSpPr/>
            <p:nvPr/>
          </p:nvSpPr>
          <p:spPr>
            <a:xfrm>
              <a:off x="53352" y="15630"/>
              <a:ext cx="3019043" cy="1519427"/>
            </a:xfrm>
            <a:prstGeom prst="rect">
              <a:avLst/>
            </a:prstGeom>
            <a:solidFill>
              <a:srgbClr val="F49C1A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62" name="textbox 1462"/>
            <p:cNvSpPr/>
            <p:nvPr/>
          </p:nvSpPr>
          <p:spPr>
            <a:xfrm>
              <a:off x="164654" y="257996"/>
              <a:ext cx="2766695" cy="107759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002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2700" algn="l" rtl="0" eaLnBrk="0">
                <a:lnSpc>
                  <a:spcPct val="93000"/>
                </a:lnSpc>
                <a:tabLst/>
              </a:pPr>
              <a:r>
                <a:rPr sz="1800" b="1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优化现金流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  <a:p>
              <a:pPr marL="21590" indent="-5080" algn="l" rtl="0" eaLnBrk="0">
                <a:lnSpc>
                  <a:spcPct val="96000"/>
                </a:lnSpc>
                <a:spcBef>
                  <a:spcPts val="61"/>
                </a:spcBef>
                <a:tabLst/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通关关联资源价格，进一步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可对每季度、每月、每周的</a:t>
              </a:r>
              <a:r>
                <a:rPr sz="1800" kern="0" spc="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 </a:t>
              </a: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SimHei"/>
                  <a:ea typeface="SimHei"/>
                  <a:cs typeface="SimHei"/>
                </a:rPr>
                <a:t>资金进行预测，优化现金流</a:t>
              </a:r>
              <a:endParaRPr sz="1800" dirty="0">
                <a:latin typeface="SimHei"/>
                <a:ea typeface="SimHei"/>
                <a:cs typeface="SimHei"/>
              </a:endParaRPr>
            </a:p>
          </p:txBody>
        </p:sp>
      </p:grpSp>
      <p:sp>
        <p:nvSpPr>
          <p:cNvPr id="1464" name="textbox 1464"/>
          <p:cNvSpPr/>
          <p:nvPr/>
        </p:nvSpPr>
        <p:spPr>
          <a:xfrm>
            <a:off x="427707" y="193350"/>
            <a:ext cx="3962400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22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成本管理 – 投资管理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466" name="picture 14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468" name="textbox 1468"/>
          <p:cNvSpPr/>
          <p:nvPr/>
        </p:nvSpPr>
        <p:spPr>
          <a:xfrm>
            <a:off x="9864227" y="1107992"/>
            <a:ext cx="1645920" cy="5003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6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3200" b="1" kern="0" spc="-20" dirty="0">
                <a:solidFill>
                  <a:srgbClr val="40404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业务赋能</a:t>
            </a:r>
            <a:endParaRPr sz="3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470" name="path 1470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" name="picture 14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813815"/>
            <a:ext cx="12191998" cy="6044181"/>
          </a:xfrm>
          <a:prstGeom prst="rect">
            <a:avLst/>
          </a:prstGeom>
        </p:spPr>
      </p:pic>
      <p:sp>
        <p:nvSpPr>
          <p:cNvPr id="1474" name="textbox 1474"/>
          <p:cNvSpPr/>
          <p:nvPr/>
        </p:nvSpPr>
        <p:spPr>
          <a:xfrm>
            <a:off x="904334" y="5140514"/>
            <a:ext cx="3467734" cy="14065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18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3975" algn="l" rtl="0" eaLnBrk="0">
              <a:lnSpc>
                <a:spcPct val="91000"/>
              </a:lnSpc>
              <a:tabLst/>
            </a:pPr>
            <a:r>
              <a:rPr sz="4400" kern="0" spc="-1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匠心</a:t>
            </a:r>
            <a:endParaRPr sz="44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3270"/>
              </a:lnSpc>
              <a:spcBef>
                <a:spcPts val="409"/>
              </a:spcBef>
              <a:tabLst/>
            </a:pPr>
            <a:r>
              <a:rPr sz="2700" kern="0" spc="8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工程管理平台</a:t>
            </a:r>
            <a:endParaRPr sz="27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9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53975" algn="l" rtl="0" eaLnBrk="0">
              <a:lnSpc>
                <a:spcPct val="93000"/>
              </a:lnSpc>
              <a:spcBef>
                <a:spcPts val="1"/>
              </a:spcBef>
              <a:tabLst/>
            </a:pPr>
            <a:r>
              <a:rPr sz="1500" kern="0" spc="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Engineering</a:t>
            </a:r>
            <a:r>
              <a:rPr sz="1500" kern="0" spc="2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kern="0" spc="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Manag</a:t>
            </a:r>
            <a:r>
              <a:rPr sz="1500" kern="0" spc="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ement</a:t>
            </a:r>
            <a:r>
              <a:rPr sz="1500" kern="0" spc="2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kern="0" spc="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Platform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476" name="textbox 1476"/>
          <p:cNvSpPr/>
          <p:nvPr/>
        </p:nvSpPr>
        <p:spPr>
          <a:xfrm>
            <a:off x="429863" y="165430"/>
            <a:ext cx="3719829" cy="5410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4056"/>
              </a:lnSpc>
              <a:tabLst/>
            </a:pPr>
            <a:r>
              <a:rPr sz="3300" kern="0" spc="-1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技术样本二</a:t>
            </a:r>
            <a:r>
              <a:rPr sz="3300" kern="0" spc="3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3300" kern="0" spc="-16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│</a:t>
            </a:r>
            <a:r>
              <a:rPr sz="3300" kern="0" spc="35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3300" kern="0" spc="-1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匠</a:t>
            </a:r>
            <a:r>
              <a:rPr sz="3300" kern="0" spc="-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心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478" name="picture 14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480" name="path 1480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2" name="picture 14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370320" y="1456944"/>
            <a:ext cx="5297424" cy="5401053"/>
          </a:xfrm>
          <a:prstGeom prst="rect">
            <a:avLst/>
          </a:prstGeom>
        </p:spPr>
      </p:pic>
      <p:grpSp>
        <p:nvGrpSpPr>
          <p:cNvPr id="108" name="group 108"/>
          <p:cNvGrpSpPr/>
          <p:nvPr/>
        </p:nvGrpSpPr>
        <p:grpSpPr>
          <a:xfrm rot="21600000">
            <a:off x="384048" y="2676905"/>
            <a:ext cx="2190114" cy="1962530"/>
            <a:chOff x="0" y="0"/>
            <a:chExt cx="2190114" cy="1962530"/>
          </a:xfrm>
        </p:grpSpPr>
        <p:pic>
          <p:nvPicPr>
            <p:cNvPr id="1484" name="picture 14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2190114" cy="1962530"/>
            </a:xfrm>
            <a:prstGeom prst="rect">
              <a:avLst/>
            </a:prstGeom>
          </p:spPr>
        </p:pic>
        <p:sp>
          <p:nvSpPr>
            <p:cNvPr id="1486" name="textbox 1486"/>
            <p:cNvSpPr/>
            <p:nvPr/>
          </p:nvSpPr>
          <p:spPr>
            <a:xfrm>
              <a:off x="-12700" y="-12700"/>
              <a:ext cx="2215514" cy="198818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0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231775" algn="l" rtl="0" eaLnBrk="0">
                <a:lnSpc>
                  <a:spcPct val="94000"/>
                </a:lnSpc>
                <a:spcBef>
                  <a:spcPts val="5"/>
                </a:spcBef>
                <a:tabLst/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质量标准</a:t>
              </a:r>
              <a:endParaRPr sz="1500" dirty="0">
                <a:latin typeface="Microsoft YaHei"/>
                <a:ea typeface="Microsoft YaHei"/>
                <a:cs typeface="Microsoft YaHei"/>
              </a:endParaRPr>
            </a:p>
            <a:p>
              <a:pPr marL="233679" algn="l" rtl="0" eaLnBrk="0">
                <a:lnSpc>
                  <a:spcPts val="1895"/>
                </a:lnSpc>
                <a:tabLst/>
              </a:pPr>
              <a:r>
                <a:rPr sz="1500" kern="0" spc="8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难以贯彻</a:t>
              </a:r>
              <a:endParaRPr sz="15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pic>
        <p:nvPicPr>
          <p:cNvPr id="1488" name="picture 14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065272" y="2970276"/>
            <a:ext cx="1589023" cy="1537207"/>
          </a:xfrm>
          <a:prstGeom prst="rect">
            <a:avLst/>
          </a:prstGeom>
        </p:spPr>
      </p:pic>
      <p:sp>
        <p:nvSpPr>
          <p:cNvPr id="1490" name="textbox 1490"/>
          <p:cNvSpPr/>
          <p:nvPr/>
        </p:nvSpPr>
        <p:spPr>
          <a:xfrm>
            <a:off x="7802702" y="473100"/>
            <a:ext cx="3377565" cy="7467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189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2225" indent="-10160" algn="l" rtl="0" eaLnBrk="0">
              <a:lnSpc>
                <a:spcPct val="99000"/>
              </a:lnSpc>
              <a:tabLst/>
            </a:pP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6 </a:t>
            </a: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Microsoft YaHei Light"/>
                <a:ea typeface="Microsoft YaHei Light"/>
                <a:cs typeface="Microsoft YaHei Light"/>
              </a:rPr>
              <a:t>大业务场景 </a:t>
            </a: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突破</a:t>
            </a:r>
            <a:r>
              <a:rPr sz="2400" b="1" kern="0" spc="-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创新</a:t>
            </a: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Microsoft YaHei Light"/>
                <a:ea typeface="Microsoft YaHei Light"/>
                <a:cs typeface="Microsoft YaHei Light"/>
              </a:rPr>
              <a:t>工程管理</a:t>
            </a: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质量、效率提升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492" name="textbox 1492"/>
          <p:cNvSpPr/>
          <p:nvPr/>
        </p:nvSpPr>
        <p:spPr>
          <a:xfrm>
            <a:off x="1831680" y="473100"/>
            <a:ext cx="2452370" cy="7512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17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6350" algn="l" rtl="0" eaLnBrk="0">
              <a:lnSpc>
                <a:spcPct val="99000"/>
              </a:lnSpc>
              <a:tabLst/>
            </a:pP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4 </a:t>
            </a: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Microsoft YaHei Light"/>
                <a:ea typeface="Microsoft YaHei Light"/>
                <a:cs typeface="Microsoft YaHei Light"/>
              </a:rPr>
              <a:t>大</a:t>
            </a: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痛点</a:t>
            </a:r>
            <a:r>
              <a:rPr sz="2400" kern="0" spc="-10" dirty="0">
                <a:solidFill>
                  <a:srgbClr val="000000">
                    <a:alpha val="100000"/>
                  </a:srgbClr>
                </a:solidFill>
                <a:latin typeface="Microsoft YaHei Light"/>
                <a:ea typeface="Microsoft YaHei Light"/>
                <a:cs typeface="Microsoft YaHei Light"/>
              </a:rPr>
              <a:t>难点</a:t>
            </a:r>
            <a:r>
              <a:rPr sz="2400" b="1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制约</a:t>
            </a:r>
            <a:r>
              <a:rPr sz="2400" b="1" kern="0" spc="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kern="0" spc="-20" dirty="0">
                <a:solidFill>
                  <a:srgbClr val="000000">
                    <a:alpha val="100000"/>
                  </a:srgbClr>
                </a:solidFill>
                <a:latin typeface="Microsoft YaHei Light"/>
                <a:ea typeface="Microsoft YaHei Light"/>
                <a:cs typeface="Microsoft YaHei Light"/>
              </a:rPr>
              <a:t>工程管理难以提效</a:t>
            </a:r>
            <a:endParaRPr sz="2400" dirty="0">
              <a:latin typeface="Microsoft YaHei Light"/>
              <a:ea typeface="Microsoft YaHei Light"/>
              <a:cs typeface="Microsoft YaHei Light"/>
            </a:endParaRPr>
          </a:p>
        </p:txBody>
      </p:sp>
      <p:grpSp>
        <p:nvGrpSpPr>
          <p:cNvPr id="110" name="group 110"/>
          <p:cNvGrpSpPr/>
          <p:nvPr/>
        </p:nvGrpSpPr>
        <p:grpSpPr>
          <a:xfrm rot="21600000">
            <a:off x="1516380" y="1668779"/>
            <a:ext cx="1272540" cy="1272540"/>
            <a:chOff x="0" y="0"/>
            <a:chExt cx="1272540" cy="1272540"/>
          </a:xfrm>
        </p:grpSpPr>
        <p:sp>
          <p:nvSpPr>
            <p:cNvPr id="1494" name="path 1494"/>
            <p:cNvSpPr/>
            <p:nvPr/>
          </p:nvSpPr>
          <p:spPr>
            <a:xfrm>
              <a:off x="0" y="0"/>
              <a:ext cx="1272540" cy="1272540"/>
            </a:xfrm>
            <a:custGeom>
              <a:avLst/>
              <a:gdLst/>
              <a:ahLst/>
              <a:cxnLst/>
              <a:rect l="0" t="0" r="0" b="0"/>
              <a:pathLst>
                <a:path w="2004" h="2004">
                  <a:moveTo>
                    <a:pt x="0" y="1002"/>
                  </a:moveTo>
                  <a:cubicBezTo>
                    <a:pt x="0" y="448"/>
                    <a:pt x="448" y="0"/>
                    <a:pt x="1001" y="0"/>
                  </a:cubicBezTo>
                  <a:cubicBezTo>
                    <a:pt x="1555" y="0"/>
                    <a:pt x="2004" y="448"/>
                    <a:pt x="2004" y="1002"/>
                  </a:cubicBezTo>
                  <a:cubicBezTo>
                    <a:pt x="2004" y="1555"/>
                    <a:pt x="1555" y="2004"/>
                    <a:pt x="1001" y="2004"/>
                  </a:cubicBezTo>
                  <a:cubicBezTo>
                    <a:pt x="448" y="2004"/>
                    <a:pt x="0" y="1555"/>
                    <a:pt x="0" y="1002"/>
                  </a:cubicBezTo>
                </a:path>
              </a:pathLst>
            </a:custGeom>
            <a:solidFill>
              <a:srgbClr val="ED7D3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96" name="textbox 1496"/>
            <p:cNvSpPr/>
            <p:nvPr/>
          </p:nvSpPr>
          <p:spPr>
            <a:xfrm>
              <a:off x="-12700" y="-12700"/>
              <a:ext cx="1298575" cy="131826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4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233045" indent="-1270" algn="l" rtl="0" eaLnBrk="0">
                <a:lnSpc>
                  <a:spcPct val="104000"/>
                </a:lnSpc>
                <a:spcBef>
                  <a:spcPts val="5"/>
                </a:spcBef>
                <a:tabLst/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项目实情</a:t>
              </a:r>
              <a:r>
                <a:rPr sz="1500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     </a:t>
              </a:r>
              <a:r>
                <a:rPr sz="1500" kern="0" spc="8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难以监控</a:t>
              </a:r>
              <a:endParaRPr sz="15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grpSp>
        <p:nvGrpSpPr>
          <p:cNvPr id="112" name="group 112"/>
          <p:cNvGrpSpPr/>
          <p:nvPr/>
        </p:nvGrpSpPr>
        <p:grpSpPr>
          <a:xfrm rot="21600000">
            <a:off x="4151375" y="3342132"/>
            <a:ext cx="1272540" cy="1272539"/>
            <a:chOff x="0" y="0"/>
            <a:chExt cx="1272540" cy="1272539"/>
          </a:xfrm>
        </p:grpSpPr>
        <p:sp>
          <p:nvSpPr>
            <p:cNvPr id="1498" name="path 1498"/>
            <p:cNvSpPr/>
            <p:nvPr/>
          </p:nvSpPr>
          <p:spPr>
            <a:xfrm>
              <a:off x="0" y="0"/>
              <a:ext cx="1272540" cy="1272539"/>
            </a:xfrm>
            <a:custGeom>
              <a:avLst/>
              <a:gdLst/>
              <a:ahLst/>
              <a:cxnLst/>
              <a:rect l="0" t="0" r="0" b="0"/>
              <a:pathLst>
                <a:path w="2004" h="2003">
                  <a:moveTo>
                    <a:pt x="0" y="1002"/>
                  </a:moveTo>
                  <a:cubicBezTo>
                    <a:pt x="0" y="448"/>
                    <a:pt x="448" y="0"/>
                    <a:pt x="1002" y="0"/>
                  </a:cubicBezTo>
                  <a:cubicBezTo>
                    <a:pt x="1555" y="0"/>
                    <a:pt x="2004" y="448"/>
                    <a:pt x="2004" y="1002"/>
                  </a:cubicBezTo>
                  <a:cubicBezTo>
                    <a:pt x="2004" y="1555"/>
                    <a:pt x="1555" y="2003"/>
                    <a:pt x="1002" y="2003"/>
                  </a:cubicBezTo>
                  <a:cubicBezTo>
                    <a:pt x="448" y="2003"/>
                    <a:pt x="0" y="1555"/>
                    <a:pt x="0" y="1002"/>
                  </a:cubicBezTo>
                </a:path>
              </a:pathLst>
            </a:custGeom>
            <a:solidFill>
              <a:srgbClr val="ED7D3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00" name="textbox 1500"/>
            <p:cNvSpPr/>
            <p:nvPr/>
          </p:nvSpPr>
          <p:spPr>
            <a:xfrm>
              <a:off x="-12700" y="-12700"/>
              <a:ext cx="1298575" cy="13176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4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6385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234950" algn="l" rtl="0" eaLnBrk="0">
                <a:lnSpc>
                  <a:spcPct val="104000"/>
                </a:lnSpc>
                <a:tabLst/>
              </a:pPr>
              <a:r>
                <a:rPr sz="1500" kern="0" spc="8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过程数据</a:t>
              </a:r>
              <a:r>
                <a:rPr sz="1500" kern="0" spc="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     </a:t>
              </a:r>
              <a:r>
                <a:rPr sz="1500" kern="0" spc="8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无法沉淀</a:t>
              </a:r>
              <a:endParaRPr sz="15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grpSp>
        <p:nvGrpSpPr>
          <p:cNvPr id="114" name="group 114"/>
          <p:cNvGrpSpPr/>
          <p:nvPr/>
        </p:nvGrpSpPr>
        <p:grpSpPr>
          <a:xfrm rot="21600000">
            <a:off x="3223260" y="2045208"/>
            <a:ext cx="1272539" cy="1272539"/>
            <a:chOff x="0" y="0"/>
            <a:chExt cx="1272539" cy="1272539"/>
          </a:xfrm>
        </p:grpSpPr>
        <p:sp>
          <p:nvSpPr>
            <p:cNvPr id="1502" name="path 1502"/>
            <p:cNvSpPr/>
            <p:nvPr/>
          </p:nvSpPr>
          <p:spPr>
            <a:xfrm>
              <a:off x="0" y="0"/>
              <a:ext cx="1272539" cy="1272539"/>
            </a:xfrm>
            <a:custGeom>
              <a:avLst/>
              <a:gdLst/>
              <a:ahLst/>
              <a:cxnLst/>
              <a:rect l="0" t="0" r="0" b="0"/>
              <a:pathLst>
                <a:path w="2003" h="2003">
                  <a:moveTo>
                    <a:pt x="0" y="1002"/>
                  </a:moveTo>
                  <a:cubicBezTo>
                    <a:pt x="0" y="448"/>
                    <a:pt x="448" y="0"/>
                    <a:pt x="1001" y="0"/>
                  </a:cubicBezTo>
                  <a:cubicBezTo>
                    <a:pt x="1555" y="0"/>
                    <a:pt x="2003" y="448"/>
                    <a:pt x="2003" y="1002"/>
                  </a:cubicBezTo>
                  <a:cubicBezTo>
                    <a:pt x="2003" y="1555"/>
                    <a:pt x="1555" y="2003"/>
                    <a:pt x="1001" y="2003"/>
                  </a:cubicBezTo>
                  <a:cubicBezTo>
                    <a:pt x="448" y="2003"/>
                    <a:pt x="0" y="1555"/>
                    <a:pt x="0" y="1002"/>
                  </a:cubicBezTo>
                </a:path>
              </a:pathLst>
            </a:custGeom>
            <a:solidFill>
              <a:srgbClr val="ED7D3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04" name="textbox 1504"/>
            <p:cNvSpPr/>
            <p:nvPr/>
          </p:nvSpPr>
          <p:spPr>
            <a:xfrm>
              <a:off x="-12700" y="-12700"/>
              <a:ext cx="1297939" cy="13176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4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231140" indent="1905" algn="l" rtl="0" eaLnBrk="0">
                <a:lnSpc>
                  <a:spcPct val="104000"/>
                </a:lnSpc>
                <a:spcBef>
                  <a:spcPts val="6"/>
                </a:spcBef>
                <a:tabLst/>
              </a:pPr>
              <a:r>
                <a:rPr sz="1500" kern="0" spc="8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沟通协作</a:t>
              </a:r>
              <a:r>
                <a:rPr sz="1500" kern="0" spc="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     </a:t>
              </a: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效率低下</a:t>
              </a:r>
              <a:endParaRPr sz="15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pic>
        <p:nvPicPr>
          <p:cNvPr id="1506" name="picture 15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284759" y="4270247"/>
            <a:ext cx="1133694" cy="1423416"/>
          </a:xfrm>
          <a:prstGeom prst="rect">
            <a:avLst/>
          </a:prstGeom>
        </p:spPr>
      </p:pic>
      <p:sp>
        <p:nvSpPr>
          <p:cNvPr id="1508" name="textbox 1508"/>
          <p:cNvSpPr/>
          <p:nvPr/>
        </p:nvSpPr>
        <p:spPr>
          <a:xfrm>
            <a:off x="1549280" y="5817203"/>
            <a:ext cx="2675889" cy="3232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498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  <a:tabLst/>
            </a:pPr>
            <a:r>
              <a:rPr sz="2000" kern="0" spc="0" dirty="0">
                <a:solidFill>
                  <a:srgbClr val="26262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传统工程管理方式/工具</a:t>
            </a:r>
            <a:endParaRPr sz="20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1510" name="table 1510"/>
          <p:cNvGraphicFramePr>
            <a:graphicFrameLocks noGrp="1"/>
          </p:cNvGraphicFramePr>
          <p:nvPr/>
        </p:nvGraphicFramePr>
        <p:xfrm>
          <a:off x="9796271" y="6160008"/>
          <a:ext cx="955040" cy="600075"/>
        </p:xfrm>
        <a:graphic>
          <a:graphicData uri="http://schemas.openxmlformats.org/drawingml/2006/table">
            <a:tbl>
              <a:tblPr>
                <a:solidFill>
                  <a:srgbClr val="5B9BD5"/>
                </a:solidFill>
              </a:tblPr>
              <a:tblGrid>
                <a:gridCol w="955040"/>
              </a:tblGrid>
              <a:tr h="5905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391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00660" algn="l" rtl="0" eaLnBrk="0">
                        <a:lnSpc>
                          <a:spcPct val="96000"/>
                        </a:lnSpc>
                        <a:tabLst/>
                      </a:pPr>
                      <a:r>
                        <a:rPr sz="2400" kern="0" spc="-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匠心</a:t>
                      </a:r>
                      <a:endParaRPr sz="24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  <p:pic>
        <p:nvPicPr>
          <p:cNvPr id="1512" name="picture 15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844027" y="6105142"/>
            <a:ext cx="758952" cy="752855"/>
          </a:xfrm>
          <a:prstGeom prst="rect">
            <a:avLst/>
          </a:prstGeom>
        </p:spPr>
      </p:pic>
      <p:grpSp>
        <p:nvGrpSpPr>
          <p:cNvPr id="116" name="group 116"/>
          <p:cNvGrpSpPr/>
          <p:nvPr/>
        </p:nvGrpSpPr>
        <p:grpSpPr>
          <a:xfrm rot="21600000">
            <a:off x="6893052" y="1734311"/>
            <a:ext cx="1191767" cy="361188"/>
            <a:chOff x="0" y="0"/>
            <a:chExt cx="1191767" cy="361188"/>
          </a:xfrm>
        </p:grpSpPr>
        <p:sp>
          <p:nvSpPr>
            <p:cNvPr id="1514" name="path 1514"/>
            <p:cNvSpPr/>
            <p:nvPr/>
          </p:nvSpPr>
          <p:spPr>
            <a:xfrm>
              <a:off x="0" y="0"/>
              <a:ext cx="1191767" cy="361188"/>
            </a:xfrm>
            <a:custGeom>
              <a:avLst/>
              <a:gdLst/>
              <a:ahLst/>
              <a:cxnLst/>
              <a:rect l="0" t="0" r="0" b="0"/>
              <a:pathLst>
                <a:path w="1876" h="568">
                  <a:moveTo>
                    <a:pt x="0" y="0"/>
                  </a:moveTo>
                  <a:lnTo>
                    <a:pt x="1592" y="0"/>
                  </a:lnTo>
                  <a:lnTo>
                    <a:pt x="1876" y="284"/>
                  </a:lnTo>
                  <a:lnTo>
                    <a:pt x="1592" y="568"/>
                  </a:lnTo>
                  <a:lnTo>
                    <a:pt x="0" y="5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16" name="textbox 1516"/>
            <p:cNvSpPr/>
            <p:nvPr/>
          </p:nvSpPr>
          <p:spPr>
            <a:xfrm>
              <a:off x="-12700" y="-12700"/>
              <a:ext cx="1217294" cy="40830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  <a:tabLst/>
              </a:pPr>
              <a:endParaRPr sz="600" dirty="0">
                <a:latin typeface="Arial"/>
                <a:ea typeface="Arial"/>
                <a:cs typeface="Arial"/>
              </a:endParaRPr>
            </a:p>
            <a:p>
              <a:pPr marL="163829" algn="l" rtl="0" eaLnBrk="0">
                <a:lnSpc>
                  <a:spcPts val="1862"/>
                </a:lnSpc>
                <a:spcBef>
                  <a:spcPts val="1"/>
                </a:spcBef>
                <a:tabLst/>
              </a:pPr>
              <a:r>
                <a:rPr sz="1500" kern="0" spc="80" dirty="0">
                  <a:solidFill>
                    <a:srgbClr val="FFFFFF">
                      <a:alpha val="100000"/>
                    </a:srgbClr>
                  </a:solidFill>
                  <a:latin typeface="Microsoft YaHei Light"/>
                  <a:ea typeface="Microsoft YaHei Light"/>
                  <a:cs typeface="Microsoft YaHei Light"/>
                </a:rPr>
                <a:t>报表中心</a:t>
              </a:r>
              <a:endParaRPr sz="1500" dirty="0">
                <a:latin typeface="Microsoft YaHei Light"/>
                <a:ea typeface="Microsoft YaHei Light"/>
                <a:cs typeface="Microsoft YaHei Light"/>
              </a:endParaRPr>
            </a:p>
          </p:txBody>
        </p:sp>
      </p:grpSp>
      <p:grpSp>
        <p:nvGrpSpPr>
          <p:cNvPr id="118" name="group 118"/>
          <p:cNvGrpSpPr/>
          <p:nvPr/>
        </p:nvGrpSpPr>
        <p:grpSpPr>
          <a:xfrm rot="21600000">
            <a:off x="6152388" y="2976371"/>
            <a:ext cx="1191768" cy="359664"/>
            <a:chOff x="0" y="0"/>
            <a:chExt cx="1191768" cy="359664"/>
          </a:xfrm>
        </p:grpSpPr>
        <p:sp>
          <p:nvSpPr>
            <p:cNvPr id="1518" name="path 1518"/>
            <p:cNvSpPr/>
            <p:nvPr/>
          </p:nvSpPr>
          <p:spPr>
            <a:xfrm>
              <a:off x="0" y="0"/>
              <a:ext cx="1191768" cy="359664"/>
            </a:xfrm>
            <a:custGeom>
              <a:avLst/>
              <a:gdLst/>
              <a:ahLst/>
              <a:cxnLst/>
              <a:rect l="0" t="0" r="0" b="0"/>
              <a:pathLst>
                <a:path w="1876" h="566">
                  <a:moveTo>
                    <a:pt x="0" y="0"/>
                  </a:moveTo>
                  <a:lnTo>
                    <a:pt x="1593" y="0"/>
                  </a:lnTo>
                  <a:lnTo>
                    <a:pt x="1876" y="283"/>
                  </a:lnTo>
                  <a:lnTo>
                    <a:pt x="1593" y="566"/>
                  </a:lnTo>
                  <a:lnTo>
                    <a:pt x="0" y="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20" name="textbox 1520"/>
            <p:cNvSpPr/>
            <p:nvPr/>
          </p:nvSpPr>
          <p:spPr>
            <a:xfrm>
              <a:off x="-12700" y="-12700"/>
              <a:ext cx="1217294" cy="40703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0000"/>
                </a:lnSpc>
                <a:tabLst/>
              </a:pPr>
              <a:endParaRPr sz="600" dirty="0">
                <a:latin typeface="Arial"/>
                <a:ea typeface="Arial"/>
                <a:cs typeface="Arial"/>
              </a:endParaRPr>
            </a:p>
            <a:p>
              <a:pPr marL="165735" algn="l" rtl="0" eaLnBrk="0">
                <a:lnSpc>
                  <a:spcPts val="1866"/>
                </a:lnSpc>
                <a:spcBef>
                  <a:spcPts val="2"/>
                </a:spcBef>
                <a:tabLst/>
              </a:pPr>
              <a:r>
                <a:rPr sz="1500" kern="0" spc="70" dirty="0">
                  <a:solidFill>
                    <a:srgbClr val="FFFFFF">
                      <a:alpha val="100000"/>
                    </a:srgbClr>
                  </a:solidFill>
                  <a:latin typeface="Microsoft YaHei Light"/>
                  <a:ea typeface="Microsoft YaHei Light"/>
                  <a:cs typeface="Microsoft YaHei Light"/>
                </a:rPr>
                <a:t>变更签证</a:t>
              </a:r>
              <a:endParaRPr sz="1500" dirty="0">
                <a:latin typeface="Microsoft YaHei Light"/>
                <a:ea typeface="Microsoft YaHei Light"/>
                <a:cs typeface="Microsoft YaHei Light"/>
              </a:endParaRPr>
            </a:p>
          </p:txBody>
        </p:sp>
      </p:grpSp>
      <p:grpSp>
        <p:nvGrpSpPr>
          <p:cNvPr id="120" name="group 120"/>
          <p:cNvGrpSpPr/>
          <p:nvPr/>
        </p:nvGrpSpPr>
        <p:grpSpPr>
          <a:xfrm rot="21600000">
            <a:off x="8119871" y="3523488"/>
            <a:ext cx="1191768" cy="359664"/>
            <a:chOff x="0" y="0"/>
            <a:chExt cx="1191768" cy="359664"/>
          </a:xfrm>
        </p:grpSpPr>
        <p:sp>
          <p:nvSpPr>
            <p:cNvPr id="1522" name="path 1522"/>
            <p:cNvSpPr/>
            <p:nvPr/>
          </p:nvSpPr>
          <p:spPr>
            <a:xfrm>
              <a:off x="0" y="0"/>
              <a:ext cx="1191768" cy="359664"/>
            </a:xfrm>
            <a:custGeom>
              <a:avLst/>
              <a:gdLst/>
              <a:ahLst/>
              <a:cxnLst/>
              <a:rect l="0" t="0" r="0" b="0"/>
              <a:pathLst>
                <a:path w="1876" h="566">
                  <a:moveTo>
                    <a:pt x="1876" y="0"/>
                  </a:moveTo>
                  <a:lnTo>
                    <a:pt x="283" y="0"/>
                  </a:lnTo>
                  <a:lnTo>
                    <a:pt x="0" y="283"/>
                  </a:lnTo>
                  <a:lnTo>
                    <a:pt x="283" y="566"/>
                  </a:lnTo>
                  <a:lnTo>
                    <a:pt x="1876" y="566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rgbClr val="7F7F7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24" name="textbox 1524"/>
            <p:cNvSpPr/>
            <p:nvPr/>
          </p:nvSpPr>
          <p:spPr>
            <a:xfrm>
              <a:off x="-12700" y="-12700"/>
              <a:ext cx="1217294" cy="40766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0000"/>
                </a:lnSpc>
                <a:tabLst/>
              </a:pPr>
              <a:endParaRPr sz="600" dirty="0">
                <a:latin typeface="Arial"/>
                <a:ea typeface="Arial"/>
                <a:cs typeface="Arial"/>
              </a:endParaRPr>
            </a:p>
            <a:p>
              <a:pPr marL="254634" algn="l" rtl="0" eaLnBrk="0">
                <a:lnSpc>
                  <a:spcPts val="1867"/>
                </a:lnSpc>
                <a:spcBef>
                  <a:spcPts val="1"/>
                </a:spcBef>
                <a:tabLst/>
              </a:pPr>
              <a:r>
                <a:rPr sz="1500" kern="0" spc="80" dirty="0">
                  <a:solidFill>
                    <a:srgbClr val="FFFFFF">
                      <a:alpha val="100000"/>
                    </a:srgbClr>
                  </a:solidFill>
                  <a:latin typeface="Microsoft YaHei Light"/>
                  <a:ea typeface="Microsoft YaHei Light"/>
                  <a:cs typeface="Microsoft YaHei Light"/>
                </a:rPr>
                <a:t>节点管理</a:t>
              </a:r>
              <a:endParaRPr sz="1500" dirty="0">
                <a:latin typeface="Microsoft YaHei Light"/>
                <a:ea typeface="Microsoft YaHei Light"/>
                <a:cs typeface="Microsoft YaHei Light"/>
              </a:endParaRPr>
            </a:p>
          </p:txBody>
        </p:sp>
      </p:grpSp>
      <p:grpSp>
        <p:nvGrpSpPr>
          <p:cNvPr id="122" name="group 122"/>
          <p:cNvGrpSpPr/>
          <p:nvPr/>
        </p:nvGrpSpPr>
        <p:grpSpPr>
          <a:xfrm rot="21600000">
            <a:off x="10352531" y="3395471"/>
            <a:ext cx="1191768" cy="359664"/>
            <a:chOff x="0" y="0"/>
            <a:chExt cx="1191768" cy="359664"/>
          </a:xfrm>
        </p:grpSpPr>
        <p:sp>
          <p:nvSpPr>
            <p:cNvPr id="1526" name="path 1526"/>
            <p:cNvSpPr/>
            <p:nvPr/>
          </p:nvSpPr>
          <p:spPr>
            <a:xfrm>
              <a:off x="0" y="0"/>
              <a:ext cx="1191768" cy="359664"/>
            </a:xfrm>
            <a:custGeom>
              <a:avLst/>
              <a:gdLst/>
              <a:ahLst/>
              <a:cxnLst/>
              <a:rect l="0" t="0" r="0" b="0"/>
              <a:pathLst>
                <a:path w="1876" h="566">
                  <a:moveTo>
                    <a:pt x="0" y="0"/>
                  </a:moveTo>
                  <a:lnTo>
                    <a:pt x="1593" y="0"/>
                  </a:lnTo>
                  <a:lnTo>
                    <a:pt x="1876" y="283"/>
                  </a:lnTo>
                  <a:lnTo>
                    <a:pt x="1593" y="566"/>
                  </a:lnTo>
                  <a:lnTo>
                    <a:pt x="0" y="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28" name="textbox 1528"/>
            <p:cNvSpPr/>
            <p:nvPr/>
          </p:nvSpPr>
          <p:spPr>
            <a:xfrm>
              <a:off x="-12700" y="-12700"/>
              <a:ext cx="1217294" cy="40766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  <a:tabLst/>
              </a:pPr>
              <a:endParaRPr sz="600" dirty="0">
                <a:latin typeface="Arial"/>
                <a:ea typeface="Arial"/>
                <a:cs typeface="Arial"/>
              </a:endParaRPr>
            </a:p>
            <a:p>
              <a:pPr marL="165735" algn="l" rtl="0" eaLnBrk="0">
                <a:lnSpc>
                  <a:spcPts val="1870"/>
                </a:lnSpc>
                <a:spcBef>
                  <a:spcPts val="1"/>
                </a:spcBef>
                <a:tabLst/>
              </a:pPr>
              <a:r>
                <a:rPr sz="1500" kern="0" spc="80" dirty="0">
                  <a:solidFill>
                    <a:srgbClr val="FFFFFF">
                      <a:alpha val="100000"/>
                    </a:srgbClr>
                  </a:solidFill>
                  <a:latin typeface="Microsoft YaHei Light"/>
                  <a:ea typeface="Microsoft YaHei Light"/>
                  <a:cs typeface="Microsoft YaHei Light"/>
                </a:rPr>
                <a:t>材料管理</a:t>
              </a:r>
              <a:endParaRPr sz="1500" dirty="0">
                <a:latin typeface="Microsoft YaHei Light"/>
                <a:ea typeface="Microsoft YaHei Light"/>
                <a:cs typeface="Microsoft YaHei Light"/>
              </a:endParaRPr>
            </a:p>
          </p:txBody>
        </p:sp>
      </p:grpSp>
      <p:grpSp>
        <p:nvGrpSpPr>
          <p:cNvPr id="124" name="group 124"/>
          <p:cNvGrpSpPr/>
          <p:nvPr/>
        </p:nvGrpSpPr>
        <p:grpSpPr>
          <a:xfrm rot="21600000">
            <a:off x="6665976" y="5612891"/>
            <a:ext cx="1191768" cy="359664"/>
            <a:chOff x="0" y="0"/>
            <a:chExt cx="1191768" cy="359664"/>
          </a:xfrm>
        </p:grpSpPr>
        <p:sp>
          <p:nvSpPr>
            <p:cNvPr id="1530" name="path 1530"/>
            <p:cNvSpPr/>
            <p:nvPr/>
          </p:nvSpPr>
          <p:spPr>
            <a:xfrm>
              <a:off x="0" y="0"/>
              <a:ext cx="1191768" cy="359664"/>
            </a:xfrm>
            <a:custGeom>
              <a:avLst/>
              <a:gdLst/>
              <a:ahLst/>
              <a:cxnLst/>
              <a:rect l="0" t="0" r="0" b="0"/>
              <a:pathLst>
                <a:path w="1876" h="566">
                  <a:moveTo>
                    <a:pt x="0" y="0"/>
                  </a:moveTo>
                  <a:lnTo>
                    <a:pt x="1593" y="0"/>
                  </a:lnTo>
                  <a:lnTo>
                    <a:pt x="1876" y="283"/>
                  </a:lnTo>
                  <a:lnTo>
                    <a:pt x="1593" y="566"/>
                  </a:lnTo>
                  <a:lnTo>
                    <a:pt x="0" y="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32" name="textbox 1532"/>
            <p:cNvSpPr/>
            <p:nvPr/>
          </p:nvSpPr>
          <p:spPr>
            <a:xfrm>
              <a:off x="-12700" y="-12700"/>
              <a:ext cx="1217294" cy="40766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  <a:tabLst/>
              </a:pPr>
              <a:endParaRPr sz="600" dirty="0">
                <a:latin typeface="Arial"/>
                <a:ea typeface="Arial"/>
                <a:cs typeface="Arial"/>
              </a:endParaRPr>
            </a:p>
            <a:p>
              <a:pPr marL="164464" algn="l" rtl="0" eaLnBrk="0">
                <a:lnSpc>
                  <a:spcPts val="1870"/>
                </a:lnSpc>
                <a:spcBef>
                  <a:spcPts val="3"/>
                </a:spcBef>
                <a:tabLst/>
              </a:pPr>
              <a:r>
                <a:rPr sz="1500" kern="0" spc="80" dirty="0">
                  <a:solidFill>
                    <a:srgbClr val="FFFFFF">
                      <a:alpha val="100000"/>
                    </a:srgbClr>
                  </a:solidFill>
                  <a:latin typeface="Microsoft YaHei Light"/>
                  <a:ea typeface="Microsoft YaHei Light"/>
                  <a:cs typeface="Microsoft YaHei Light"/>
                </a:rPr>
                <a:t>资料管理</a:t>
              </a:r>
              <a:endParaRPr sz="1500" dirty="0">
                <a:latin typeface="Microsoft YaHei Light"/>
                <a:ea typeface="Microsoft YaHei Light"/>
                <a:cs typeface="Microsoft YaHei Light"/>
              </a:endParaRPr>
            </a:p>
          </p:txBody>
        </p:sp>
      </p:grpSp>
      <p:sp>
        <p:nvSpPr>
          <p:cNvPr id="1534" name="textbox 1534"/>
          <p:cNvSpPr/>
          <p:nvPr/>
        </p:nvSpPr>
        <p:spPr>
          <a:xfrm>
            <a:off x="7289292" y="484632"/>
            <a:ext cx="451484" cy="451484"/>
          </a:xfrm>
          <a:prstGeom prst="rect">
            <a:avLst/>
          </a:prstGeom>
          <a:solidFill>
            <a:srgbClr val="51B5F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86994" algn="l" rtl="0" eaLnBrk="0">
              <a:lnSpc>
                <a:spcPct val="95000"/>
              </a:lnSpc>
              <a:spcBef>
                <a:spcPts val="1"/>
              </a:spcBef>
              <a:tabLst/>
            </a:pPr>
            <a:r>
              <a:rPr sz="2400" kern="0" spc="-10" dirty="0">
                <a:solidFill>
                  <a:srgbClr val="FFFFFF">
                    <a:alpha val="100000"/>
                  </a:srgbClr>
                </a:solidFill>
                <a:latin typeface="SimSun"/>
                <a:ea typeface="SimSun"/>
                <a:cs typeface="SimSun"/>
              </a:rPr>
              <a:t>新</a:t>
            </a:r>
            <a:endParaRPr sz="2400" dirty="0">
              <a:latin typeface="SimSun"/>
              <a:ea typeface="SimSun"/>
              <a:cs typeface="SimSun"/>
            </a:endParaRPr>
          </a:p>
        </p:txBody>
      </p:sp>
      <p:sp>
        <p:nvSpPr>
          <p:cNvPr id="1536" name="textbox 1536"/>
          <p:cNvSpPr/>
          <p:nvPr/>
        </p:nvSpPr>
        <p:spPr>
          <a:xfrm>
            <a:off x="1182623" y="484632"/>
            <a:ext cx="449580" cy="451484"/>
          </a:xfrm>
          <a:prstGeom prst="rect">
            <a:avLst/>
          </a:prstGeom>
          <a:solidFill>
            <a:srgbClr val="ED7D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19379" algn="l" rtl="0" eaLnBrk="0">
              <a:lnSpc>
                <a:spcPct val="99000"/>
              </a:lnSpc>
              <a:spcBef>
                <a:spcPts val="1"/>
              </a:spcBef>
              <a:tabLst/>
            </a:pPr>
            <a:r>
              <a:rPr sz="2400" kern="0" spc="-10" dirty="0">
                <a:solidFill>
                  <a:srgbClr val="FFFFFF">
                    <a:alpha val="100000"/>
                  </a:srgbClr>
                </a:solidFill>
                <a:latin typeface="SimSun"/>
                <a:ea typeface="SimSun"/>
                <a:cs typeface="SimSun"/>
              </a:rPr>
              <a:t>旧</a:t>
            </a:r>
            <a:endParaRPr sz="2400" dirty="0">
              <a:latin typeface="SimSun"/>
              <a:ea typeface="SimSun"/>
              <a:cs typeface="SimSun"/>
            </a:endParaRPr>
          </a:p>
        </p:txBody>
      </p:sp>
      <p:sp>
        <p:nvSpPr>
          <p:cNvPr id="1538" name="textbox 1538"/>
          <p:cNvSpPr/>
          <p:nvPr/>
        </p:nvSpPr>
        <p:spPr>
          <a:xfrm>
            <a:off x="10191580" y="1532183"/>
            <a:ext cx="819150" cy="2641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76"/>
              </a:lnSpc>
              <a:tabLst/>
            </a:pPr>
            <a:r>
              <a:rPr sz="1500" kern="0" spc="50" dirty="0">
                <a:solidFill>
                  <a:srgbClr val="FFFFFF">
                    <a:alpha val="100000"/>
                  </a:srgbClr>
                </a:solidFill>
                <a:latin typeface="Microsoft YaHei Light"/>
                <a:ea typeface="Microsoft YaHei Light"/>
                <a:cs typeface="Microsoft YaHei Light"/>
              </a:rPr>
              <a:t>问题查验</a:t>
            </a:r>
            <a:endParaRPr sz="1500" dirty="0">
              <a:latin typeface="Microsoft YaHei Light"/>
              <a:ea typeface="Microsoft YaHei Light"/>
              <a:cs typeface="Microsoft YaHei 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textbox 1540"/>
          <p:cNvSpPr/>
          <p:nvPr/>
        </p:nvSpPr>
        <p:spPr>
          <a:xfrm>
            <a:off x="1601723" y="3552444"/>
            <a:ext cx="8966200" cy="992505"/>
          </a:xfrm>
          <a:prstGeom prst="rect">
            <a:avLst/>
          </a:prstGeom>
          <a:solidFill>
            <a:srgbClr val="F2F2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61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451735" algn="l" rtl="0" eaLnBrk="0">
              <a:lnSpc>
                <a:spcPct val="97000"/>
              </a:lnSpc>
              <a:tabLst/>
            </a:pPr>
            <a:r>
              <a:rPr sz="1100" kern="0" spc="-10" dirty="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现场问题及时反馈、跟踪闭环，优化工作流程，实现大</a:t>
            </a:r>
            <a:r>
              <a:rPr sz="1100" kern="0" spc="-20" dirty="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数据报表统计，</a:t>
            </a:r>
            <a:endParaRPr sz="1100" dirty="0">
              <a:latin typeface="Microsoft YaHei"/>
              <a:ea typeface="Microsoft YaHei"/>
              <a:cs typeface="Microsoft YaHei"/>
            </a:endParaRPr>
          </a:p>
          <a:p>
            <a:pPr marL="2240914" algn="l" rtl="0" eaLnBrk="0">
              <a:lnSpc>
                <a:spcPct val="97000"/>
              </a:lnSpc>
              <a:spcBef>
                <a:spcPts val="701"/>
              </a:spcBef>
              <a:tabLst/>
            </a:pPr>
            <a:r>
              <a:rPr sz="1100" kern="0" spc="-10" dirty="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提供快速客观的管控依据，提供客观必要数据支持，提高工作准确性和</a:t>
            </a:r>
            <a:r>
              <a:rPr sz="1100" kern="0" spc="-20" dirty="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效率，</a:t>
            </a:r>
            <a:endParaRPr sz="11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7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2941954" algn="l" rtl="0" eaLnBrk="0">
              <a:lnSpc>
                <a:spcPct val="97000"/>
              </a:lnSpc>
              <a:spcBef>
                <a:spcPts val="4"/>
              </a:spcBef>
              <a:tabLst/>
            </a:pPr>
            <a:r>
              <a:rPr sz="1100" kern="0" spc="0" dirty="0">
                <a:solidFill>
                  <a:srgbClr val="19191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可追溯可监控构成现场工程管理生态链的闭环和通达。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542" name="textbox 1542"/>
          <p:cNvSpPr/>
          <p:nvPr/>
        </p:nvSpPr>
        <p:spPr>
          <a:xfrm>
            <a:off x="2005739" y="558369"/>
            <a:ext cx="4509770" cy="7740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52729" algn="l" rtl="0" eaLnBrk="0">
              <a:lnSpc>
                <a:spcPts val="4104"/>
              </a:lnSpc>
              <a:tabLst/>
            </a:pPr>
            <a:r>
              <a:rPr sz="3300" kern="0" spc="-2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“匠心</a:t>
            </a:r>
            <a:r>
              <a:rPr sz="3300" kern="0" spc="-7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3300" kern="0" spc="-2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” 收益-</a:t>
            </a:r>
            <a:r>
              <a:rPr sz="2000" kern="0" spc="3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88000"/>
              </a:lnSpc>
              <a:spcBef>
                <a:spcPts val="203"/>
              </a:spcBef>
              <a:tabLst/>
            </a:pPr>
            <a:r>
              <a:rPr sz="1500" kern="0" spc="40" dirty="0">
                <a:solidFill>
                  <a:srgbClr val="2DA7E1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Business</a:t>
            </a:r>
            <a:r>
              <a:rPr sz="1500" kern="0" spc="180" dirty="0">
                <a:solidFill>
                  <a:srgbClr val="2DA7E1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1500" kern="0" spc="40" dirty="0">
                <a:solidFill>
                  <a:srgbClr val="2DA7E1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benefits </a:t>
            </a:r>
            <a:r>
              <a:rPr sz="1500" kern="0" spc="4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of</a:t>
            </a:r>
            <a:r>
              <a:rPr sz="1500" kern="0" spc="15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1500" kern="0" spc="4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Enginee</a:t>
            </a:r>
            <a:r>
              <a:rPr sz="1500" kern="0" spc="3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ring</a:t>
            </a:r>
            <a:r>
              <a:rPr sz="1500" kern="0" spc="16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1500" kern="0" spc="3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Management</a:t>
            </a:r>
            <a:endParaRPr sz="1500" dirty="0"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1544" name="textbox 1544"/>
          <p:cNvSpPr/>
          <p:nvPr/>
        </p:nvSpPr>
        <p:spPr>
          <a:xfrm>
            <a:off x="2448754" y="2719066"/>
            <a:ext cx="1847214" cy="5708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99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1200" kern="0" spc="-20" dirty="0">
                <a:solidFill>
                  <a:srgbClr val="5C5C5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问题查验</a:t>
            </a:r>
            <a:r>
              <a:rPr sz="1200" kern="0" spc="20" dirty="0">
                <a:solidFill>
                  <a:srgbClr val="5C5C5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       </a:t>
            </a:r>
            <a:r>
              <a:rPr sz="1200" kern="0" spc="-20" dirty="0">
                <a:solidFill>
                  <a:srgbClr val="5C5C5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工序验收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marL="1225550" algn="l" rtl="0" eaLnBrk="0">
              <a:lnSpc>
                <a:spcPct val="99000"/>
              </a:lnSpc>
              <a:spcBef>
                <a:spcPts val="40"/>
              </a:spcBef>
              <a:tabLst/>
            </a:pPr>
            <a:r>
              <a:rPr sz="1200" kern="0" spc="-10" dirty="0">
                <a:solidFill>
                  <a:srgbClr val="5C5C5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形象进度</a:t>
            </a:r>
            <a:r>
              <a:rPr sz="1200" kern="0" spc="10" dirty="0">
                <a:solidFill>
                  <a:srgbClr val="5C5C5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-10" dirty="0">
                <a:solidFill>
                  <a:srgbClr val="5C5C5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计划管理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546" name="textbox 1546"/>
          <p:cNvSpPr/>
          <p:nvPr/>
        </p:nvSpPr>
        <p:spPr>
          <a:xfrm>
            <a:off x="1911095" y="5321808"/>
            <a:ext cx="1298575" cy="673734"/>
          </a:xfrm>
          <a:prstGeom prst="roundRect">
            <a:avLst>
              <a:gd name="adj" fmla="val 19871"/>
            </a:avLst>
          </a:prstGeom>
          <a:noFill/>
          <a:ln w="25400" cap="flat">
            <a:solidFill>
              <a:srgbClr val="F4BD0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05410" indent="108585" algn="l" rtl="0" eaLnBrk="0">
              <a:lnSpc>
                <a:spcPct val="103000"/>
              </a:lnSpc>
              <a:spcBef>
                <a:spcPts val="3"/>
              </a:spcBef>
              <a:tabLst/>
            </a:pPr>
            <a:r>
              <a:rPr sz="1400" kern="0" spc="-10" dirty="0">
                <a:solidFill>
                  <a:srgbClr val="5C5C5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提高效率</a:t>
            </a:r>
            <a:r>
              <a:rPr sz="1400" kern="0" spc="0" dirty="0">
                <a:solidFill>
                  <a:srgbClr val="5C5C5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</a:t>
            </a:r>
            <a:r>
              <a:rPr sz="1400" kern="0" spc="-10" dirty="0">
                <a:solidFill>
                  <a:srgbClr val="5C5C5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数据可追溯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548" name="textbox 1548"/>
          <p:cNvSpPr/>
          <p:nvPr/>
        </p:nvSpPr>
        <p:spPr>
          <a:xfrm>
            <a:off x="7514843" y="5321808"/>
            <a:ext cx="1202689" cy="673734"/>
          </a:xfrm>
          <a:prstGeom prst="roundRect">
            <a:avLst>
              <a:gd name="adj" fmla="val 19871"/>
            </a:avLst>
          </a:prstGeom>
          <a:noFill/>
          <a:ln w="25400" cap="flat">
            <a:solidFill>
              <a:srgbClr val="EE2914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87325" indent="635" algn="l" rtl="0" eaLnBrk="0">
              <a:lnSpc>
                <a:spcPct val="103000"/>
              </a:lnSpc>
              <a:spcBef>
                <a:spcPts val="3"/>
              </a:spcBef>
              <a:tabLst/>
            </a:pPr>
            <a:r>
              <a:rPr sz="1400" kern="0" spc="-10" dirty="0">
                <a:solidFill>
                  <a:srgbClr val="3F3F3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优化管理</a:t>
            </a:r>
            <a:r>
              <a:rPr sz="1400" kern="0" spc="0" dirty="0">
                <a:solidFill>
                  <a:srgbClr val="3F3F3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</a:t>
            </a:r>
            <a:r>
              <a:rPr sz="1400" kern="0" spc="-10" dirty="0">
                <a:solidFill>
                  <a:srgbClr val="3F3F3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数据集成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550" name="textbox 1550"/>
          <p:cNvSpPr/>
          <p:nvPr/>
        </p:nvSpPr>
        <p:spPr>
          <a:xfrm>
            <a:off x="8866631" y="5321808"/>
            <a:ext cx="1202689" cy="673734"/>
          </a:xfrm>
          <a:prstGeom prst="roundRect">
            <a:avLst>
              <a:gd name="adj" fmla="val 19871"/>
            </a:avLst>
          </a:prstGeom>
          <a:noFill/>
          <a:ln w="25400" cap="flat">
            <a:solidFill>
              <a:srgbClr val="484EB9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86054" algn="l" rtl="0" eaLnBrk="0">
              <a:lnSpc>
                <a:spcPct val="89000"/>
              </a:lnSpc>
              <a:spcBef>
                <a:spcPts val="6"/>
              </a:spcBef>
              <a:tabLst/>
            </a:pPr>
            <a:r>
              <a:rPr sz="1400" kern="0" spc="-10" dirty="0">
                <a:solidFill>
                  <a:srgbClr val="3F3F3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知识共享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187960" algn="l" rtl="0" eaLnBrk="0">
              <a:lnSpc>
                <a:spcPts val="1829"/>
              </a:lnSpc>
              <a:tabLst/>
            </a:pPr>
            <a:r>
              <a:rPr sz="1400" kern="0" spc="-10" dirty="0">
                <a:solidFill>
                  <a:srgbClr val="3F3F3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信息共享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552" name="textbox 1552"/>
          <p:cNvSpPr/>
          <p:nvPr/>
        </p:nvSpPr>
        <p:spPr>
          <a:xfrm>
            <a:off x="3366516" y="5321808"/>
            <a:ext cx="1202689" cy="673734"/>
          </a:xfrm>
          <a:prstGeom prst="roundRect">
            <a:avLst>
              <a:gd name="adj" fmla="val 19871"/>
            </a:avLst>
          </a:prstGeom>
          <a:noFill/>
          <a:ln w="25400" cap="flat">
            <a:solidFill>
              <a:srgbClr val="4BB1A8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87325" algn="l" rtl="0" eaLnBrk="0">
              <a:lnSpc>
                <a:spcPct val="89000"/>
              </a:lnSpc>
              <a:spcBef>
                <a:spcPts val="6"/>
              </a:spcBef>
              <a:tabLst/>
            </a:pPr>
            <a:r>
              <a:rPr sz="1400" kern="0" spc="-10" dirty="0">
                <a:solidFill>
                  <a:srgbClr val="3F3F3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提升质量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176529" algn="l" rtl="0" eaLnBrk="0">
              <a:lnSpc>
                <a:spcPts val="1829"/>
              </a:lnSpc>
              <a:tabLst/>
            </a:pPr>
            <a:r>
              <a:rPr sz="1400" kern="0" spc="-10" dirty="0">
                <a:solidFill>
                  <a:srgbClr val="3F3F3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管控优化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554" name="textbox 1554"/>
          <p:cNvSpPr/>
          <p:nvPr/>
        </p:nvSpPr>
        <p:spPr>
          <a:xfrm>
            <a:off x="4724400" y="5321808"/>
            <a:ext cx="1202689" cy="673734"/>
          </a:xfrm>
          <a:prstGeom prst="roundRect">
            <a:avLst>
              <a:gd name="adj" fmla="val 19871"/>
            </a:avLst>
          </a:prstGeom>
          <a:noFill/>
          <a:ln w="25400" cap="flat">
            <a:solidFill>
              <a:srgbClr val="FBE59E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87325" algn="l" rtl="0" eaLnBrk="0">
              <a:lnSpc>
                <a:spcPct val="89000"/>
              </a:lnSpc>
              <a:spcBef>
                <a:spcPts val="6"/>
              </a:spcBef>
              <a:tabLst/>
            </a:pPr>
            <a:r>
              <a:rPr sz="1400" kern="0" spc="-10" dirty="0">
                <a:solidFill>
                  <a:srgbClr val="3F3F3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提高效率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175895" algn="l" rtl="0" eaLnBrk="0">
              <a:lnSpc>
                <a:spcPts val="1829"/>
              </a:lnSpc>
              <a:tabLst/>
            </a:pPr>
            <a:r>
              <a:rPr sz="1400" kern="0" spc="-10" dirty="0">
                <a:solidFill>
                  <a:srgbClr val="3F3F3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流程追溯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556" name="textbox 1556"/>
          <p:cNvSpPr/>
          <p:nvPr/>
        </p:nvSpPr>
        <p:spPr>
          <a:xfrm>
            <a:off x="6105144" y="5321808"/>
            <a:ext cx="1201419" cy="673734"/>
          </a:xfrm>
          <a:prstGeom prst="roundRect">
            <a:avLst>
              <a:gd name="adj" fmla="val 19871"/>
            </a:avLst>
          </a:prstGeom>
          <a:noFill/>
          <a:ln w="25400" cap="flat">
            <a:solidFill>
              <a:srgbClr val="2DA7E1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86689" algn="l" rtl="0" eaLnBrk="0">
              <a:lnSpc>
                <a:spcPct val="89000"/>
              </a:lnSpc>
              <a:spcBef>
                <a:spcPts val="6"/>
              </a:spcBef>
              <a:tabLst/>
            </a:pPr>
            <a:r>
              <a:rPr sz="1400" kern="0" spc="-10" dirty="0">
                <a:solidFill>
                  <a:srgbClr val="3F3F3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优化管理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186689" algn="l" rtl="0" eaLnBrk="0">
              <a:lnSpc>
                <a:spcPts val="1829"/>
              </a:lnSpc>
              <a:tabLst/>
            </a:pPr>
            <a:r>
              <a:rPr sz="1400" kern="0" spc="-10" dirty="0">
                <a:solidFill>
                  <a:srgbClr val="3F3F3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提高效率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558" name="textbox 1558"/>
          <p:cNvSpPr/>
          <p:nvPr/>
        </p:nvSpPr>
        <p:spPr>
          <a:xfrm>
            <a:off x="4873045" y="2719066"/>
            <a:ext cx="4590415" cy="2032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6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1200" kern="0" spc="10" dirty="0">
                <a:solidFill>
                  <a:srgbClr val="5C5C5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变更签证         </a:t>
            </a:r>
            <a:r>
              <a:rPr sz="1200" kern="0" spc="0" dirty="0">
                <a:solidFill>
                  <a:srgbClr val="5C5C5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材料管理              报表中心              基础业务支持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560" name="path 1560"/>
          <p:cNvSpPr/>
          <p:nvPr/>
        </p:nvSpPr>
        <p:spPr>
          <a:xfrm>
            <a:off x="8638031" y="1970532"/>
            <a:ext cx="647700" cy="548639"/>
          </a:xfrm>
          <a:custGeom>
            <a:avLst/>
            <a:gdLst/>
            <a:ahLst/>
            <a:cxnLst/>
            <a:rect l="0" t="0" r="0" b="0"/>
            <a:pathLst>
              <a:path w="1020" h="863">
                <a:moveTo>
                  <a:pt x="664" y="863"/>
                </a:moveTo>
                <a:cubicBezTo>
                  <a:pt x="664" y="619"/>
                  <a:pt x="517" y="422"/>
                  <a:pt x="333" y="422"/>
                </a:cubicBezTo>
                <a:cubicBezTo>
                  <a:pt x="150" y="422"/>
                  <a:pt x="0" y="619"/>
                  <a:pt x="0" y="863"/>
                </a:cubicBezTo>
                <a:lnTo>
                  <a:pt x="664" y="863"/>
                </a:lnTo>
                <a:close/>
              </a:path>
              <a:path w="1020" h="863">
                <a:moveTo>
                  <a:pt x="132" y="195"/>
                </a:moveTo>
                <a:cubicBezTo>
                  <a:pt x="132" y="87"/>
                  <a:pt x="219" y="0"/>
                  <a:pt x="326" y="0"/>
                </a:cubicBezTo>
                <a:cubicBezTo>
                  <a:pt x="433" y="0"/>
                  <a:pt x="520" y="87"/>
                  <a:pt x="520" y="195"/>
                </a:cubicBezTo>
                <a:cubicBezTo>
                  <a:pt x="520" y="303"/>
                  <a:pt x="433" y="391"/>
                  <a:pt x="326" y="391"/>
                </a:cubicBezTo>
                <a:cubicBezTo>
                  <a:pt x="219" y="391"/>
                  <a:pt x="132" y="303"/>
                  <a:pt x="132" y="195"/>
                </a:cubicBezTo>
              </a:path>
              <a:path w="1020" h="863">
                <a:moveTo>
                  <a:pt x="689" y="422"/>
                </a:moveTo>
                <a:cubicBezTo>
                  <a:pt x="644" y="422"/>
                  <a:pt x="603" y="433"/>
                  <a:pt x="564" y="452"/>
                </a:cubicBezTo>
                <a:cubicBezTo>
                  <a:pt x="689" y="519"/>
                  <a:pt x="775" y="677"/>
                  <a:pt x="775" y="863"/>
                </a:cubicBezTo>
                <a:cubicBezTo>
                  <a:pt x="1020" y="863"/>
                  <a:pt x="1020" y="863"/>
                  <a:pt x="1020" y="863"/>
                </a:cubicBezTo>
                <a:cubicBezTo>
                  <a:pt x="1020" y="619"/>
                  <a:pt x="872" y="422"/>
                  <a:pt x="689" y="422"/>
                </a:cubicBezTo>
              </a:path>
              <a:path w="1020" h="863">
                <a:moveTo>
                  <a:pt x="633" y="195"/>
                </a:moveTo>
                <a:cubicBezTo>
                  <a:pt x="633" y="257"/>
                  <a:pt x="606" y="310"/>
                  <a:pt x="561" y="346"/>
                </a:cubicBezTo>
                <a:cubicBezTo>
                  <a:pt x="595" y="374"/>
                  <a:pt x="636" y="391"/>
                  <a:pt x="683" y="391"/>
                </a:cubicBezTo>
                <a:cubicBezTo>
                  <a:pt x="792" y="391"/>
                  <a:pt x="878" y="301"/>
                  <a:pt x="878" y="195"/>
                </a:cubicBezTo>
                <a:cubicBezTo>
                  <a:pt x="878" y="86"/>
                  <a:pt x="792" y="0"/>
                  <a:pt x="683" y="0"/>
                </a:cubicBezTo>
                <a:cubicBezTo>
                  <a:pt x="636" y="0"/>
                  <a:pt x="595" y="13"/>
                  <a:pt x="561" y="41"/>
                </a:cubicBezTo>
                <a:cubicBezTo>
                  <a:pt x="606" y="78"/>
                  <a:pt x="633" y="134"/>
                  <a:pt x="633" y="195"/>
                </a:cubicBezTo>
              </a:path>
            </a:pathLst>
          </a:custGeom>
          <a:solidFill>
            <a:srgbClr val="F8D35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562" name="picture 15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542032" y="1979675"/>
            <a:ext cx="539496" cy="539496"/>
          </a:xfrm>
          <a:prstGeom prst="rect">
            <a:avLst/>
          </a:prstGeom>
        </p:spPr>
      </p:pic>
      <p:pic>
        <p:nvPicPr>
          <p:cNvPr id="1564" name="picture 15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707891" y="1979675"/>
            <a:ext cx="539496" cy="539496"/>
          </a:xfrm>
          <a:prstGeom prst="rect">
            <a:avLst/>
          </a:prstGeom>
        </p:spPr>
      </p:pic>
      <p:pic>
        <p:nvPicPr>
          <p:cNvPr id="1566" name="picture 15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920995" y="1979675"/>
            <a:ext cx="539496" cy="539496"/>
          </a:xfrm>
          <a:prstGeom prst="rect">
            <a:avLst/>
          </a:prstGeom>
        </p:spPr>
      </p:pic>
      <p:pic>
        <p:nvPicPr>
          <p:cNvPr id="1568" name="picture 15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085332" y="1979675"/>
            <a:ext cx="539496" cy="539496"/>
          </a:xfrm>
          <a:prstGeom prst="rect">
            <a:avLst/>
          </a:prstGeom>
        </p:spPr>
      </p:pic>
      <p:pic>
        <p:nvPicPr>
          <p:cNvPr id="1570" name="picture 15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281671" y="1979675"/>
            <a:ext cx="510540" cy="539496"/>
          </a:xfrm>
          <a:prstGeom prst="rect">
            <a:avLst/>
          </a:prstGeom>
        </p:spPr>
      </p:pic>
      <p:pic>
        <p:nvPicPr>
          <p:cNvPr id="1572" name="picture 15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739884" y="2400300"/>
            <a:ext cx="961389" cy="76200"/>
          </a:xfrm>
          <a:prstGeom prst="rect">
            <a:avLst/>
          </a:prstGeom>
        </p:spPr>
      </p:pic>
      <p:pic>
        <p:nvPicPr>
          <p:cNvPr id="1574" name="picture 15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490472" y="2400300"/>
            <a:ext cx="877442" cy="76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6" name="table 1576"/>
          <p:cNvGraphicFramePr>
            <a:graphicFrameLocks noGrp="1"/>
          </p:cNvGraphicFramePr>
          <p:nvPr/>
        </p:nvGraphicFramePr>
        <p:xfrm>
          <a:off x="2005583" y="2209800"/>
          <a:ext cx="8168005" cy="4034789"/>
        </p:xfrm>
        <a:graphic>
          <a:graphicData uri="http://schemas.openxmlformats.org/drawingml/2006/table">
            <a:tbl>
              <a:tblPr/>
              <a:tblGrid>
                <a:gridCol w="2145664"/>
                <a:gridCol w="6022340"/>
              </a:tblGrid>
              <a:tr h="46799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7389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2884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100" kern="0" spc="0" dirty="0">
                          <a:solidFill>
                            <a:srgbClr val="2E2E2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集团/区域/一线公司管理层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08609" indent="1905" algn="l" rtl="0" eaLnBrk="0">
                        <a:lnSpc>
                          <a:spcPct val="99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实时总览全集团/本区域/本公司各项目质量、进度、安全等现场情况，为管理决策</a:t>
                      </a:r>
                      <a:r>
                        <a:rPr sz="1100" kern="0" spc="-1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提供</a:t>
                      </a:r>
                      <a:r>
                        <a:rPr sz="1100" kern="0" spc="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</a:t>
                      </a:r>
                      <a:r>
                        <a:rPr sz="1100" kern="0" spc="-1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1100" kern="0" spc="-3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客观数据支持。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7499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8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5425" algn="l" rtl="0" eaLnBrk="0">
                        <a:lnSpc>
                          <a:spcPct val="97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2E2E2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工程项目管理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8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09245" indent="1270" algn="l" rtl="0" eaLnBrk="0">
                        <a:lnSpc>
                          <a:spcPct val="99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100" kern="0" spc="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及时客观系统的掌握现场进度、质量、安全、变更签证、材料、人员情况，各业务流程及       </a:t>
                      </a:r>
                      <a:r>
                        <a:rPr sz="1100" kern="0" spc="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时响应、可追溯形成闭环，清晰透明的掌握各单位、各人员工作状况，减少重复、繁琐事       </a:t>
                      </a:r>
                      <a:r>
                        <a:rPr sz="1100" kern="0" spc="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务性工作。大数据分析为准确有效现场管控提供决策支持，更</a:t>
                      </a:r>
                      <a:r>
                        <a:rPr sz="1100" kern="0" spc="-1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多精力创造更多价值。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99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7809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2E2E2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设计管理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98450" algn="l" rtl="0" eaLnBrk="0">
                        <a:lnSpc>
                          <a:spcPct val="97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设计效果实时监控反馈，与施工现场紧密联系形成闭环。设计变更及</a:t>
                      </a:r>
                      <a:r>
                        <a:rPr sz="1100" kern="0" spc="-2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时传递。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40195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458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60350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100" kern="0" spc="0" dirty="0">
                          <a:solidFill>
                            <a:srgbClr val="2E2E2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成本管理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09879" algn="l" rtl="0" eaLnBrk="0">
                        <a:lnSpc>
                          <a:spcPct val="9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产值确认的客观依据；后补变更、</a:t>
                      </a:r>
                      <a:r>
                        <a:rPr sz="1100" kern="0" spc="-2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动态成本的实时管控及流程的可追溯。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99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801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6540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100" kern="0" spc="-10" dirty="0">
                          <a:solidFill>
                            <a:srgbClr val="2E2E2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采购管理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11784" indent="-2540" algn="l" rtl="0" eaLnBrk="0">
                        <a:lnSpc>
                          <a:spcPct val="99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外部供应商统一账户，现场实际情况反馈的触手，供应商评估提供</a:t>
                      </a:r>
                      <a:r>
                        <a:rPr sz="1100" kern="0" spc="-1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现场客观依据，</a:t>
                      </a:r>
                      <a:r>
                        <a:rPr sz="1100" kern="0" spc="-22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1100" kern="0" spc="-1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B2B</a:t>
                      </a:r>
                      <a:r>
                        <a:rPr sz="1100" kern="0" spc="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</a:t>
                      </a:r>
                      <a:r>
                        <a:rPr sz="1100" kern="0" spc="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平台的前端要货、发</a:t>
                      </a:r>
                      <a:r>
                        <a:rPr sz="1100" kern="0" spc="-1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货、收货的流程简化链条打通。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5041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99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9715" algn="l" rtl="0" eaLnBrk="0">
                        <a:lnSpc>
                          <a:spcPct val="91000"/>
                        </a:lnSpc>
                        <a:tabLst/>
                      </a:pPr>
                      <a:r>
                        <a:rPr sz="1100" kern="0" spc="-10" dirty="0">
                          <a:solidFill>
                            <a:srgbClr val="2E2E2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监理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11150" indent="-1270" algn="l" rtl="0" eaLnBrk="0">
                        <a:lnSpc>
                          <a:spcPct val="99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有章可循系统的对现场进行管理并可及时的将信息高效传递反</a:t>
                      </a:r>
                      <a:r>
                        <a:rPr sz="1100" kern="0" spc="-1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馈，更具权威透明地进行管控，</a:t>
                      </a:r>
                      <a:r>
                        <a:rPr sz="1100" kern="0" spc="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1100" kern="0" spc="-2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减少重复工作，监理通知单、质量安全问题检查报表、进度报表等均可快速生成、一键打印。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5067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1615" algn="l" rtl="0" eaLnBrk="0">
                        <a:lnSpc>
                          <a:spcPct val="98000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1100" kern="0" spc="0" dirty="0">
                          <a:solidFill>
                            <a:srgbClr val="2E2E2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供应商/施工单位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09245" algn="l" rtl="0" eaLnBrk="0">
                        <a:lnSpc>
                          <a:spcPct val="99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现场管理系统、及时、与各方沟通更透明，形成紧密联系并实</a:t>
                      </a:r>
                      <a:r>
                        <a:rPr sz="1100" kern="0" spc="-1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时可追溯，减少无谓重复工作。</a:t>
                      </a:r>
                      <a:r>
                        <a:rPr sz="1100" kern="0" spc="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1100" kern="0" spc="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施工单位负责人更及时客观全面掌握现场情</a:t>
                      </a:r>
                      <a:r>
                        <a:rPr sz="1100" kern="0" spc="-10" dirty="0">
                          <a:solidFill>
                            <a:srgbClr val="5C5C5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况，便于整体管控。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7F7F7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78" name="textbox 1578"/>
          <p:cNvSpPr/>
          <p:nvPr/>
        </p:nvSpPr>
        <p:spPr>
          <a:xfrm>
            <a:off x="2005739" y="558369"/>
            <a:ext cx="5600700" cy="14681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52729" algn="l" rtl="0" eaLnBrk="0">
              <a:lnSpc>
                <a:spcPts val="4104"/>
              </a:lnSpc>
              <a:tabLst/>
            </a:pPr>
            <a:r>
              <a:rPr sz="3300" kern="0" spc="-2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“匠心</a:t>
            </a:r>
            <a:r>
              <a:rPr sz="3300" kern="0" spc="-7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3300" kern="0" spc="-2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” 收益-</a:t>
            </a:r>
            <a:r>
              <a:rPr sz="2000" kern="0" spc="3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角色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88000"/>
              </a:lnSpc>
              <a:spcBef>
                <a:spcPts val="203"/>
              </a:spcBef>
              <a:tabLst/>
            </a:pPr>
            <a:r>
              <a:rPr sz="1500" kern="0" spc="40" dirty="0">
                <a:solidFill>
                  <a:srgbClr val="2DA7E1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Business</a:t>
            </a:r>
            <a:r>
              <a:rPr sz="1500" kern="0" spc="180" dirty="0">
                <a:solidFill>
                  <a:srgbClr val="2DA7E1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1500" kern="0" spc="40" dirty="0">
                <a:solidFill>
                  <a:srgbClr val="2DA7E1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benefits </a:t>
            </a:r>
            <a:r>
              <a:rPr sz="1500" kern="0" spc="4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of</a:t>
            </a:r>
            <a:r>
              <a:rPr sz="1500" kern="0" spc="15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1500" kern="0" spc="4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Enginee</a:t>
            </a:r>
            <a:r>
              <a:rPr sz="1500" kern="0" spc="3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ring</a:t>
            </a:r>
            <a:r>
              <a:rPr sz="1500" kern="0" spc="16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1500" kern="0" spc="30" dirty="0">
                <a:solidFill>
                  <a:srgbClr val="9C9C9C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Management</a:t>
            </a:r>
            <a:endParaRPr sz="1500" dirty="0">
              <a:latin typeface="Century Gothic"/>
              <a:ea typeface="Century Gothic"/>
              <a:cs typeface="Century Gothic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1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2292"/>
              </a:lnSpc>
              <a:spcBef>
                <a:spcPts val="2"/>
              </a:spcBef>
              <a:tabLst/>
            </a:pPr>
            <a:r>
              <a:rPr sz="2400" kern="0" spc="20" baseline="-9108" dirty="0">
                <a:solidFill>
                  <a:srgbClr val="A6A6A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层级</a:t>
            </a:r>
            <a:r>
              <a:rPr sz="1500" kern="0" spc="20" dirty="0">
                <a:solidFill>
                  <a:srgbClr val="A6A6A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           </a:t>
            </a:r>
            <a:r>
              <a:rPr sz="1500" kern="0" spc="10" dirty="0">
                <a:solidFill>
                  <a:srgbClr val="A6A6A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                                           </a:t>
            </a:r>
            <a:r>
              <a:rPr sz="2400" kern="0" spc="10" baseline="12594" dirty="0">
                <a:solidFill>
                  <a:srgbClr val="959595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业务收益</a:t>
            </a:r>
            <a:endParaRPr sz="2400" baseline="12594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580" name="path 1580"/>
          <p:cNvSpPr/>
          <p:nvPr/>
        </p:nvSpPr>
        <p:spPr>
          <a:xfrm>
            <a:off x="1991867" y="2055876"/>
            <a:ext cx="8169909" cy="35051"/>
          </a:xfrm>
          <a:custGeom>
            <a:avLst/>
            <a:gdLst/>
            <a:ahLst/>
            <a:cxnLst/>
            <a:rect l="0" t="0" r="0" b="0"/>
            <a:pathLst>
              <a:path w="12865" h="55">
                <a:moveTo>
                  <a:pt x="21" y="47"/>
                </a:moveTo>
                <a:lnTo>
                  <a:pt x="12865" y="47"/>
                </a:lnTo>
                <a:moveTo>
                  <a:pt x="0" y="7"/>
                </a:moveTo>
                <a:lnTo>
                  <a:pt x="12844" y="7"/>
                </a:lnTo>
              </a:path>
            </a:pathLst>
          </a:custGeom>
          <a:noFill/>
          <a:ln w="9143" cap="flat">
            <a:solidFill>
              <a:srgbClr val="F2F2F2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2" name="picture 15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709928" y="1440179"/>
            <a:ext cx="8065007" cy="4905755"/>
          </a:xfrm>
          <a:prstGeom prst="rect">
            <a:avLst/>
          </a:prstGeom>
        </p:spPr>
      </p:pic>
      <p:sp>
        <p:nvSpPr>
          <p:cNvPr id="1584" name="textbox 1584"/>
          <p:cNvSpPr/>
          <p:nvPr/>
        </p:nvSpPr>
        <p:spPr>
          <a:xfrm>
            <a:off x="2003303" y="575620"/>
            <a:ext cx="6897369" cy="7569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16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100000"/>
              </a:lnSpc>
              <a:tabLst/>
            </a:pPr>
            <a:r>
              <a:rPr sz="3300" kern="0" spc="-40" dirty="0">
                <a:solidFill>
                  <a:srgbClr val="333333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“工程管理平台”业务链条全景定位</a:t>
            </a:r>
            <a:endParaRPr sz="33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88000"/>
              </a:lnSpc>
              <a:spcBef>
                <a:spcPts val="226"/>
              </a:spcBef>
              <a:tabLst/>
            </a:pPr>
            <a:r>
              <a:rPr sz="1500" kern="0" spc="40" dirty="0">
                <a:solidFill>
                  <a:srgbClr val="1B82D1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Interview of tier </a:t>
            </a:r>
            <a:r>
              <a:rPr sz="1500" kern="0" spc="40" dirty="0">
                <a:solidFill>
                  <a:srgbClr val="333333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of</a:t>
            </a:r>
            <a:r>
              <a:rPr sz="1500" kern="0" spc="150" dirty="0">
                <a:solidFill>
                  <a:srgbClr val="333333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1500" kern="0" spc="40" dirty="0">
                <a:solidFill>
                  <a:srgbClr val="333333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Engineering</a:t>
            </a:r>
            <a:r>
              <a:rPr sz="1500" kern="0" spc="150" dirty="0">
                <a:solidFill>
                  <a:srgbClr val="333333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1500" kern="0" spc="40" dirty="0">
                <a:solidFill>
                  <a:srgbClr val="333333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Manage</a:t>
            </a:r>
            <a:r>
              <a:rPr sz="1500" kern="0" spc="30" dirty="0">
                <a:solidFill>
                  <a:srgbClr val="333333">
                    <a:alpha val="100000"/>
                  </a:srgbClr>
                </a:solidFill>
                <a:latin typeface="Century Gothic"/>
                <a:ea typeface="Century Gothic"/>
                <a:cs typeface="Century Gothic"/>
              </a:rPr>
              <a:t>ment</a:t>
            </a:r>
            <a:endParaRPr sz="1500" dirty="0"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1586" name="textbox 1586"/>
          <p:cNvSpPr/>
          <p:nvPr/>
        </p:nvSpPr>
        <p:spPr>
          <a:xfrm>
            <a:off x="6179481" y="1941643"/>
            <a:ext cx="561340" cy="5016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29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270" algn="l" rtl="0" eaLnBrk="0">
              <a:lnSpc>
                <a:spcPct val="104000"/>
              </a:lnSpc>
              <a:tabLst/>
            </a:pPr>
            <a:r>
              <a:rPr sz="1000" kern="0" spc="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一户一档</a:t>
            </a:r>
            <a:r>
              <a:rPr sz="1000" kern="0" spc="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000" kern="0" spc="5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交付评估</a:t>
            </a:r>
            <a:r>
              <a:rPr sz="10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000" kern="0" spc="5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季度评估</a:t>
            </a:r>
            <a:endParaRPr sz="1000" dirty="0">
              <a:latin typeface="Microsoft YaHei"/>
              <a:ea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 44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rgbClr val="FFFFFF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6" name="path 46"/>
          <p:cNvSpPr/>
          <p:nvPr/>
        </p:nvSpPr>
        <p:spPr>
          <a:xfrm>
            <a:off x="1632204" y="1158240"/>
            <a:ext cx="2947416" cy="155447"/>
          </a:xfrm>
          <a:custGeom>
            <a:avLst/>
            <a:gdLst/>
            <a:ahLst/>
            <a:cxnLst/>
            <a:rect l="0" t="0" r="0" b="0"/>
            <a:pathLst>
              <a:path w="4641" h="244">
                <a:moveTo>
                  <a:pt x="3" y="244"/>
                </a:moveTo>
                <a:lnTo>
                  <a:pt x="4641" y="238"/>
                </a:lnTo>
                <a:lnTo>
                  <a:pt x="4128" y="0"/>
                </a:lnTo>
                <a:lnTo>
                  <a:pt x="4128" y="170"/>
                </a:lnTo>
                <a:lnTo>
                  <a:pt x="0" y="170"/>
                </a:lnTo>
                <a:lnTo>
                  <a:pt x="3" y="244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48" name="table 48"/>
          <p:cNvGraphicFramePr>
            <a:graphicFrameLocks noGrp="1"/>
          </p:cNvGraphicFramePr>
          <p:nvPr/>
        </p:nvGraphicFramePr>
        <p:xfrm>
          <a:off x="774192" y="967740"/>
          <a:ext cx="8848089" cy="5609590"/>
        </p:xfrm>
        <a:graphic>
          <a:graphicData uri="http://schemas.openxmlformats.org/drawingml/2006/table">
            <a:tbl>
              <a:tblPr/>
              <a:tblGrid>
                <a:gridCol w="8848089"/>
              </a:tblGrid>
              <a:tr h="55905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863600" algn="l" rtl="0" eaLnBrk="0">
                        <a:lnSpc>
                          <a:spcPts val="1457"/>
                        </a:lnSpc>
                        <a:tabLst/>
                      </a:pPr>
                      <a:r>
                        <a:rPr sz="1200" b="1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黄金时代</a:t>
                      </a:r>
                      <a:r>
                        <a:rPr sz="12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     </a:t>
                      </a:r>
                      <a:r>
                        <a:rPr sz="12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                       </a:t>
                      </a:r>
                      <a:r>
                        <a:rPr sz="1200" b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白银时代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4286250" indent="-186689" algn="l" rtl="0" eaLnBrk="0">
                        <a:lnSpc>
                          <a:spcPct val="89000"/>
                        </a:lnSpc>
                        <a:spcBef>
                          <a:spcPts val="1282"/>
                        </a:spcBef>
                        <a:tabLst/>
                      </a:pPr>
                      <a:r>
                        <a:rPr sz="1600" kern="0" spc="7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.  </a:t>
                      </a:r>
                      <a:r>
                        <a:rPr sz="12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“</a:t>
                      </a:r>
                      <a:r>
                        <a:rPr sz="1200" b="1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买方</a:t>
                      </a:r>
                      <a:r>
                        <a:rPr sz="12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市场”行业增长放缓，</a:t>
                      </a:r>
                      <a:r>
                        <a:rPr sz="12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</a:t>
                      </a:r>
                      <a:r>
                        <a:rPr sz="12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业务驱动因素从</a:t>
                      </a:r>
                      <a:r>
                        <a:rPr sz="1200" b="1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资源获取转</a:t>
                      </a:r>
                      <a:r>
                        <a:rPr sz="12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     </a:t>
                      </a:r>
                      <a:r>
                        <a:rPr sz="1200" b="1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换为以客户需求为中心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4292600" indent="-193039" algn="l" rtl="0" eaLnBrk="0">
                        <a:lnSpc>
                          <a:spcPct val="91000"/>
                        </a:lnSpc>
                        <a:spcBef>
                          <a:spcPts val="58"/>
                        </a:spcBef>
                        <a:tabLst/>
                      </a:pPr>
                      <a:r>
                        <a:rPr sz="1600" kern="0" spc="7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.  </a:t>
                      </a:r>
                      <a:r>
                        <a:rPr sz="12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纯住宅土地资源稀缺，向</a:t>
                      </a:r>
                      <a:r>
                        <a:rPr sz="12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</a:t>
                      </a:r>
                      <a:r>
                        <a:rPr sz="1200" b="1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“多业态综合体”</a:t>
                      </a:r>
                      <a:r>
                        <a:rPr sz="1200" kern="0" spc="-2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</a:t>
                      </a:r>
                      <a:r>
                        <a:rPr sz="12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模式拓宽，跨</a:t>
                      </a:r>
                      <a:r>
                        <a:rPr sz="12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    </a:t>
                      </a:r>
                      <a:r>
                        <a:rPr sz="12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业态</a:t>
                      </a:r>
                      <a:r>
                        <a:rPr sz="1200" b="1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协同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BCC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CC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CC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CC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0" name="rect 50"/>
          <p:cNvSpPr/>
          <p:nvPr/>
        </p:nvSpPr>
        <p:spPr>
          <a:xfrm>
            <a:off x="6132576" y="3840479"/>
            <a:ext cx="1566671" cy="495300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2" name="path 52"/>
          <p:cNvSpPr/>
          <p:nvPr/>
        </p:nvSpPr>
        <p:spPr>
          <a:xfrm>
            <a:off x="6137148" y="4331207"/>
            <a:ext cx="1562099" cy="9144"/>
          </a:xfrm>
          <a:custGeom>
            <a:avLst/>
            <a:gdLst/>
            <a:ahLst/>
            <a:cxnLst/>
            <a:rect l="0" t="0" r="0" b="0"/>
            <a:pathLst>
              <a:path w="2459" h="14">
                <a:moveTo>
                  <a:pt x="0" y="7"/>
                </a:moveTo>
                <a:lnTo>
                  <a:pt x="2459" y="7"/>
                </a:lnTo>
              </a:path>
            </a:pathLst>
          </a:custGeom>
          <a:noFill/>
          <a:ln w="9143" cap="flat">
            <a:solidFill>
              <a:srgbClr val="7F7F7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4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795009" y="4050029"/>
            <a:ext cx="380619" cy="81533"/>
          </a:xfrm>
          <a:prstGeom prst="rect">
            <a:avLst/>
          </a:prstGeom>
        </p:spPr>
      </p:pic>
      <p:graphicFrame>
        <p:nvGraphicFramePr>
          <p:cNvPr id="56" name="table 56"/>
          <p:cNvGraphicFramePr>
            <a:graphicFrameLocks noGrp="1"/>
          </p:cNvGraphicFramePr>
          <p:nvPr/>
        </p:nvGraphicFramePr>
        <p:xfrm>
          <a:off x="6124956" y="5341620"/>
          <a:ext cx="1569084" cy="109220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69084"/>
              </a:tblGrid>
              <a:tr h="10858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8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795009" y="4879085"/>
            <a:ext cx="372872" cy="1047178"/>
          </a:xfrm>
          <a:prstGeom prst="rect">
            <a:avLst/>
          </a:prstGeom>
        </p:spPr>
      </p:pic>
      <p:graphicFrame>
        <p:nvGraphicFramePr>
          <p:cNvPr id="60" name="table 60"/>
          <p:cNvGraphicFramePr>
            <a:graphicFrameLocks noGrp="1"/>
          </p:cNvGraphicFramePr>
          <p:nvPr/>
        </p:nvGraphicFramePr>
        <p:xfrm>
          <a:off x="6132576" y="4529328"/>
          <a:ext cx="1570989" cy="65976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70989"/>
              </a:tblGrid>
              <a:tr h="65341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2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795009" y="4056126"/>
            <a:ext cx="380619" cy="841883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796533" y="2264664"/>
            <a:ext cx="1902714" cy="693420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4853923" y="2250947"/>
            <a:ext cx="981354" cy="3268712"/>
          </a:xfrm>
          <a:prstGeom prst="rect">
            <a:avLst/>
          </a:prstGeom>
        </p:spPr>
      </p:pic>
      <p:sp>
        <p:nvSpPr>
          <p:cNvPr id="68" name="textbox 68"/>
          <p:cNvSpPr/>
          <p:nvPr/>
        </p:nvSpPr>
        <p:spPr>
          <a:xfrm>
            <a:off x="4974555" y="5011640"/>
            <a:ext cx="768350" cy="4114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71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40335" indent="-127635" algn="l" rtl="0" eaLnBrk="0">
              <a:lnSpc>
                <a:spcPct val="105000"/>
              </a:lnSpc>
              <a:tabLst/>
            </a:pP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成本</a:t>
            </a: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/</a:t>
            </a: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采购</a:t>
            </a: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/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</a:t>
            </a:r>
            <a:r>
              <a:rPr sz="1200" kern="0" spc="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工程）</a:t>
            </a:r>
            <a:endParaRPr sz="1200" dirty="0">
              <a:latin typeface="KaiTi"/>
              <a:ea typeface="KaiTi"/>
              <a:cs typeface="KaiTi"/>
            </a:endParaRPr>
          </a:p>
        </p:txBody>
      </p:sp>
      <p:pic>
        <p:nvPicPr>
          <p:cNvPr id="70" name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854514" y="5299047"/>
            <a:ext cx="978782" cy="588064"/>
          </a:xfrm>
          <a:prstGeom prst="rect">
            <a:avLst/>
          </a:prstGeom>
        </p:spPr>
      </p:pic>
      <p:graphicFrame>
        <p:nvGraphicFramePr>
          <p:cNvPr id="72" name="table 72"/>
          <p:cNvGraphicFramePr>
            <a:graphicFrameLocks noGrp="1"/>
          </p:cNvGraphicFramePr>
          <p:nvPr/>
        </p:nvGraphicFramePr>
        <p:xfrm>
          <a:off x="4850891" y="2246376"/>
          <a:ext cx="3741419" cy="4265929"/>
        </p:xfrm>
        <a:graphic>
          <a:graphicData uri="http://schemas.openxmlformats.org/drawingml/2006/table">
            <a:tbl>
              <a:tblPr/>
              <a:tblGrid>
                <a:gridCol w="988060"/>
                <a:gridCol w="1859914"/>
                <a:gridCol w="893444"/>
              </a:tblGrid>
              <a:tr h="2160904"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8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94640" algn="l" rtl="0" eaLnBrk="0">
                        <a:lnSpc>
                          <a:spcPts val="1466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200" b="1" kern="0" spc="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客户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60325" indent="60960" algn="l" rtl="0" eaLnBrk="0">
                        <a:lnSpc>
                          <a:spcPct val="105000"/>
                        </a:lnSpc>
                        <a:spcBef>
                          <a:spcPts val="92"/>
                        </a:spcBef>
                        <a:tabLst/>
                      </a:pPr>
                      <a:r>
                        <a:rPr sz="1200" kern="0" spc="-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（客户管理</a:t>
                      </a:r>
                      <a:r>
                        <a:rPr sz="1200" kern="0" spc="-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/</a:t>
                      </a:r>
                      <a:r>
                        <a:rPr sz="12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  </a:t>
                      </a:r>
                      <a:r>
                        <a:rPr sz="1200" kern="0" spc="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营销前端）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algn="l" rtl="0" eaLnBrk="0">
                        <a:lnSpc>
                          <a:spcPct val="15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8445" algn="l" rtl="0" eaLnBrk="0">
                        <a:lnSpc>
                          <a:spcPct val="100000"/>
                        </a:lnSpc>
                        <a:spcBef>
                          <a:spcPts val="363"/>
                        </a:spcBef>
                        <a:tabLst/>
                      </a:pPr>
                      <a:r>
                        <a:rPr sz="1200" b="1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资产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86994" algn="l" rtl="0" eaLnBrk="0">
                        <a:lnSpc>
                          <a:spcPts val="1456"/>
                        </a:lnSpc>
                        <a:spcBef>
                          <a:spcPts val="126"/>
                        </a:spcBef>
                        <a:tabLst/>
                      </a:pPr>
                      <a:r>
                        <a:rPr sz="11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（获取开发）</a:t>
                      </a:r>
                      <a:endParaRPr sz="11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algn="l" rtl="0" eaLnBrk="0">
                        <a:lnSpc>
                          <a:spcPct val="11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9715" algn="l" rtl="0" eaLnBrk="0">
                        <a:lnSpc>
                          <a:spcPct val="100000"/>
                        </a:lnSpc>
                        <a:spcBef>
                          <a:spcPts val="369"/>
                        </a:spcBef>
                        <a:tabLst/>
                      </a:pPr>
                      <a:r>
                        <a:rPr sz="1200" b="1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产品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97789" algn="l" rtl="0" eaLnBrk="0">
                        <a:lnSpc>
                          <a:spcPts val="1422"/>
                        </a:lnSpc>
                        <a:spcBef>
                          <a:spcPts val="126"/>
                        </a:spcBef>
                        <a:tabLst/>
                      </a:pPr>
                      <a:r>
                        <a:rPr sz="11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（产品设计）</a:t>
                      </a:r>
                      <a:endParaRPr sz="11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algn="l" rtl="0" eaLnBrk="0">
                        <a:lnSpc>
                          <a:spcPct val="12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46709" algn="l" rtl="0" eaLnBrk="0">
                        <a:lnSpc>
                          <a:spcPts val="1494"/>
                        </a:lnSpc>
                        <a:spcBef>
                          <a:spcPts val="366"/>
                        </a:spcBef>
                        <a:tabLst/>
                      </a:pPr>
                      <a:r>
                        <a:rPr sz="1200" b="1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运营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168910" algn="l" rtl="0" eaLnBrk="0">
                        <a:lnSpc>
                          <a:spcPts val="1560"/>
                        </a:lnSpc>
                        <a:spcBef>
                          <a:spcPts val="65"/>
                        </a:spcBef>
                        <a:tabLst/>
                      </a:pPr>
                      <a:r>
                        <a:rPr sz="12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（报批报建</a:t>
                      </a:r>
                      <a:r>
                        <a:rPr sz="12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/</a:t>
                      </a:r>
                      <a:endParaRPr sz="1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8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63854" algn="l" rtl="0" eaLnBrk="0">
                        <a:lnSpc>
                          <a:spcPts val="1466"/>
                        </a:lnSpc>
                        <a:spcBef>
                          <a:spcPts val="360"/>
                        </a:spcBef>
                        <a:tabLst/>
                      </a:pPr>
                      <a:r>
                        <a:rPr sz="1200" b="1" kern="0" spc="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客户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284479" indent="-93980" algn="l" rtl="0" eaLnBrk="0">
                        <a:lnSpc>
                          <a:spcPct val="104000"/>
                        </a:lnSpc>
                        <a:spcBef>
                          <a:spcPts val="107"/>
                        </a:spcBef>
                        <a:tabLst/>
                      </a:pPr>
                      <a:r>
                        <a:rPr sz="1200" kern="0" spc="-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（营销后端</a:t>
                      </a:r>
                      <a:r>
                        <a:rPr sz="1200" kern="0" spc="-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/</a:t>
                      </a:r>
                      <a:r>
                        <a:rPr sz="12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200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售后）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0320" indent="3810" algn="l" rtl="0" eaLnBrk="0">
                        <a:lnSpc>
                          <a:spcPct val="105000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1200" b="1" kern="0" spc="-70" dirty="0">
                          <a:solidFill>
                            <a:srgbClr val="6E8DBB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重构与创新</a:t>
                      </a:r>
                      <a:r>
                        <a:rPr sz="12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：</a:t>
                      </a:r>
                      <a:r>
                        <a:rPr sz="12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</a:t>
                      </a:r>
                      <a:r>
                        <a:rPr sz="12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聚焦在客户</a:t>
                      </a:r>
                      <a:r>
                        <a:rPr sz="12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营销及产品</a:t>
                      </a:r>
                      <a:r>
                        <a:rPr sz="12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设计环节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</a:tr>
              <a:tr h="1537335"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719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82139" indent="-1905" algn="l" rtl="0" eaLnBrk="0">
                        <a:lnSpc>
                          <a:spcPct val="105000"/>
                        </a:lnSpc>
                        <a:tabLst/>
                      </a:pPr>
                      <a:r>
                        <a:rPr sz="1200" b="1" kern="0" spc="-70" dirty="0">
                          <a:solidFill>
                            <a:srgbClr val="6E8DBB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标准化运营</a:t>
                      </a:r>
                      <a:r>
                        <a:rPr sz="1200" kern="0" spc="-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：</a:t>
                      </a:r>
                      <a:r>
                        <a:rPr sz="12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</a:t>
                      </a:r>
                      <a:r>
                        <a:rPr sz="12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聚焦生产制</a:t>
                      </a:r>
                      <a:r>
                        <a:rPr sz="12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造、售后环</a:t>
                      </a:r>
                      <a:r>
                        <a:rPr sz="12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节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 hMerge="1" rowSpan="2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</a:tr>
              <a:tr h="5676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368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3504" indent="1270" algn="l" rtl="0" eaLnBrk="0">
                        <a:lnSpc>
                          <a:spcPct val="100000"/>
                        </a:lnSpc>
                        <a:tabLst/>
                      </a:pPr>
                      <a:r>
                        <a:rPr sz="1200" b="1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综合支持服</a:t>
                      </a:r>
                      <a:r>
                        <a:rPr sz="12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b="1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务能力</a:t>
                      </a:r>
                      <a:r>
                        <a:rPr sz="12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（如</a:t>
                      </a:r>
                      <a:r>
                        <a:rPr sz="12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财务人资）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E8D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4" name="textbox 74"/>
          <p:cNvSpPr/>
          <p:nvPr/>
        </p:nvSpPr>
        <p:spPr>
          <a:xfrm>
            <a:off x="821035" y="176399"/>
            <a:ext cx="8504555" cy="7912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27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970" algn="l" rtl="0" eaLnBrk="0">
              <a:lnSpc>
                <a:spcPct val="94000"/>
              </a:lnSpc>
              <a:tabLst/>
            </a:pPr>
            <a:r>
              <a:rPr sz="1400" kern="0" spc="-20" dirty="0">
                <a:solidFill>
                  <a:srgbClr val="808080">
                    <a:alpha val="100000"/>
                  </a:srgbClr>
                </a:solidFill>
                <a:latin typeface="KaiTi"/>
                <a:ea typeface="KaiTi"/>
                <a:cs typeface="KaiTi"/>
              </a:rPr>
              <a:t>项目背景</a:t>
            </a:r>
            <a:endParaRPr sz="1400" dirty="0">
              <a:latin typeface="KaiTi"/>
              <a:ea typeface="KaiTi"/>
              <a:cs typeface="KaiTi"/>
            </a:endParaRPr>
          </a:p>
          <a:p>
            <a:pPr marL="17145" indent="-4444" algn="l" rtl="0" eaLnBrk="0">
              <a:lnSpc>
                <a:spcPct val="99000"/>
              </a:lnSpc>
              <a:spcBef>
                <a:spcPts val="167"/>
              </a:spcBef>
              <a:tabLst/>
            </a:pPr>
            <a:r>
              <a:rPr sz="1800" b="1" kern="0" spc="10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基于核心住宅开发业务未来业务逻辑</a:t>
            </a:r>
            <a:r>
              <a:rPr sz="1800" b="1" kern="0" spc="9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的变化，业务流程梳理诊断将围绕流程重构</a:t>
            </a:r>
            <a:r>
              <a:rPr sz="1800" kern="0" spc="-1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800" b="1" kern="0" spc="9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创新，跨业态协同与标准化三大主线展开</a:t>
            </a:r>
            <a:endParaRPr sz="1800" dirty="0">
              <a:latin typeface="KaiTi"/>
              <a:ea typeface="KaiTi"/>
              <a:cs typeface="KaiTi"/>
            </a:endParaRPr>
          </a:p>
        </p:txBody>
      </p:sp>
      <p:sp>
        <p:nvSpPr>
          <p:cNvPr id="76" name="textbox 76"/>
          <p:cNvSpPr/>
          <p:nvPr/>
        </p:nvSpPr>
        <p:spPr>
          <a:xfrm>
            <a:off x="8622919" y="2248027"/>
            <a:ext cx="996950" cy="4244340"/>
          </a:xfrm>
          <a:prstGeom prst="roundRect">
            <a:avLst>
              <a:gd name="adj" fmla="val 17405"/>
            </a:avLst>
          </a:prstGeom>
          <a:solidFill>
            <a:srgbClr val="E1E1E1">
              <a:alpha val="100000"/>
            </a:srgbClr>
          </a:solidFill>
          <a:ln w="6350" cap="flat">
            <a:solidFill>
              <a:srgbClr val="6E8DBB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indent="635" algn="l" rtl="0" eaLnBrk="0">
              <a:lnSpc>
                <a:spcPct val="106000"/>
              </a:lnSpc>
              <a:tabLst/>
            </a:pPr>
            <a:r>
              <a:rPr sz="1200" b="1" kern="0" spc="-40" dirty="0">
                <a:solidFill>
                  <a:srgbClr val="6E8DBB">
                    <a:alpha val="100000"/>
                  </a:srgbClr>
                </a:solidFill>
                <a:latin typeface="KaiTi"/>
                <a:ea typeface="KaiTi"/>
                <a:cs typeface="KaiTi"/>
              </a:rPr>
              <a:t>跨业态协同</a:t>
            </a:r>
            <a:r>
              <a:rPr sz="1200" kern="0" spc="-4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：</a:t>
            </a:r>
            <a:r>
              <a:rPr sz="1200" kern="0" spc="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涉及土地获</a:t>
            </a:r>
            <a:r>
              <a:rPr sz="1200" kern="0" spc="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取、产品定</a:t>
            </a:r>
            <a:r>
              <a:rPr sz="1200" kern="0" spc="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位、客户营</a:t>
            </a:r>
            <a:r>
              <a:rPr sz="1200" kern="0" spc="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销等全价值</a:t>
            </a:r>
            <a:r>
              <a:rPr sz="1200" kern="0" spc="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链环节</a:t>
            </a:r>
            <a:endParaRPr sz="1200" dirty="0">
              <a:latin typeface="KaiTi"/>
              <a:ea typeface="KaiTi"/>
              <a:cs typeface="KaiTi"/>
            </a:endParaRPr>
          </a:p>
        </p:txBody>
      </p:sp>
      <p:sp>
        <p:nvSpPr>
          <p:cNvPr id="78" name="textbox 78"/>
          <p:cNvSpPr/>
          <p:nvPr/>
        </p:nvSpPr>
        <p:spPr>
          <a:xfrm>
            <a:off x="841247" y="2182367"/>
            <a:ext cx="668019" cy="4323715"/>
          </a:xfrm>
          <a:prstGeom prst="rect">
            <a:avLst/>
          </a:prstGeom>
          <a:solidFill>
            <a:srgbClr val="BCCFD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85725" algn="l" rtl="0" eaLnBrk="0">
              <a:lnSpc>
                <a:spcPct val="90000"/>
              </a:lnSpc>
              <a:spcBef>
                <a:spcPts val="6"/>
              </a:spcBef>
              <a:tabLst/>
            </a:pPr>
            <a:r>
              <a:rPr sz="1200" b="1" kern="0" spc="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业务</a:t>
            </a:r>
            <a:endParaRPr sz="1200" dirty="0">
              <a:latin typeface="KaiTi"/>
              <a:ea typeface="KaiTi"/>
              <a:cs typeface="KaiTi"/>
            </a:endParaRPr>
          </a:p>
          <a:p>
            <a:pPr marL="84455" algn="l" rtl="0" eaLnBrk="0">
              <a:lnSpc>
                <a:spcPts val="1560"/>
              </a:lnSpc>
              <a:tabLst/>
            </a:pPr>
            <a:r>
              <a:rPr sz="1200" b="1" kern="0" spc="4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流程</a:t>
            </a:r>
            <a:endParaRPr sz="1200" dirty="0">
              <a:latin typeface="KaiTi"/>
              <a:ea typeface="KaiTi"/>
              <a:cs typeface="KaiTi"/>
            </a:endParaRPr>
          </a:p>
        </p:txBody>
      </p:sp>
      <p:pic>
        <p:nvPicPr>
          <p:cNvPr id="80" name="picture 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559035" y="2250947"/>
            <a:ext cx="1040924" cy="1054341"/>
          </a:xfrm>
          <a:prstGeom prst="rect">
            <a:avLst/>
          </a:prstGeom>
        </p:spPr>
      </p:pic>
      <p:graphicFrame>
        <p:nvGraphicFramePr>
          <p:cNvPr id="82" name="table 82"/>
          <p:cNvGraphicFramePr>
            <a:graphicFrameLocks noGrp="1"/>
          </p:cNvGraphicFramePr>
          <p:nvPr/>
        </p:nvGraphicFramePr>
        <p:xfrm>
          <a:off x="1556004" y="2246376"/>
          <a:ext cx="1046479" cy="868679"/>
        </p:xfrm>
        <a:graphic>
          <a:graphicData uri="http://schemas.openxmlformats.org/drawingml/2006/table">
            <a:tbl>
              <a:tblPr/>
              <a:tblGrid>
                <a:gridCol w="1046479"/>
              </a:tblGrid>
              <a:tr h="8623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13054" algn="l" rtl="0" eaLnBrk="0">
                        <a:lnSpc>
                          <a:spcPct val="100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200" b="1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资产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113664" algn="l" rtl="0" eaLnBrk="0">
                        <a:lnSpc>
                          <a:spcPts val="1456"/>
                        </a:lnSpc>
                        <a:spcBef>
                          <a:spcPts val="126"/>
                        </a:spcBef>
                        <a:tabLst/>
                      </a:pPr>
                      <a:r>
                        <a:rPr sz="11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（获取开发）</a:t>
                      </a:r>
                      <a:endParaRPr sz="11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4" name="table 84"/>
          <p:cNvGraphicFramePr>
            <a:graphicFrameLocks noGrp="1"/>
          </p:cNvGraphicFramePr>
          <p:nvPr/>
        </p:nvGraphicFramePr>
        <p:xfrm>
          <a:off x="2923032" y="3072384"/>
          <a:ext cx="1660525" cy="763270"/>
        </p:xfrm>
        <a:graphic>
          <a:graphicData uri="http://schemas.openxmlformats.org/drawingml/2006/table">
            <a:tbl>
              <a:tblPr/>
              <a:tblGrid>
                <a:gridCol w="1660525"/>
              </a:tblGrid>
              <a:tr h="7569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5270" indent="-182245" algn="l" rtl="0" eaLnBrk="0">
                        <a:lnSpc>
                          <a:spcPct val="95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600" kern="0" spc="7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.  </a:t>
                      </a:r>
                      <a:r>
                        <a:rPr sz="12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基于</a:t>
                      </a:r>
                      <a:r>
                        <a:rPr sz="1200" b="1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土地资源禀赋</a:t>
                      </a:r>
                      <a:r>
                        <a:rPr sz="12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b="1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而非客户需求</a:t>
                      </a:r>
                      <a:r>
                        <a:rPr sz="12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设计</a:t>
                      </a:r>
                      <a:r>
                        <a:rPr sz="12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产品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6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2559557" y="3417570"/>
            <a:ext cx="407670" cy="82550"/>
          </a:xfrm>
          <a:prstGeom prst="rect">
            <a:avLst/>
          </a:prstGeom>
        </p:spPr>
      </p:pic>
      <p:pic>
        <p:nvPicPr>
          <p:cNvPr id="88" name="picture 8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554479" y="2976639"/>
            <a:ext cx="1046988" cy="1154657"/>
          </a:xfrm>
          <a:prstGeom prst="rect">
            <a:avLst/>
          </a:prstGeom>
        </p:spPr>
      </p:pic>
      <p:pic>
        <p:nvPicPr>
          <p:cNvPr id="90" name="picture 9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2558033" y="5090921"/>
            <a:ext cx="407923" cy="411099"/>
          </a:xfrm>
          <a:prstGeom prst="rect">
            <a:avLst/>
          </a:prstGeom>
        </p:spPr>
      </p:pic>
      <p:pic>
        <p:nvPicPr>
          <p:cNvPr id="92" name="picture 9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554479" y="4637799"/>
            <a:ext cx="1045464" cy="1168373"/>
          </a:xfrm>
          <a:prstGeom prst="rect">
            <a:avLst/>
          </a:prstGeom>
        </p:spPr>
      </p:pic>
      <p:sp>
        <p:nvSpPr>
          <p:cNvPr id="94" name="textbox 94"/>
          <p:cNvSpPr/>
          <p:nvPr/>
        </p:nvSpPr>
        <p:spPr>
          <a:xfrm>
            <a:off x="1578112" y="3262505"/>
            <a:ext cx="974725" cy="23317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9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81304" algn="l" rtl="0" eaLnBrk="0">
              <a:lnSpc>
                <a:spcPct val="100000"/>
              </a:lnSpc>
              <a:tabLst/>
            </a:pPr>
            <a:r>
              <a:rPr sz="12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产品</a:t>
            </a:r>
            <a:endParaRPr sz="1200" dirty="0">
              <a:latin typeface="KaiTi"/>
              <a:ea typeface="KaiTi"/>
              <a:cs typeface="KaiTi"/>
            </a:endParaRPr>
          </a:p>
          <a:p>
            <a:pPr marL="92075" algn="l" rtl="0" eaLnBrk="0">
              <a:lnSpc>
                <a:spcPts val="1422"/>
              </a:lnSpc>
              <a:spcBef>
                <a:spcPts val="128"/>
              </a:spcBef>
              <a:tabLst/>
            </a:pPr>
            <a:r>
              <a:rPr sz="1100" kern="0" spc="-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（产品设计）</a:t>
            </a:r>
            <a:endParaRPr sz="1100" dirty="0">
              <a:latin typeface="KaiTi"/>
              <a:ea typeface="KaiTi"/>
              <a:cs typeface="KaiTi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323850" algn="l" rtl="0" eaLnBrk="0">
              <a:lnSpc>
                <a:spcPts val="1466"/>
              </a:lnSpc>
              <a:spcBef>
                <a:spcPts val="371"/>
              </a:spcBef>
              <a:tabLst/>
            </a:pPr>
            <a:r>
              <a:rPr sz="1200" b="1" kern="0" spc="70" dirty="0">
                <a:solidFill>
                  <a:srgbClr val="FFFFFF">
                    <a:alpha val="100000"/>
                  </a:srgbClr>
                </a:solidFill>
                <a:latin typeface="KaiTi"/>
                <a:ea typeface="KaiTi"/>
                <a:cs typeface="KaiTi"/>
              </a:rPr>
              <a:t>客户</a:t>
            </a:r>
            <a:endParaRPr sz="1200" dirty="0">
              <a:latin typeface="KaiTi"/>
              <a:ea typeface="KaiTi"/>
              <a:cs typeface="KaiTi"/>
            </a:endParaRPr>
          </a:p>
          <a:p>
            <a:pPr marL="75564" indent="52069" algn="l" rtl="0" eaLnBrk="0">
              <a:lnSpc>
                <a:spcPct val="104000"/>
              </a:lnSpc>
              <a:spcBef>
                <a:spcPts val="92"/>
              </a:spcBef>
              <a:tabLst/>
            </a:pP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KaiTi"/>
                <a:ea typeface="KaiTi"/>
                <a:cs typeface="KaiTi"/>
              </a:rPr>
              <a:t>（营销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  <a:cs typeface="Arial"/>
              </a:rPr>
              <a:t>/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KaiTi"/>
                <a:ea typeface="KaiTi"/>
                <a:cs typeface="KaiTi"/>
              </a:rPr>
              <a:t>售后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  <a:cs typeface="Arial"/>
              </a:rPr>
              <a:t>/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1200" kern="0" spc="60" dirty="0">
                <a:solidFill>
                  <a:srgbClr val="FFFFFF">
                    <a:alpha val="100000"/>
                  </a:srgbClr>
                </a:solidFill>
                <a:latin typeface="KaiTi"/>
                <a:ea typeface="KaiTi"/>
                <a:cs typeface="KaiTi"/>
              </a:rPr>
              <a:t>客户管理）</a:t>
            </a:r>
            <a:endParaRPr sz="1200" dirty="0">
              <a:latin typeface="KaiTi"/>
              <a:ea typeface="KaiTi"/>
              <a:cs typeface="KaiTi"/>
            </a:endParaRPr>
          </a:p>
        </p:txBody>
      </p:sp>
      <p:graphicFrame>
        <p:nvGraphicFramePr>
          <p:cNvPr id="96" name="table 96"/>
          <p:cNvGraphicFramePr>
            <a:graphicFrameLocks noGrp="1"/>
          </p:cNvGraphicFramePr>
          <p:nvPr/>
        </p:nvGraphicFramePr>
        <p:xfrm>
          <a:off x="2923032" y="4719828"/>
          <a:ext cx="1698625" cy="1487169"/>
        </p:xfrm>
        <a:graphic>
          <a:graphicData uri="http://schemas.openxmlformats.org/drawingml/2006/table">
            <a:tbl>
              <a:tblPr/>
              <a:tblGrid>
                <a:gridCol w="1698625"/>
              </a:tblGrid>
              <a:tr h="14808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5270" indent="-182245" algn="l" rtl="0" eaLnBrk="0">
                        <a:lnSpc>
                          <a:spcPct val="95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600" kern="0" spc="5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.  </a:t>
                      </a:r>
                      <a:r>
                        <a:rPr sz="12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处于</a:t>
                      </a:r>
                      <a:r>
                        <a:rPr sz="1200" b="1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业务流程后端，</a:t>
                      </a:r>
                      <a:r>
                        <a:rPr sz="12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</a:t>
                      </a:r>
                      <a:r>
                        <a:rPr sz="12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以低成本实现快速</a:t>
                      </a:r>
                      <a:r>
                        <a:rPr sz="12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产品销售为目标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267334" indent="-194310" algn="l" rtl="0" eaLnBrk="0">
                        <a:lnSpc>
                          <a:spcPct val="89000"/>
                        </a:lnSpc>
                        <a:spcBef>
                          <a:spcPts val="130"/>
                        </a:spcBef>
                        <a:tabLst/>
                      </a:pPr>
                      <a:r>
                        <a:rPr sz="1600" kern="0" spc="8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.</a:t>
                      </a:r>
                      <a:r>
                        <a:rPr sz="1600" kern="0" spc="4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 </a:t>
                      </a:r>
                      <a:r>
                        <a:rPr sz="12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局限于</a:t>
                      </a:r>
                      <a:r>
                        <a:rPr sz="1200" b="1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售后与客户</a:t>
                      </a:r>
                      <a:r>
                        <a:rPr sz="12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b="1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关系维护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8" name="textbox 98"/>
          <p:cNvSpPr/>
          <p:nvPr/>
        </p:nvSpPr>
        <p:spPr>
          <a:xfrm>
            <a:off x="1634449" y="1338915"/>
            <a:ext cx="2845435" cy="8089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79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9000"/>
              </a:lnSpc>
              <a:tabLst>
                <a:tab pos="195579" algn="l"/>
              </a:tabLst>
            </a:pPr>
            <a:r>
              <a:rPr sz="1600" kern="0" spc="60" dirty="0">
                <a:solidFill>
                  <a:srgbClr val="C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.  </a:t>
            </a: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“</a:t>
            </a:r>
            <a:r>
              <a:rPr sz="1200" b="1" kern="0" spc="6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卖方</a:t>
            </a: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市场”行业高速发展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，</a:t>
            </a:r>
            <a:r>
              <a:rPr sz="1200" kern="0" spc="-9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业务以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b="1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	</a:t>
            </a:r>
            <a:r>
              <a:rPr sz="1200" b="1" kern="0" spc="9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稀缺土地资源获取为核心、追求周转</a:t>
            </a:r>
            <a:r>
              <a:rPr sz="1200" kern="0" spc="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600" kern="0" spc="80" dirty="0">
                <a:solidFill>
                  <a:srgbClr val="C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.  </a:t>
            </a:r>
            <a:r>
              <a:rPr sz="1200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传统</a:t>
            </a:r>
            <a:r>
              <a:rPr sz="12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“买地卖</a:t>
            </a:r>
            <a:r>
              <a:rPr sz="12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楼”</a:t>
            </a:r>
            <a:r>
              <a:rPr sz="1200" kern="0" spc="-4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，以</a:t>
            </a:r>
            <a:r>
              <a:rPr sz="12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单一住宅业务</a:t>
            </a:r>
            <a:endParaRPr sz="1200" dirty="0">
              <a:latin typeface="KaiTi"/>
              <a:ea typeface="KaiTi"/>
              <a:cs typeface="KaiTi"/>
            </a:endParaRPr>
          </a:p>
          <a:p>
            <a:pPr marL="203834" algn="l" rtl="0" eaLnBrk="0">
              <a:lnSpc>
                <a:spcPts val="1480"/>
              </a:lnSpc>
              <a:tabLst/>
            </a:pP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为核心</a:t>
            </a:r>
            <a:endParaRPr sz="1200" dirty="0">
              <a:latin typeface="KaiTi"/>
              <a:ea typeface="KaiTi"/>
              <a:cs typeface="KaiTi"/>
            </a:endParaRPr>
          </a:p>
        </p:txBody>
      </p:sp>
      <p:graphicFrame>
        <p:nvGraphicFramePr>
          <p:cNvPr id="100" name="table 100"/>
          <p:cNvGraphicFramePr>
            <a:graphicFrameLocks noGrp="1"/>
          </p:cNvGraphicFramePr>
          <p:nvPr/>
        </p:nvGraphicFramePr>
        <p:xfrm>
          <a:off x="2938272" y="3893820"/>
          <a:ext cx="1659255" cy="800100"/>
        </p:xfrm>
        <a:graphic>
          <a:graphicData uri="http://schemas.openxmlformats.org/drawingml/2006/table">
            <a:tbl>
              <a:tblPr/>
              <a:tblGrid>
                <a:gridCol w="1659255"/>
              </a:tblGrid>
              <a:tr h="7937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7809" indent="-186054" algn="l" rtl="0" eaLnBrk="0">
                        <a:lnSpc>
                          <a:spcPct val="95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600" kern="0" spc="7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.  </a:t>
                      </a:r>
                      <a:r>
                        <a:rPr sz="12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通过</a:t>
                      </a:r>
                      <a:r>
                        <a:rPr sz="1200" b="1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标准化与精益</a:t>
                      </a:r>
                      <a:r>
                        <a:rPr sz="12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b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运营，</a:t>
                      </a:r>
                      <a:r>
                        <a:rPr sz="1200" kern="0" spc="-2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</a:t>
                      </a:r>
                      <a:r>
                        <a:rPr sz="12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实现高周转</a:t>
                      </a:r>
                      <a:r>
                        <a:rPr sz="12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与低成本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" name="textbox 102"/>
          <p:cNvSpPr/>
          <p:nvPr/>
        </p:nvSpPr>
        <p:spPr>
          <a:xfrm>
            <a:off x="6185494" y="5362656"/>
            <a:ext cx="1360169" cy="10013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98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98754" indent="-186689" algn="l" rtl="0" eaLnBrk="0">
              <a:lnSpc>
                <a:spcPct val="100000"/>
              </a:lnSpc>
              <a:tabLst/>
            </a:pPr>
            <a:r>
              <a:rPr sz="1600" kern="0" spc="70" dirty="0">
                <a:solidFill>
                  <a:srgbClr val="C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.  </a:t>
            </a: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通过</a:t>
            </a:r>
            <a:r>
              <a:rPr sz="12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复制</a:t>
            </a: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领先城</a:t>
            </a:r>
            <a:r>
              <a:rPr sz="1200" kern="0" spc="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市公司</a:t>
            </a:r>
            <a:r>
              <a:rPr sz="12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优秀流程</a:t>
            </a:r>
            <a:r>
              <a:rPr sz="1200" kern="0" spc="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实践</a:t>
            </a:r>
            <a:r>
              <a:rPr sz="1200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、</a:t>
            </a:r>
            <a:r>
              <a:rPr sz="12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标准化运</a:t>
            </a:r>
            <a:r>
              <a:rPr sz="1200" kern="0" spc="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营</a:t>
            </a:r>
            <a:r>
              <a:rPr sz="1200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提升整体运营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水平</a:t>
            </a:r>
            <a:endParaRPr sz="1200" dirty="0">
              <a:latin typeface="KaiTi"/>
              <a:ea typeface="KaiTi"/>
              <a:cs typeface="KaiTi"/>
            </a:endParaRPr>
          </a:p>
        </p:txBody>
      </p:sp>
      <p:pic>
        <p:nvPicPr>
          <p:cNvPr id="104" name="picture 10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graphicFrame>
        <p:nvGraphicFramePr>
          <p:cNvPr id="106" name="table 106"/>
          <p:cNvGraphicFramePr>
            <a:graphicFrameLocks noGrp="1"/>
          </p:cNvGraphicFramePr>
          <p:nvPr/>
        </p:nvGraphicFramePr>
        <p:xfrm>
          <a:off x="2923032" y="2247900"/>
          <a:ext cx="1660525" cy="737234"/>
        </p:xfrm>
        <a:graphic>
          <a:graphicData uri="http://schemas.openxmlformats.org/drawingml/2006/table">
            <a:tbl>
              <a:tblPr/>
              <a:tblGrid>
                <a:gridCol w="1660525"/>
              </a:tblGrid>
              <a:tr h="7308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63525" indent="-190500" algn="l" rtl="0" eaLnBrk="0">
                        <a:lnSpc>
                          <a:spcPct val="97000"/>
                        </a:lnSpc>
                        <a:tabLst/>
                      </a:pPr>
                      <a:r>
                        <a:rPr sz="1600" kern="0" spc="6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.</a:t>
                      </a:r>
                      <a:r>
                        <a:rPr sz="1600" kern="0" spc="130" dirty="0">
                          <a:solidFill>
                            <a:srgbClr val="C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 </a:t>
                      </a:r>
                      <a:r>
                        <a:rPr sz="12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以</a:t>
                      </a:r>
                      <a:r>
                        <a:rPr sz="1200" b="1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获取稀缺土地资</a:t>
                      </a:r>
                      <a:r>
                        <a:rPr sz="12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b="1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源</a:t>
                      </a:r>
                      <a:r>
                        <a:rPr sz="12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作为业务模式核</a:t>
                      </a:r>
                      <a:r>
                        <a:rPr sz="12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心驱动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8" name="picture 10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2559557" y="4255770"/>
            <a:ext cx="422021" cy="7670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21600000">
            <a:off x="1554479" y="3854463"/>
            <a:ext cx="1046988" cy="1064741"/>
            <a:chOff x="0" y="0"/>
            <a:chExt cx="1046988" cy="1064741"/>
          </a:xfrm>
        </p:grpSpPr>
        <p:pic>
          <p:nvPicPr>
            <p:cNvPr id="110" name="picture 1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600000">
              <a:off x="3031" y="0"/>
              <a:ext cx="1040924" cy="1064741"/>
            </a:xfrm>
            <a:prstGeom prst="rect">
              <a:avLst/>
            </a:prstGeom>
          </p:spPr>
        </p:pic>
        <p:sp>
          <p:nvSpPr>
            <p:cNvPr id="112" name="textbox 112"/>
            <p:cNvSpPr/>
            <p:nvPr/>
          </p:nvSpPr>
          <p:spPr>
            <a:xfrm>
              <a:off x="91731" y="180674"/>
              <a:ext cx="874394" cy="80771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341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269240" algn="l" rtl="0" eaLnBrk="0">
                <a:lnSpc>
                  <a:spcPts val="1494"/>
                </a:lnSpc>
                <a:tabLst/>
              </a:pPr>
              <a:r>
                <a:rPr sz="1200" b="1" kern="0" spc="60" dirty="0">
                  <a:solidFill>
                    <a:srgbClr val="000000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运营</a:t>
              </a:r>
              <a:endParaRPr sz="1200" dirty="0">
                <a:latin typeface="KaiTi"/>
                <a:ea typeface="KaiTi"/>
                <a:cs typeface="KaiTi"/>
              </a:endParaRPr>
            </a:p>
            <a:p>
              <a:pPr algn="r" rtl="0" eaLnBrk="0">
                <a:lnSpc>
                  <a:spcPts val="1563"/>
                </a:lnSpc>
                <a:spcBef>
                  <a:spcPts val="63"/>
                </a:spcBef>
                <a:tabLst/>
              </a:pPr>
              <a:r>
                <a:rPr sz="1200" kern="0" spc="-50" dirty="0">
                  <a:solidFill>
                    <a:srgbClr val="000000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（报批报建</a:t>
              </a:r>
              <a:r>
                <a:rPr sz="1200" kern="0" spc="-5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/</a:t>
              </a:r>
              <a:endParaRPr sz="1200" dirty="0">
                <a:latin typeface="Arial"/>
                <a:ea typeface="Arial"/>
                <a:cs typeface="Arial"/>
              </a:endParaRPr>
            </a:p>
            <a:p>
              <a:pPr marL="186054" indent="-127635" algn="l" rtl="0" eaLnBrk="0">
                <a:lnSpc>
                  <a:spcPct val="105000"/>
                </a:lnSpc>
                <a:spcBef>
                  <a:spcPts val="12"/>
                </a:spcBef>
                <a:tabLst/>
              </a:pPr>
              <a:r>
                <a:rPr sz="1200" kern="0" spc="60" dirty="0">
                  <a:solidFill>
                    <a:srgbClr val="000000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成本</a:t>
              </a:r>
              <a:r>
                <a:rPr sz="1200" kern="0" spc="6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/</a:t>
              </a:r>
              <a:r>
                <a:rPr sz="1200" kern="0" spc="60" dirty="0">
                  <a:solidFill>
                    <a:srgbClr val="000000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采购</a:t>
              </a:r>
              <a:r>
                <a:rPr sz="1200" kern="0" spc="6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/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  <a:cs typeface="Arial"/>
                </a:rPr>
                <a:t>   </a:t>
              </a:r>
              <a:r>
                <a:rPr sz="1200" kern="0" spc="10" dirty="0">
                  <a:solidFill>
                    <a:srgbClr val="000000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工程）</a:t>
              </a:r>
              <a:endParaRPr sz="1200" dirty="0">
                <a:latin typeface="KaiTi"/>
                <a:ea typeface="KaiTi"/>
                <a:cs typeface="KaiTi"/>
              </a:endParaRPr>
            </a:p>
          </p:txBody>
        </p:sp>
        <p:pic>
          <p:nvPicPr>
            <p:cNvPr id="114" name="picture 11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600000">
              <a:off x="1037844" y="4304"/>
              <a:ext cx="9144" cy="870457"/>
            </a:xfrm>
            <a:prstGeom prst="rect">
              <a:avLst/>
            </a:prstGeom>
          </p:spPr>
        </p:pic>
        <p:pic>
          <p:nvPicPr>
            <p:cNvPr id="116" name="picture 11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1600000">
              <a:off x="0" y="4304"/>
              <a:ext cx="9144" cy="870457"/>
            </a:xfrm>
            <a:prstGeom prst="rect">
              <a:avLst/>
            </a:prstGeom>
          </p:spPr>
        </p:pic>
      </p:grpSp>
      <p:sp>
        <p:nvSpPr>
          <p:cNvPr id="118" name="rect 118"/>
          <p:cNvSpPr/>
          <p:nvPr/>
        </p:nvSpPr>
        <p:spPr>
          <a:xfrm>
            <a:off x="6132576" y="2994659"/>
            <a:ext cx="1566671" cy="665988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0" name="textbox 120"/>
          <p:cNvSpPr/>
          <p:nvPr/>
        </p:nvSpPr>
        <p:spPr>
          <a:xfrm>
            <a:off x="6193749" y="3003758"/>
            <a:ext cx="1410335" cy="6140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548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98120" indent="-185420" algn="l" rtl="0" eaLnBrk="0">
              <a:lnSpc>
                <a:spcPct val="97000"/>
              </a:lnSpc>
              <a:tabLst/>
            </a:pPr>
            <a:r>
              <a:rPr sz="1600" kern="0" spc="70" dirty="0">
                <a:solidFill>
                  <a:srgbClr val="C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.  </a:t>
            </a:r>
            <a:r>
              <a:rPr sz="12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创新资源</a:t>
            </a:r>
            <a:r>
              <a:rPr sz="1200" b="1" kern="0" spc="7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/</a:t>
            </a:r>
            <a:r>
              <a:rPr sz="12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资金</a:t>
            </a:r>
            <a:r>
              <a:rPr sz="1200" b="1" kern="0" spc="6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获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取模式</a:t>
            </a:r>
            <a:r>
              <a:rPr sz="1200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获取低成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本资金</a:t>
            </a:r>
            <a:endParaRPr sz="1200" dirty="0">
              <a:latin typeface="KaiTi"/>
              <a:ea typeface="KaiTi"/>
              <a:cs typeface="KaiTi"/>
            </a:endParaRPr>
          </a:p>
        </p:txBody>
      </p:sp>
      <p:sp>
        <p:nvSpPr>
          <p:cNvPr id="122" name="textbox 122"/>
          <p:cNvSpPr/>
          <p:nvPr/>
        </p:nvSpPr>
        <p:spPr>
          <a:xfrm>
            <a:off x="6193765" y="2281197"/>
            <a:ext cx="1359535" cy="6134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01295" indent="-189229" algn="l" rtl="0" eaLnBrk="0">
              <a:lnSpc>
                <a:spcPct val="96000"/>
              </a:lnSpc>
              <a:tabLst/>
            </a:pPr>
            <a:r>
              <a:rPr sz="1600" kern="0" spc="50" dirty="0">
                <a:solidFill>
                  <a:srgbClr val="C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.</a:t>
            </a:r>
            <a:r>
              <a:rPr sz="1600" kern="0" spc="150" dirty="0">
                <a:solidFill>
                  <a:srgbClr val="C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以</a:t>
            </a:r>
            <a:r>
              <a:rPr sz="1200" b="1" kern="0" spc="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创新营销与服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务模式满足客户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需求</a:t>
            </a:r>
            <a:r>
              <a:rPr sz="1200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为核心驱动</a:t>
            </a:r>
            <a:endParaRPr sz="1200" dirty="0">
              <a:latin typeface="KaiTi"/>
              <a:ea typeface="KaiTi"/>
              <a:cs typeface="KaiTi"/>
            </a:endParaRPr>
          </a:p>
        </p:txBody>
      </p:sp>
      <p:sp>
        <p:nvSpPr>
          <p:cNvPr id="124" name="textbox 124"/>
          <p:cNvSpPr/>
          <p:nvPr/>
        </p:nvSpPr>
        <p:spPr>
          <a:xfrm>
            <a:off x="6193749" y="4550618"/>
            <a:ext cx="1359535" cy="6127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704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95579" indent="-183514" algn="l" rtl="0" eaLnBrk="0">
              <a:lnSpc>
                <a:spcPct val="96000"/>
              </a:lnSpc>
              <a:tabLst/>
            </a:pPr>
            <a:r>
              <a:rPr sz="1600" kern="0" spc="70" dirty="0">
                <a:solidFill>
                  <a:srgbClr val="C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.  </a:t>
            </a:r>
            <a:r>
              <a:rPr sz="12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产品设计流程标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准化</a:t>
            </a:r>
            <a:r>
              <a:rPr sz="1200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，提升效率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和品控</a:t>
            </a:r>
            <a:endParaRPr sz="1200" dirty="0">
              <a:latin typeface="KaiTi"/>
              <a:ea typeface="KaiTi"/>
              <a:cs typeface="KaiTi"/>
            </a:endParaRPr>
          </a:p>
        </p:txBody>
      </p:sp>
      <p:graphicFrame>
        <p:nvGraphicFramePr>
          <p:cNvPr id="126" name="table 126"/>
          <p:cNvGraphicFramePr>
            <a:graphicFrameLocks noGrp="1"/>
          </p:cNvGraphicFramePr>
          <p:nvPr/>
        </p:nvGraphicFramePr>
        <p:xfrm>
          <a:off x="1528571" y="5940552"/>
          <a:ext cx="1071244" cy="571500"/>
        </p:xfrm>
        <a:graphic>
          <a:graphicData uri="http://schemas.openxmlformats.org/drawingml/2006/table">
            <a:tbl>
              <a:tblPr/>
              <a:tblGrid>
                <a:gridCol w="1071244"/>
              </a:tblGrid>
              <a:tr h="5651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1445" indent="1270" algn="l" rtl="0" eaLnBrk="0">
                        <a:lnSpc>
                          <a:spcPct val="100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200" b="1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综合支持服</a:t>
                      </a:r>
                      <a:r>
                        <a:rPr sz="12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b="1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务能力</a:t>
                      </a:r>
                      <a:r>
                        <a:rPr sz="12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（如</a:t>
                      </a:r>
                      <a:r>
                        <a:rPr sz="12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  </a:t>
                      </a:r>
                      <a:r>
                        <a:rPr sz="12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财务人资）</a:t>
                      </a:r>
                      <a:endParaRPr sz="12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8" name="picture 1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4649723" y="2250684"/>
            <a:ext cx="129532" cy="4179334"/>
          </a:xfrm>
          <a:prstGeom prst="rect">
            <a:avLst/>
          </a:prstGeom>
        </p:spPr>
      </p:pic>
      <p:sp>
        <p:nvSpPr>
          <p:cNvPr id="130" name="textbox 130"/>
          <p:cNvSpPr/>
          <p:nvPr/>
        </p:nvSpPr>
        <p:spPr>
          <a:xfrm>
            <a:off x="841247" y="1325879"/>
            <a:ext cx="668019" cy="762000"/>
          </a:xfrm>
          <a:prstGeom prst="rect">
            <a:avLst/>
          </a:prstGeom>
          <a:solidFill>
            <a:srgbClr val="BCCFD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85725" algn="l" rtl="0" eaLnBrk="0">
              <a:lnSpc>
                <a:spcPct val="90000"/>
              </a:lnSpc>
              <a:spcBef>
                <a:spcPts val="5"/>
              </a:spcBef>
              <a:tabLst/>
            </a:pPr>
            <a:r>
              <a:rPr sz="1200" b="1" kern="0" spc="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业务</a:t>
            </a:r>
            <a:endParaRPr sz="1200" dirty="0">
              <a:latin typeface="KaiTi"/>
              <a:ea typeface="KaiTi"/>
              <a:cs typeface="KaiTi"/>
            </a:endParaRPr>
          </a:p>
          <a:p>
            <a:pPr marL="80010" algn="l" rtl="0" eaLnBrk="0">
              <a:lnSpc>
                <a:spcPts val="1559"/>
              </a:lnSpc>
              <a:tabLst/>
            </a:pPr>
            <a:r>
              <a:rPr sz="1200" b="1" kern="0" spc="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逻辑</a:t>
            </a:r>
            <a:endParaRPr sz="1200" dirty="0">
              <a:latin typeface="KaiTi"/>
              <a:ea typeface="KaiTi"/>
              <a:cs typeface="KaiTi"/>
            </a:endParaRPr>
          </a:p>
        </p:txBody>
      </p:sp>
      <p:sp>
        <p:nvSpPr>
          <p:cNvPr id="132" name="textbox 132"/>
          <p:cNvSpPr/>
          <p:nvPr/>
        </p:nvSpPr>
        <p:spPr>
          <a:xfrm>
            <a:off x="6193749" y="3857198"/>
            <a:ext cx="1359535" cy="4070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163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10820" indent="-198754" algn="l" rtl="0" eaLnBrk="0">
              <a:lnSpc>
                <a:spcPct val="89000"/>
              </a:lnSpc>
              <a:tabLst/>
            </a:pPr>
            <a:r>
              <a:rPr sz="1600" kern="0" spc="50" dirty="0">
                <a:solidFill>
                  <a:srgbClr val="C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.</a:t>
            </a:r>
            <a:r>
              <a:rPr sz="1600" kern="0" spc="150" dirty="0">
                <a:solidFill>
                  <a:srgbClr val="C00000">
                    <a:alpha val="100000"/>
                  </a:srgbClr>
                </a:solidFill>
                <a:latin typeface="Arial"/>
                <a:ea typeface="Arial"/>
                <a:cs typeface="Arial"/>
              </a:rPr>
              <a:t>  </a:t>
            </a:r>
            <a:r>
              <a:rPr sz="1200" b="1" kern="0" spc="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以客户需求为导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200" b="1" kern="0" spc="6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向</a:t>
            </a: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设计产品</a:t>
            </a:r>
            <a:endParaRPr sz="1200" dirty="0">
              <a:latin typeface="KaiTi"/>
              <a:ea typeface="KaiTi"/>
              <a:cs typeface="KaiTi"/>
            </a:endParaRPr>
          </a:p>
        </p:txBody>
      </p:sp>
      <p:sp>
        <p:nvSpPr>
          <p:cNvPr id="134" name="path 134"/>
          <p:cNvSpPr/>
          <p:nvPr/>
        </p:nvSpPr>
        <p:spPr>
          <a:xfrm>
            <a:off x="4796028" y="1267967"/>
            <a:ext cx="4480559" cy="45720"/>
          </a:xfrm>
          <a:custGeom>
            <a:avLst/>
            <a:gdLst/>
            <a:ahLst/>
            <a:cxnLst/>
            <a:rect l="0" t="0" r="0" b="0"/>
            <a:pathLst>
              <a:path w="7055" h="72">
                <a:moveTo>
                  <a:pt x="0" y="72"/>
                </a:moveTo>
                <a:lnTo>
                  <a:pt x="7055" y="72"/>
                </a:lnTo>
                <a:lnTo>
                  <a:pt x="7055" y="0"/>
                </a:lnTo>
                <a:lnTo>
                  <a:pt x="0" y="0"/>
                </a:lnTo>
                <a:lnTo>
                  <a:pt x="0" y="72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6" name="path 136"/>
          <p:cNvSpPr/>
          <p:nvPr/>
        </p:nvSpPr>
        <p:spPr>
          <a:xfrm>
            <a:off x="842010" y="2138172"/>
            <a:ext cx="8549386" cy="19811"/>
          </a:xfrm>
          <a:custGeom>
            <a:avLst/>
            <a:gdLst/>
            <a:ahLst/>
            <a:cxnLst/>
            <a:rect l="0" t="0" r="0" b="0"/>
            <a:pathLst>
              <a:path w="13463" h="31">
                <a:moveTo>
                  <a:pt x="0" y="15"/>
                </a:moveTo>
                <a:lnTo>
                  <a:pt x="13463" y="15"/>
                </a:lnTo>
              </a:path>
            </a:pathLst>
          </a:custGeom>
          <a:noFill/>
          <a:ln w="19811" cap="flat">
            <a:solidFill>
              <a:srgbClr val="808080"/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8" name="textbox 138"/>
          <p:cNvSpPr/>
          <p:nvPr/>
        </p:nvSpPr>
        <p:spPr>
          <a:xfrm>
            <a:off x="806611" y="6615028"/>
            <a:ext cx="1158239" cy="1663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106"/>
              </a:lnSpc>
              <a:tabLst/>
            </a:pPr>
            <a:r>
              <a:rPr sz="900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资料来源：小组分析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pic>
        <p:nvPicPr>
          <p:cNvPr id="140" name="picture 1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2561082" y="2579370"/>
            <a:ext cx="406273" cy="142239"/>
          </a:xfrm>
          <a:prstGeom prst="rect">
            <a:avLst/>
          </a:prstGeom>
        </p:spPr>
      </p:pic>
      <p:pic>
        <p:nvPicPr>
          <p:cNvPr id="142" name="picture 1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5795009" y="3291078"/>
            <a:ext cx="380619" cy="78231"/>
          </a:xfrm>
          <a:prstGeom prst="rect">
            <a:avLst/>
          </a:prstGeom>
        </p:spPr>
      </p:pic>
      <p:sp>
        <p:nvSpPr>
          <p:cNvPr id="144" name="path 144"/>
          <p:cNvSpPr/>
          <p:nvPr/>
        </p:nvSpPr>
        <p:spPr>
          <a:xfrm>
            <a:off x="6137148" y="3835907"/>
            <a:ext cx="1562099" cy="9144"/>
          </a:xfrm>
          <a:custGeom>
            <a:avLst/>
            <a:gdLst/>
            <a:ahLst/>
            <a:cxnLst/>
            <a:rect l="0" t="0" r="0" b="0"/>
            <a:pathLst>
              <a:path w="2459" h="14">
                <a:moveTo>
                  <a:pt x="2459" y="7"/>
                </a:moveTo>
                <a:lnTo>
                  <a:pt x="0" y="7"/>
                </a:lnTo>
              </a:path>
            </a:pathLst>
          </a:custGeom>
          <a:noFill/>
          <a:ln w="9143" cap="flat">
            <a:solidFill>
              <a:srgbClr val="7F7F7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6" name="path 146"/>
          <p:cNvSpPr/>
          <p:nvPr/>
        </p:nvSpPr>
        <p:spPr>
          <a:xfrm>
            <a:off x="6137148" y="3656076"/>
            <a:ext cx="1562099" cy="9144"/>
          </a:xfrm>
          <a:custGeom>
            <a:avLst/>
            <a:gdLst/>
            <a:ahLst/>
            <a:cxnLst/>
            <a:rect l="0" t="0" r="0" b="0"/>
            <a:pathLst>
              <a:path w="2459" h="14">
                <a:moveTo>
                  <a:pt x="0" y="7"/>
                </a:moveTo>
                <a:lnTo>
                  <a:pt x="2459" y="7"/>
                </a:lnTo>
              </a:path>
            </a:pathLst>
          </a:custGeom>
          <a:noFill/>
          <a:ln w="9143" cap="flat">
            <a:solidFill>
              <a:srgbClr val="7F7F7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8" name="path 148"/>
          <p:cNvSpPr/>
          <p:nvPr/>
        </p:nvSpPr>
        <p:spPr>
          <a:xfrm>
            <a:off x="6137148" y="2953512"/>
            <a:ext cx="1562099" cy="9143"/>
          </a:xfrm>
          <a:custGeom>
            <a:avLst/>
            <a:gdLst/>
            <a:ahLst/>
            <a:cxnLst/>
            <a:rect l="0" t="0" r="0" b="0"/>
            <a:pathLst>
              <a:path w="2459" h="14">
                <a:moveTo>
                  <a:pt x="0" y="7"/>
                </a:moveTo>
                <a:lnTo>
                  <a:pt x="2459" y="7"/>
                </a:lnTo>
              </a:path>
            </a:pathLst>
          </a:custGeom>
          <a:noFill/>
          <a:ln w="9143" cap="flat">
            <a:solidFill>
              <a:srgbClr val="7F7F7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0" name="path 150"/>
          <p:cNvSpPr/>
          <p:nvPr/>
        </p:nvSpPr>
        <p:spPr>
          <a:xfrm>
            <a:off x="6137148" y="2990088"/>
            <a:ext cx="1562099" cy="9143"/>
          </a:xfrm>
          <a:custGeom>
            <a:avLst/>
            <a:gdLst/>
            <a:ahLst/>
            <a:cxnLst/>
            <a:rect l="0" t="0" r="0" b="0"/>
            <a:pathLst>
              <a:path w="2459" h="14">
                <a:moveTo>
                  <a:pt x="2459" y="7"/>
                </a:moveTo>
                <a:lnTo>
                  <a:pt x="0" y="7"/>
                </a:lnTo>
              </a:path>
            </a:pathLst>
          </a:custGeom>
          <a:noFill/>
          <a:ln w="9143" cap="flat">
            <a:solidFill>
              <a:srgbClr val="7F7F7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2" name="path 152"/>
          <p:cNvSpPr/>
          <p:nvPr/>
        </p:nvSpPr>
        <p:spPr>
          <a:xfrm>
            <a:off x="6132576" y="2264664"/>
            <a:ext cx="9143" cy="693420"/>
          </a:xfrm>
          <a:custGeom>
            <a:avLst/>
            <a:gdLst/>
            <a:ahLst/>
            <a:cxnLst/>
            <a:rect l="0" t="0" r="0" b="0"/>
            <a:pathLst>
              <a:path w="14" h="1092">
                <a:moveTo>
                  <a:pt x="7" y="0"/>
                </a:moveTo>
                <a:lnTo>
                  <a:pt x="7" y="1092"/>
                </a:lnTo>
              </a:path>
            </a:pathLst>
          </a:custGeom>
          <a:noFill/>
          <a:ln w="9143" cap="flat">
            <a:solidFill>
              <a:srgbClr val="7F7F7F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textbox 1588"/>
          <p:cNvSpPr/>
          <p:nvPr/>
        </p:nvSpPr>
        <p:spPr>
          <a:xfrm>
            <a:off x="0" y="4674108"/>
            <a:ext cx="12192000" cy="889000"/>
          </a:xfrm>
          <a:prstGeom prst="rect">
            <a:avLst/>
          </a:prstGeom>
          <a:solidFill>
            <a:srgbClr val="2AA1D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949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0163809" algn="l" rtl="0" eaLnBrk="0">
              <a:lnSpc>
                <a:spcPct val="100000"/>
              </a:lnSpc>
              <a:tabLst/>
            </a:pPr>
            <a:r>
              <a:rPr sz="3300" b="1" kern="0" spc="8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产品概述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590" name="picture 15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rect 1592"/>
          <p:cNvSpPr/>
          <p:nvPr/>
        </p:nvSpPr>
        <p:spPr>
          <a:xfrm>
            <a:off x="2557272" y="2080259"/>
            <a:ext cx="1181099" cy="3003804"/>
          </a:xfrm>
          <a:prstGeom prst="rect">
            <a:avLst/>
          </a:prstGeom>
          <a:solidFill>
            <a:srgbClr val="E7E6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94" name="path 1594"/>
          <p:cNvSpPr/>
          <p:nvPr/>
        </p:nvSpPr>
        <p:spPr>
          <a:xfrm>
            <a:off x="2670047" y="2543555"/>
            <a:ext cx="954023" cy="2362200"/>
          </a:xfrm>
          <a:custGeom>
            <a:avLst/>
            <a:gdLst/>
            <a:ahLst/>
            <a:cxnLst/>
            <a:rect l="0" t="0" r="0" b="0"/>
            <a:pathLst>
              <a:path w="1502" h="3720">
                <a:moveTo>
                  <a:pt x="0" y="628"/>
                </a:moveTo>
                <a:lnTo>
                  <a:pt x="1502" y="628"/>
                </a:lnTo>
                <a:lnTo>
                  <a:pt x="1502" y="0"/>
                </a:lnTo>
                <a:lnTo>
                  <a:pt x="0" y="0"/>
                </a:lnTo>
                <a:lnTo>
                  <a:pt x="0" y="628"/>
                </a:lnTo>
                <a:close/>
              </a:path>
              <a:path w="1502" h="3720">
                <a:moveTo>
                  <a:pt x="0" y="2145"/>
                </a:moveTo>
                <a:lnTo>
                  <a:pt x="1485" y="2145"/>
                </a:lnTo>
                <a:lnTo>
                  <a:pt x="1485" y="1516"/>
                </a:lnTo>
                <a:lnTo>
                  <a:pt x="0" y="1516"/>
                </a:lnTo>
                <a:lnTo>
                  <a:pt x="0" y="2145"/>
                </a:lnTo>
                <a:close/>
              </a:path>
              <a:path w="1502" h="3720">
                <a:moveTo>
                  <a:pt x="0" y="1392"/>
                </a:moveTo>
                <a:lnTo>
                  <a:pt x="1502" y="1392"/>
                </a:lnTo>
                <a:lnTo>
                  <a:pt x="1502" y="763"/>
                </a:lnTo>
                <a:lnTo>
                  <a:pt x="0" y="763"/>
                </a:lnTo>
                <a:lnTo>
                  <a:pt x="0" y="1392"/>
                </a:lnTo>
                <a:close/>
              </a:path>
              <a:path w="1502" h="3720">
                <a:moveTo>
                  <a:pt x="0" y="2932"/>
                </a:moveTo>
                <a:lnTo>
                  <a:pt x="1485" y="2932"/>
                </a:lnTo>
                <a:lnTo>
                  <a:pt x="1485" y="2272"/>
                </a:lnTo>
                <a:lnTo>
                  <a:pt x="0" y="2272"/>
                </a:lnTo>
                <a:lnTo>
                  <a:pt x="0" y="2932"/>
                </a:lnTo>
                <a:close/>
              </a:path>
              <a:path w="1502" h="3720">
                <a:moveTo>
                  <a:pt x="0" y="3720"/>
                </a:moveTo>
                <a:lnTo>
                  <a:pt x="1485" y="3720"/>
                </a:lnTo>
                <a:lnTo>
                  <a:pt x="1485" y="3060"/>
                </a:lnTo>
                <a:lnTo>
                  <a:pt x="0" y="3060"/>
                </a:lnTo>
                <a:lnTo>
                  <a:pt x="0" y="3720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96" name="rect 1596"/>
          <p:cNvSpPr/>
          <p:nvPr/>
        </p:nvSpPr>
        <p:spPr>
          <a:xfrm>
            <a:off x="3837432" y="2080259"/>
            <a:ext cx="1191767" cy="3015996"/>
          </a:xfrm>
          <a:prstGeom prst="rect">
            <a:avLst/>
          </a:prstGeom>
          <a:solidFill>
            <a:srgbClr val="E7E6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98" name="path 1598"/>
          <p:cNvSpPr/>
          <p:nvPr/>
        </p:nvSpPr>
        <p:spPr>
          <a:xfrm>
            <a:off x="3951732" y="2548128"/>
            <a:ext cx="954023" cy="2322575"/>
          </a:xfrm>
          <a:custGeom>
            <a:avLst/>
            <a:gdLst/>
            <a:ahLst/>
            <a:cxnLst/>
            <a:rect l="0" t="0" r="0" b="0"/>
            <a:pathLst>
              <a:path w="1502" h="3657">
                <a:moveTo>
                  <a:pt x="0" y="628"/>
                </a:moveTo>
                <a:lnTo>
                  <a:pt x="1502" y="628"/>
                </a:lnTo>
                <a:lnTo>
                  <a:pt x="1502" y="0"/>
                </a:lnTo>
                <a:lnTo>
                  <a:pt x="0" y="0"/>
                </a:lnTo>
                <a:lnTo>
                  <a:pt x="0" y="628"/>
                </a:lnTo>
                <a:close/>
              </a:path>
              <a:path w="1502" h="3657">
                <a:moveTo>
                  <a:pt x="0" y="1391"/>
                </a:moveTo>
                <a:lnTo>
                  <a:pt x="1502" y="1391"/>
                </a:lnTo>
                <a:lnTo>
                  <a:pt x="1502" y="763"/>
                </a:lnTo>
                <a:lnTo>
                  <a:pt x="0" y="763"/>
                </a:lnTo>
                <a:lnTo>
                  <a:pt x="0" y="1391"/>
                </a:lnTo>
                <a:close/>
              </a:path>
              <a:path w="1502" h="3657">
                <a:moveTo>
                  <a:pt x="0" y="2915"/>
                </a:moveTo>
                <a:lnTo>
                  <a:pt x="1502" y="2915"/>
                </a:lnTo>
                <a:lnTo>
                  <a:pt x="1502" y="2289"/>
                </a:lnTo>
                <a:lnTo>
                  <a:pt x="0" y="2289"/>
                </a:lnTo>
                <a:lnTo>
                  <a:pt x="0" y="2915"/>
                </a:lnTo>
                <a:close/>
              </a:path>
              <a:path w="1502" h="3657">
                <a:moveTo>
                  <a:pt x="0" y="3657"/>
                </a:moveTo>
                <a:lnTo>
                  <a:pt x="1502" y="3657"/>
                </a:lnTo>
                <a:lnTo>
                  <a:pt x="1502" y="3028"/>
                </a:lnTo>
                <a:lnTo>
                  <a:pt x="0" y="3028"/>
                </a:lnTo>
                <a:lnTo>
                  <a:pt x="0" y="3657"/>
                </a:lnTo>
                <a:close/>
              </a:path>
              <a:path w="1502" h="3657">
                <a:moveTo>
                  <a:pt x="0" y="2133"/>
                </a:moveTo>
                <a:lnTo>
                  <a:pt x="1502" y="2133"/>
                </a:lnTo>
                <a:lnTo>
                  <a:pt x="1502" y="1504"/>
                </a:lnTo>
                <a:lnTo>
                  <a:pt x="0" y="1504"/>
                </a:lnTo>
                <a:lnTo>
                  <a:pt x="0" y="2133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00" name="rect 1600"/>
          <p:cNvSpPr/>
          <p:nvPr/>
        </p:nvSpPr>
        <p:spPr>
          <a:xfrm>
            <a:off x="7670292" y="2080259"/>
            <a:ext cx="1173480" cy="3003804"/>
          </a:xfrm>
          <a:prstGeom prst="rect">
            <a:avLst/>
          </a:prstGeom>
          <a:solidFill>
            <a:srgbClr val="E7E6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02" name="rect 1602"/>
          <p:cNvSpPr/>
          <p:nvPr/>
        </p:nvSpPr>
        <p:spPr>
          <a:xfrm>
            <a:off x="8977884" y="2080259"/>
            <a:ext cx="1171956" cy="3003804"/>
          </a:xfrm>
          <a:prstGeom prst="rect">
            <a:avLst/>
          </a:prstGeom>
          <a:solidFill>
            <a:srgbClr val="E7E6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604" name="table 1604"/>
          <p:cNvGraphicFramePr>
            <a:graphicFrameLocks noGrp="1"/>
          </p:cNvGraphicFramePr>
          <p:nvPr/>
        </p:nvGraphicFramePr>
        <p:xfrm>
          <a:off x="1028700" y="1764791"/>
          <a:ext cx="10830559" cy="3495675"/>
        </p:xfrm>
        <a:graphic>
          <a:graphicData uri="http://schemas.openxmlformats.org/drawingml/2006/table">
            <a:tbl>
              <a:tblPr/>
              <a:tblGrid>
                <a:gridCol w="123825"/>
                <a:gridCol w="930275"/>
                <a:gridCol w="107314"/>
                <a:gridCol w="177164"/>
                <a:gridCol w="194945"/>
                <a:gridCol w="1167765"/>
                <a:gridCol w="1302385"/>
                <a:gridCol w="1319530"/>
                <a:gridCol w="1236980"/>
                <a:gridCol w="1291590"/>
                <a:gridCol w="1277620"/>
                <a:gridCol w="170180"/>
                <a:gridCol w="186689"/>
                <a:gridCol w="1344294"/>
              </a:tblGrid>
              <a:tr h="275589">
                <a:tc gridSpan="3" rowSpan="3"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76859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200" b="1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业务集成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rowSpan="3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rowSpan="3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2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2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931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1445" algn="l" rtl="0" eaLnBrk="0">
                        <a:lnSpc>
                          <a:spcPct val="97000"/>
                        </a:lnSpc>
                        <a:tabLst/>
                      </a:pPr>
                      <a:r>
                        <a:rPr sz="1200" kern="0" spc="-10" dirty="0">
                          <a:solidFill>
                            <a:srgbClr val="376092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工程进度管理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2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2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978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0825" algn="l" rtl="0" eaLnBrk="0">
                        <a:lnSpc>
                          <a:spcPct val="97000"/>
                        </a:lnSpc>
                        <a:tabLst/>
                      </a:pPr>
                      <a:r>
                        <a:rPr sz="1200" kern="0" spc="-10" dirty="0">
                          <a:solidFill>
                            <a:srgbClr val="376092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工程质量管理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20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694055" algn="l" rtl="0" eaLnBrk="0">
                        <a:lnSpc>
                          <a:spcPct val="97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200" b="1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工程管理核心功能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2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2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7955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15265" algn="l" rtl="0" eaLnBrk="0">
                        <a:lnSpc>
                          <a:spcPct val="97000"/>
                        </a:lnSpc>
                        <a:tabLst/>
                      </a:pPr>
                      <a:r>
                        <a:rPr sz="1200" kern="0" spc="-10" dirty="0">
                          <a:solidFill>
                            <a:srgbClr val="376092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工程综合管理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2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2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908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30504" algn="l" rtl="0" eaLnBrk="0">
                        <a:lnSpc>
                          <a:spcPct val="97000"/>
                        </a:lnSpc>
                        <a:tabLst/>
                      </a:pPr>
                      <a:r>
                        <a:rPr sz="1200" kern="0" spc="-10" dirty="0">
                          <a:solidFill>
                            <a:srgbClr val="376092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工程档案管理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10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72109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200" b="1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业务输出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84175">
                <a:tc gridSpan="3"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9"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19709" algn="l" rtl="0" eaLnBrk="0">
                        <a:lnSpc>
                          <a:spcPct val="97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200" kern="0" spc="-10" dirty="0">
                          <a:solidFill>
                            <a:srgbClr val="376092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安全文明管理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0179" algn="l" rtl="0" eaLnBrk="0">
                        <a:lnSpc>
                          <a:spcPct val="98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1200" kern="0" spc="-10" dirty="0">
                          <a:solidFill>
                            <a:srgbClr val="376092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工程评估管理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75920" algn="l" rtl="0" eaLnBrk="0">
                        <a:lnSpc>
                          <a:spcPct val="97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200" kern="0" spc="-10" dirty="0">
                          <a:solidFill>
                            <a:srgbClr val="376092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一户一档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457834">
                <a:tc gridSpan="3"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955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78129" algn="l" rtl="0" eaLnBrk="0">
                        <a:lnSpc>
                          <a:spcPct val="89000"/>
                        </a:lnSpc>
                        <a:tabLst/>
                      </a:pPr>
                      <a:r>
                        <a:rPr sz="11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工序编制/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446405" algn="l" rtl="0" eaLnBrk="0">
                        <a:lnSpc>
                          <a:spcPts val="1452"/>
                        </a:lnSpc>
                        <a:tabLst/>
                      </a:pPr>
                      <a:r>
                        <a:rPr sz="11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发布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276859" algn="l" rtl="0" eaLnBrk="0">
                        <a:lnSpc>
                          <a:spcPct val="89000"/>
                        </a:lnSpc>
                        <a:spcBef>
                          <a:spcPts val="119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计划编制/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447040" algn="l" rtl="0" eaLnBrk="0">
                        <a:lnSpc>
                          <a:spcPts val="1451"/>
                        </a:lnSpc>
                        <a:tabLst/>
                      </a:pPr>
                      <a:r>
                        <a:rPr sz="11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发布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2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01625" algn="l" rtl="0" eaLnBrk="0">
                        <a:lnSpc>
                          <a:spcPct val="98000"/>
                        </a:lnSpc>
                        <a:spcBef>
                          <a:spcPts val="33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计划确认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8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00990" algn="l" rtl="0" eaLnBrk="0">
                        <a:lnSpc>
                          <a:spcPct val="98000"/>
                        </a:lnSpc>
                        <a:spcBef>
                          <a:spcPts val="33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形象进度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9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41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01625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1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计划进度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l" rtl="0" eaLnBrk="0">
                        <a:lnSpc>
                          <a:spcPct val="17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39419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4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日常检测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8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21005" algn="l" rtl="0" eaLnBrk="0">
                        <a:lnSpc>
                          <a:spcPct val="98000"/>
                        </a:lnSpc>
                        <a:spcBef>
                          <a:spcPts val="336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节点验收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7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27355" algn="l" rtl="0" eaLnBrk="0">
                        <a:lnSpc>
                          <a:spcPct val="98000"/>
                        </a:lnSpc>
                        <a:spcBef>
                          <a:spcPts val="335"/>
                        </a:spcBef>
                        <a:tabLst/>
                      </a:pPr>
                      <a:r>
                        <a:rPr sz="1100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隐蔽验收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9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19100" algn="l" rtl="0" eaLnBrk="0">
                        <a:lnSpc>
                          <a:spcPct val="98000"/>
                        </a:lnSpc>
                        <a:spcBef>
                          <a:spcPts val="341"/>
                        </a:spcBef>
                        <a:tabLst/>
                      </a:pPr>
                      <a:r>
                        <a:rPr sz="11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质量整改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7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42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19734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1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模拟验收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030">
                <a:tc gridSpan="3" rowSpan="4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rowSpan="4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rowSpan="4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40">
                <a:tc gridSpan="3"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">
                <a:tc gridSpan="3"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ts val="1025"/>
                        </a:lnSpc>
                        <a:tabLst/>
                      </a:pPr>
                      <a:endParaRPr sz="8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95">
                <a:tc gridSpan="3"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ts val="1025"/>
                        </a:lnSpc>
                        <a:tabLst/>
                      </a:pPr>
                      <a:endParaRPr sz="8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8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6845" algn="l" rtl="0" eaLnBrk="0">
                        <a:lnSpc>
                          <a:spcPct val="97000"/>
                        </a:lnSpc>
                        <a:tabLst/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设计管理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434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20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18110" algn="l" rtl="0" eaLnBrk="0">
                        <a:lnSpc>
                          <a:spcPct val="91000"/>
                        </a:lnSpc>
                        <a:spcBef>
                          <a:spcPts val="2"/>
                        </a:spcBef>
                        <a:tabLst>
                          <a:tab pos="1039494" algn="l"/>
                        </a:tabLst>
                      </a:pPr>
                      <a:r>
                        <a:rPr sz="1000" u="sng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	</a:t>
                      </a: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8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7635" algn="l" rtl="0" eaLnBrk="0">
                        <a:lnSpc>
                          <a:spcPct val="93000"/>
                        </a:lnSpc>
                        <a:spcBef>
                          <a:spcPts val="1"/>
                        </a:spcBef>
                        <a:tabLst>
                          <a:tab pos="274954" algn="l"/>
                        </a:tabLst>
                      </a:pPr>
                      <a:r>
                        <a:rPr sz="12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	</a:t>
                      </a: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计划管理</a:t>
                      </a:r>
                      <a:r>
                        <a:rPr sz="1200" kern="0" spc="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694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06" name="path 1606"/>
          <p:cNvSpPr/>
          <p:nvPr/>
        </p:nvSpPr>
        <p:spPr>
          <a:xfrm>
            <a:off x="2056256" y="4141883"/>
            <a:ext cx="19811" cy="377538"/>
          </a:xfrm>
          <a:custGeom>
            <a:avLst/>
            <a:gdLst/>
            <a:ahLst/>
            <a:cxnLst/>
            <a:rect l="0" t="0" r="0" b="0"/>
            <a:pathLst>
              <a:path w="31" h="594">
                <a:moveTo>
                  <a:pt x="15" y="594"/>
                </a:moveTo>
                <a:lnTo>
                  <a:pt x="15" y="0"/>
                </a:lnTo>
              </a:path>
            </a:pathLst>
          </a:custGeom>
          <a:noFill/>
          <a:ln w="18732" cap="flat">
            <a:solidFill>
              <a:srgbClr val="5B9BD5"/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08" name="path 1608"/>
          <p:cNvSpPr/>
          <p:nvPr/>
        </p:nvSpPr>
        <p:spPr>
          <a:xfrm>
            <a:off x="1136904" y="4141883"/>
            <a:ext cx="19811" cy="377538"/>
          </a:xfrm>
          <a:custGeom>
            <a:avLst/>
            <a:gdLst/>
            <a:ahLst/>
            <a:cxnLst/>
            <a:rect l="0" t="0" r="0" b="0"/>
            <a:pathLst>
              <a:path w="31" h="594">
                <a:moveTo>
                  <a:pt x="15" y="0"/>
                </a:moveTo>
                <a:lnTo>
                  <a:pt x="15" y="594"/>
                </a:lnTo>
              </a:path>
            </a:pathLst>
          </a:custGeom>
          <a:noFill/>
          <a:ln w="18732" cap="flat">
            <a:solidFill>
              <a:srgbClr val="5B9BD5"/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10" name="rect 1610"/>
          <p:cNvSpPr/>
          <p:nvPr/>
        </p:nvSpPr>
        <p:spPr>
          <a:xfrm>
            <a:off x="1028700" y="5372100"/>
            <a:ext cx="10820400" cy="733043"/>
          </a:xfrm>
          <a:prstGeom prst="rect">
            <a:avLst/>
          </a:prstGeom>
          <a:solidFill>
            <a:srgbClr val="DCE6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12" name="rect 1612"/>
          <p:cNvSpPr/>
          <p:nvPr/>
        </p:nvSpPr>
        <p:spPr>
          <a:xfrm>
            <a:off x="1028700" y="928116"/>
            <a:ext cx="10820400" cy="728471"/>
          </a:xfrm>
          <a:prstGeom prst="rect">
            <a:avLst/>
          </a:prstGeom>
          <a:solidFill>
            <a:srgbClr val="DCE6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26" name="group 126"/>
          <p:cNvGrpSpPr/>
          <p:nvPr/>
        </p:nvGrpSpPr>
        <p:grpSpPr>
          <a:xfrm rot="21600000">
            <a:off x="1755647" y="5547359"/>
            <a:ext cx="9273540" cy="384047"/>
            <a:chOff x="0" y="0"/>
            <a:chExt cx="9273540" cy="384047"/>
          </a:xfrm>
        </p:grpSpPr>
        <p:sp>
          <p:nvSpPr>
            <p:cNvPr id="1614" name="path 1614"/>
            <p:cNvSpPr/>
            <p:nvPr/>
          </p:nvSpPr>
          <p:spPr>
            <a:xfrm>
              <a:off x="0" y="0"/>
              <a:ext cx="9273540" cy="384047"/>
            </a:xfrm>
            <a:custGeom>
              <a:avLst/>
              <a:gdLst/>
              <a:ahLst/>
              <a:cxnLst/>
              <a:rect l="0" t="0" r="0" b="0"/>
              <a:pathLst>
                <a:path w="14604" h="604">
                  <a:moveTo>
                    <a:pt x="0" y="600"/>
                  </a:moveTo>
                  <a:lnTo>
                    <a:pt x="2267" y="600"/>
                  </a:lnTo>
                  <a:lnTo>
                    <a:pt x="2267" y="16"/>
                  </a:lnTo>
                  <a:lnTo>
                    <a:pt x="0" y="16"/>
                  </a:lnTo>
                  <a:lnTo>
                    <a:pt x="0" y="600"/>
                  </a:lnTo>
                  <a:close/>
                </a:path>
                <a:path w="14604" h="604">
                  <a:moveTo>
                    <a:pt x="2464" y="600"/>
                  </a:moveTo>
                  <a:lnTo>
                    <a:pt x="4732" y="600"/>
                  </a:lnTo>
                  <a:lnTo>
                    <a:pt x="4732" y="16"/>
                  </a:lnTo>
                  <a:lnTo>
                    <a:pt x="2464" y="16"/>
                  </a:lnTo>
                  <a:lnTo>
                    <a:pt x="2464" y="600"/>
                  </a:lnTo>
                  <a:close/>
                </a:path>
                <a:path w="14604" h="604">
                  <a:moveTo>
                    <a:pt x="7401" y="600"/>
                  </a:moveTo>
                  <a:lnTo>
                    <a:pt x="9671" y="600"/>
                  </a:lnTo>
                  <a:lnTo>
                    <a:pt x="9671" y="16"/>
                  </a:lnTo>
                  <a:lnTo>
                    <a:pt x="7401" y="16"/>
                  </a:lnTo>
                  <a:lnTo>
                    <a:pt x="7401" y="600"/>
                  </a:lnTo>
                  <a:close/>
                </a:path>
                <a:path w="14604" h="604">
                  <a:moveTo>
                    <a:pt x="9866" y="583"/>
                  </a:moveTo>
                  <a:lnTo>
                    <a:pt x="12139" y="583"/>
                  </a:lnTo>
                  <a:lnTo>
                    <a:pt x="12139" y="0"/>
                  </a:lnTo>
                  <a:lnTo>
                    <a:pt x="9866" y="0"/>
                  </a:lnTo>
                  <a:lnTo>
                    <a:pt x="9866" y="583"/>
                  </a:lnTo>
                  <a:close/>
                </a:path>
                <a:path w="14604" h="604">
                  <a:moveTo>
                    <a:pt x="12331" y="583"/>
                  </a:moveTo>
                  <a:lnTo>
                    <a:pt x="14604" y="583"/>
                  </a:lnTo>
                  <a:lnTo>
                    <a:pt x="14604" y="0"/>
                  </a:lnTo>
                  <a:lnTo>
                    <a:pt x="12331" y="0"/>
                  </a:lnTo>
                  <a:lnTo>
                    <a:pt x="12331" y="583"/>
                  </a:lnTo>
                  <a:close/>
                </a:path>
                <a:path w="14604" h="604">
                  <a:moveTo>
                    <a:pt x="4932" y="604"/>
                  </a:moveTo>
                  <a:lnTo>
                    <a:pt x="7202" y="604"/>
                  </a:lnTo>
                  <a:lnTo>
                    <a:pt x="7202" y="21"/>
                  </a:lnTo>
                  <a:lnTo>
                    <a:pt x="4932" y="21"/>
                  </a:lnTo>
                  <a:lnTo>
                    <a:pt x="4932" y="604"/>
                  </a:lnTo>
                  <a:close/>
                </a:path>
              </a:pathLst>
            </a:custGeom>
            <a:solidFill>
              <a:srgbClr val="5B9BD5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16" name="textbox 1616"/>
            <p:cNvSpPr/>
            <p:nvPr/>
          </p:nvSpPr>
          <p:spPr>
            <a:xfrm>
              <a:off x="-12700" y="-12700"/>
              <a:ext cx="9299575" cy="42290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  <a:tabLst/>
              </a:pPr>
              <a:endParaRPr sz="900" dirty="0">
                <a:latin typeface="Arial"/>
                <a:ea typeface="Arial"/>
                <a:cs typeface="Arial"/>
              </a:endParaRPr>
            </a:p>
            <a:p>
              <a:pPr marL="243204" algn="l" rtl="0" eaLnBrk="0">
                <a:lnSpc>
                  <a:spcPts val="1394"/>
                </a:lnSpc>
                <a:spcBef>
                  <a:spcPts val="3"/>
                </a:spcBef>
                <a:tabLst/>
              </a:pPr>
              <a:r>
                <a:rPr sz="1100" kern="0" spc="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公司级工序模板           </a:t>
              </a:r>
              <a:r>
                <a:rPr sz="1100" kern="0" spc="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 工程专项计划模板                质量问题库                     安全问题库                   </a:t>
              </a:r>
              <a:r>
                <a:rPr sz="1100" kern="0" spc="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季度评估模板                  交付评估模板</a:t>
              </a:r>
              <a:endParaRPr sz="11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grpSp>
        <p:nvGrpSpPr>
          <p:cNvPr id="128" name="group 128"/>
          <p:cNvGrpSpPr/>
          <p:nvPr/>
        </p:nvGrpSpPr>
        <p:grpSpPr>
          <a:xfrm rot="21600000">
            <a:off x="2330195" y="1077467"/>
            <a:ext cx="7833359" cy="399288"/>
            <a:chOff x="0" y="0"/>
            <a:chExt cx="7833359" cy="399288"/>
          </a:xfrm>
        </p:grpSpPr>
        <p:sp>
          <p:nvSpPr>
            <p:cNvPr id="1618" name="path 1618"/>
            <p:cNvSpPr/>
            <p:nvPr/>
          </p:nvSpPr>
          <p:spPr>
            <a:xfrm>
              <a:off x="0" y="0"/>
              <a:ext cx="7833359" cy="399288"/>
            </a:xfrm>
            <a:custGeom>
              <a:avLst/>
              <a:gdLst/>
              <a:ahLst/>
              <a:cxnLst/>
              <a:rect l="0" t="0" r="0" b="0"/>
              <a:pathLst>
                <a:path w="12335" h="628">
                  <a:moveTo>
                    <a:pt x="0" y="628"/>
                  </a:moveTo>
                  <a:lnTo>
                    <a:pt x="2414" y="628"/>
                  </a:lnTo>
                  <a:lnTo>
                    <a:pt x="2414" y="0"/>
                  </a:lnTo>
                  <a:lnTo>
                    <a:pt x="0" y="0"/>
                  </a:lnTo>
                  <a:lnTo>
                    <a:pt x="0" y="628"/>
                  </a:lnTo>
                  <a:close/>
                </a:path>
                <a:path w="12335" h="628">
                  <a:moveTo>
                    <a:pt x="5203" y="628"/>
                  </a:moveTo>
                  <a:lnTo>
                    <a:pt x="7461" y="628"/>
                  </a:lnTo>
                  <a:lnTo>
                    <a:pt x="7461" y="0"/>
                  </a:lnTo>
                  <a:lnTo>
                    <a:pt x="5203" y="0"/>
                  </a:lnTo>
                  <a:lnTo>
                    <a:pt x="5203" y="628"/>
                  </a:lnTo>
                  <a:close/>
                </a:path>
                <a:path w="12335" h="628">
                  <a:moveTo>
                    <a:pt x="10077" y="628"/>
                  </a:moveTo>
                  <a:lnTo>
                    <a:pt x="12335" y="628"/>
                  </a:lnTo>
                  <a:lnTo>
                    <a:pt x="12335" y="0"/>
                  </a:lnTo>
                  <a:lnTo>
                    <a:pt x="10077" y="0"/>
                  </a:lnTo>
                  <a:lnTo>
                    <a:pt x="10077" y="628"/>
                  </a:lnTo>
                  <a:close/>
                </a:path>
                <a:path w="12335" h="628">
                  <a:moveTo>
                    <a:pt x="2591" y="628"/>
                  </a:moveTo>
                  <a:lnTo>
                    <a:pt x="5006" y="628"/>
                  </a:lnTo>
                  <a:lnTo>
                    <a:pt x="5006" y="0"/>
                  </a:lnTo>
                  <a:lnTo>
                    <a:pt x="2591" y="0"/>
                  </a:lnTo>
                  <a:lnTo>
                    <a:pt x="2591" y="628"/>
                  </a:lnTo>
                  <a:close/>
                </a:path>
                <a:path w="12335" h="628">
                  <a:moveTo>
                    <a:pt x="7651" y="628"/>
                  </a:moveTo>
                  <a:lnTo>
                    <a:pt x="9909" y="628"/>
                  </a:lnTo>
                  <a:lnTo>
                    <a:pt x="9909" y="0"/>
                  </a:lnTo>
                  <a:lnTo>
                    <a:pt x="7651" y="0"/>
                  </a:lnTo>
                  <a:lnTo>
                    <a:pt x="7651" y="628"/>
                  </a:lnTo>
                  <a:close/>
                </a:path>
              </a:pathLst>
            </a:custGeom>
            <a:solidFill>
              <a:srgbClr val="5B9BD5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20" name="textbox 1620"/>
            <p:cNvSpPr/>
            <p:nvPr/>
          </p:nvSpPr>
          <p:spPr>
            <a:xfrm>
              <a:off x="-12700" y="-12700"/>
              <a:ext cx="7858759" cy="43941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0000"/>
                </a:lnSpc>
                <a:tabLst/>
              </a:pPr>
              <a:endParaRPr sz="900" dirty="0">
                <a:latin typeface="Arial"/>
                <a:ea typeface="Arial"/>
                <a:cs typeface="Arial"/>
              </a:endParaRPr>
            </a:p>
            <a:p>
              <a:pPr marL="50165" algn="l" rtl="0" eaLnBrk="0">
                <a:lnSpc>
                  <a:spcPct val="98000"/>
                </a:lnSpc>
                <a:spcBef>
                  <a:spcPts val="4"/>
                </a:spcBef>
                <a:tabLst/>
              </a:pPr>
              <a:r>
                <a:rPr sz="1100" kern="0" spc="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质量问题统计/分析报表    安全问题统计/分析报表           形象进度报表              计划进度分析报表          变更/材料统计报表</a:t>
              </a:r>
              <a:endParaRPr sz="11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sp>
        <p:nvSpPr>
          <p:cNvPr id="1622" name="textbox 1622"/>
          <p:cNvSpPr/>
          <p:nvPr/>
        </p:nvSpPr>
        <p:spPr>
          <a:xfrm>
            <a:off x="304800" y="1773935"/>
            <a:ext cx="597534" cy="4331334"/>
          </a:xfrm>
          <a:prstGeom prst="rect">
            <a:avLst/>
          </a:prstGeom>
          <a:solidFill>
            <a:srgbClr val="DCE6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97155" indent="-635" algn="l" rtl="0" eaLnBrk="0">
              <a:lnSpc>
                <a:spcPct val="98000"/>
              </a:lnSpc>
              <a:spcBef>
                <a:spcPts val="3"/>
              </a:spcBef>
              <a:tabLst/>
            </a:pPr>
            <a:r>
              <a:rPr sz="1500" b="1" kern="0" spc="80" dirty="0">
                <a:solidFill>
                  <a:srgbClr val="6E706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核心</a:t>
            </a:r>
            <a:r>
              <a:rPr sz="1500" b="1" kern="0" spc="0" dirty="0">
                <a:solidFill>
                  <a:srgbClr val="6E706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1500" b="1" kern="0" spc="70" dirty="0">
                <a:solidFill>
                  <a:srgbClr val="6E706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业务</a:t>
            </a:r>
            <a:r>
              <a:rPr sz="1500" b="1" kern="0" spc="0" dirty="0">
                <a:solidFill>
                  <a:srgbClr val="6E706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1500" b="1" kern="0" spc="70" dirty="0">
                <a:solidFill>
                  <a:srgbClr val="6E706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管控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6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98425" indent="-635" algn="l" rtl="0" eaLnBrk="0">
              <a:lnSpc>
                <a:spcPct val="100000"/>
              </a:lnSpc>
              <a:spcBef>
                <a:spcPts val="2"/>
              </a:spcBef>
              <a:tabLst/>
            </a:pPr>
            <a:r>
              <a:rPr sz="1500" b="1" kern="0" spc="80" dirty="0">
                <a:solidFill>
                  <a:srgbClr val="6E706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</a:t>
            </a:r>
            <a:r>
              <a:rPr sz="1500" b="1" kern="0" spc="0" dirty="0">
                <a:solidFill>
                  <a:srgbClr val="6E706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1500" b="1" kern="0" spc="80" dirty="0">
                <a:solidFill>
                  <a:srgbClr val="6E706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支撑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24" name="textbox 1624"/>
          <p:cNvSpPr/>
          <p:nvPr/>
        </p:nvSpPr>
        <p:spPr>
          <a:xfrm>
            <a:off x="320583" y="176626"/>
            <a:ext cx="2298700" cy="3225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173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2000" b="1" kern="0" spc="-2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匠心总体功能架构图</a:t>
            </a:r>
            <a:endParaRPr sz="20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26" name="textbox 1626"/>
          <p:cNvSpPr/>
          <p:nvPr/>
        </p:nvSpPr>
        <p:spPr>
          <a:xfrm>
            <a:off x="304800" y="944879"/>
            <a:ext cx="597534" cy="728980"/>
          </a:xfrm>
          <a:prstGeom prst="rect">
            <a:avLst/>
          </a:prstGeom>
          <a:solidFill>
            <a:srgbClr val="DCE6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22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98425" algn="l" rtl="0" eaLnBrk="0">
              <a:lnSpc>
                <a:spcPct val="100000"/>
              </a:lnSpc>
              <a:tabLst/>
            </a:pPr>
            <a:r>
              <a:rPr sz="1500" b="1" kern="0" spc="80" dirty="0">
                <a:solidFill>
                  <a:srgbClr val="6E706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决策</a:t>
            </a:r>
            <a:r>
              <a:rPr sz="1500" b="1" kern="0" spc="-10" dirty="0">
                <a:solidFill>
                  <a:srgbClr val="6E706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1500" b="1" kern="0" spc="80" dirty="0">
                <a:solidFill>
                  <a:srgbClr val="6E706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支撑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1628" name="table 1628"/>
          <p:cNvGraphicFramePr>
            <a:graphicFrameLocks noGrp="1"/>
          </p:cNvGraphicFramePr>
          <p:nvPr/>
        </p:nvGraphicFramePr>
        <p:xfrm>
          <a:off x="1141475" y="3025140"/>
          <a:ext cx="941705" cy="419100"/>
        </p:xfrm>
        <a:graphic>
          <a:graphicData uri="http://schemas.openxmlformats.org/drawingml/2006/table">
            <a:tbl>
              <a:tblPr/>
              <a:tblGrid>
                <a:gridCol w="941705"/>
              </a:tblGrid>
              <a:tr h="4000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6370" algn="l" rtl="0" eaLnBrk="0">
                        <a:lnSpc>
                          <a:spcPct val="97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采购管理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30" name="table 1630"/>
          <p:cNvGraphicFramePr>
            <a:graphicFrameLocks noGrp="1"/>
          </p:cNvGraphicFramePr>
          <p:nvPr/>
        </p:nvGraphicFramePr>
        <p:xfrm>
          <a:off x="1136904" y="2473452"/>
          <a:ext cx="941704" cy="408940"/>
        </p:xfrm>
        <a:graphic>
          <a:graphicData uri="http://schemas.openxmlformats.org/drawingml/2006/table">
            <a:tbl>
              <a:tblPr/>
              <a:tblGrid>
                <a:gridCol w="941704"/>
              </a:tblGrid>
              <a:tr h="3898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5100" algn="l" rtl="0" eaLnBrk="0">
                        <a:lnSpc>
                          <a:spcPct val="97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200" kern="0" spc="-10" dirty="0">
                          <a:solidFill>
                            <a:srgbClr val="40404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成本管理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32" name="textbox 1632"/>
          <p:cNvSpPr/>
          <p:nvPr/>
        </p:nvSpPr>
        <p:spPr>
          <a:xfrm>
            <a:off x="5236463" y="2548128"/>
            <a:ext cx="954405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19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98754" algn="l" rtl="0" eaLnBrk="0">
              <a:lnSpc>
                <a:spcPct val="98000"/>
              </a:lnSpc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安全检查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34" name="textbox 1634"/>
          <p:cNvSpPr/>
          <p:nvPr/>
        </p:nvSpPr>
        <p:spPr>
          <a:xfrm>
            <a:off x="5236463" y="3032759"/>
            <a:ext cx="954405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marL="198754" algn="l" rtl="0" eaLnBrk="0">
              <a:lnSpc>
                <a:spcPct val="98000"/>
              </a:lnSpc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安全整改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36" name="textbox 1636"/>
          <p:cNvSpPr/>
          <p:nvPr/>
        </p:nvSpPr>
        <p:spPr>
          <a:xfrm>
            <a:off x="5236463" y="3512820"/>
            <a:ext cx="954405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57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98754" algn="l" rtl="0" eaLnBrk="0">
              <a:lnSpc>
                <a:spcPct val="97000"/>
              </a:lnSpc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安全晨会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38" name="textbox 1638"/>
          <p:cNvSpPr/>
          <p:nvPr/>
        </p:nvSpPr>
        <p:spPr>
          <a:xfrm>
            <a:off x="7758684" y="3037332"/>
            <a:ext cx="954405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marL="200025" algn="l" rtl="0" eaLnBrk="0">
              <a:lnSpc>
                <a:spcPct val="98000"/>
              </a:lnSpc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变更签证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40" name="textbox 1640"/>
          <p:cNvSpPr/>
          <p:nvPr/>
        </p:nvSpPr>
        <p:spPr>
          <a:xfrm>
            <a:off x="7758684" y="3521964"/>
            <a:ext cx="954405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825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43510" algn="l" rtl="0" eaLnBrk="0">
              <a:lnSpc>
                <a:spcPct val="98000"/>
              </a:lnSpc>
              <a:tabLst/>
            </a:pP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甲供材要货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42" name="textbox 1642"/>
          <p:cNvSpPr/>
          <p:nvPr/>
        </p:nvSpPr>
        <p:spPr>
          <a:xfrm>
            <a:off x="7758684" y="4006595"/>
            <a:ext cx="954405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88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9689" algn="l" rtl="0" eaLnBrk="0">
              <a:lnSpc>
                <a:spcPct val="98000"/>
              </a:lnSpc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现场三方验收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44" name="textbox 1644"/>
          <p:cNvSpPr/>
          <p:nvPr/>
        </p:nvSpPr>
        <p:spPr>
          <a:xfrm>
            <a:off x="10715244" y="3986783"/>
            <a:ext cx="952500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marL="199389" algn="l" rtl="0" eaLnBrk="0">
              <a:lnSpc>
                <a:spcPct val="98000"/>
              </a:lnSpc>
              <a:spcBef>
                <a:spcPts val="5"/>
              </a:spcBef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过程图册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46" name="textbox 1646"/>
          <p:cNvSpPr/>
          <p:nvPr/>
        </p:nvSpPr>
        <p:spPr>
          <a:xfrm>
            <a:off x="9086088" y="2543555"/>
            <a:ext cx="952500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marL="198754" algn="l" rtl="0" eaLnBrk="0">
              <a:lnSpc>
                <a:spcPct val="98000"/>
              </a:lnSpc>
              <a:spcBef>
                <a:spcPts val="2"/>
              </a:spcBef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万科标准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48" name="textbox 1648"/>
          <p:cNvSpPr/>
          <p:nvPr/>
        </p:nvSpPr>
        <p:spPr>
          <a:xfrm>
            <a:off x="9086088" y="3028188"/>
            <a:ext cx="952500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55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97485" algn="l" rtl="0" eaLnBrk="0">
              <a:lnSpc>
                <a:spcPct val="97000"/>
              </a:lnSpc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项目资料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50" name="textbox 1650"/>
          <p:cNvSpPr/>
          <p:nvPr/>
        </p:nvSpPr>
        <p:spPr>
          <a:xfrm>
            <a:off x="9086088" y="3515867"/>
            <a:ext cx="952500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marL="199389" algn="l" rtl="0" eaLnBrk="0">
              <a:lnSpc>
                <a:spcPct val="98000"/>
              </a:lnSpc>
              <a:spcBef>
                <a:spcPts val="6"/>
              </a:spcBef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文件公告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52" name="textbox 1652"/>
          <p:cNvSpPr/>
          <p:nvPr/>
        </p:nvSpPr>
        <p:spPr>
          <a:xfrm>
            <a:off x="9086088" y="3986783"/>
            <a:ext cx="952500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marL="198754" algn="l" rtl="0" eaLnBrk="0">
              <a:lnSpc>
                <a:spcPct val="98000"/>
              </a:lnSpc>
              <a:spcBef>
                <a:spcPts val="7"/>
              </a:spcBef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过程证照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54" name="textbox 1654"/>
          <p:cNvSpPr/>
          <p:nvPr/>
        </p:nvSpPr>
        <p:spPr>
          <a:xfrm>
            <a:off x="10715244" y="2543555"/>
            <a:ext cx="952500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881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8270" algn="l" rtl="0" eaLnBrk="0">
              <a:lnSpc>
                <a:spcPct val="98000"/>
              </a:lnSpc>
              <a:tabLst/>
            </a:pPr>
            <a:r>
              <a:rPr sz="11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房屋说明书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56" name="textbox 1656"/>
          <p:cNvSpPr/>
          <p:nvPr/>
        </p:nvSpPr>
        <p:spPr>
          <a:xfrm>
            <a:off x="10715244" y="3503676"/>
            <a:ext cx="952500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marL="197485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1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物料回溯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58" name="textbox 1658"/>
          <p:cNvSpPr/>
          <p:nvPr/>
        </p:nvSpPr>
        <p:spPr>
          <a:xfrm>
            <a:off x="10715244" y="3017520"/>
            <a:ext cx="952500" cy="39814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marL="197485" algn="l" rtl="0" eaLnBrk="0">
              <a:lnSpc>
                <a:spcPct val="98000"/>
              </a:lnSpc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验收档案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60" name="textbox 1660"/>
          <p:cNvSpPr/>
          <p:nvPr/>
        </p:nvSpPr>
        <p:spPr>
          <a:xfrm>
            <a:off x="7763256" y="2554223"/>
            <a:ext cx="943610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193675" algn="l" rtl="0" eaLnBrk="0">
              <a:lnSpc>
                <a:spcPct val="89000"/>
              </a:lnSpc>
              <a:spcBef>
                <a:spcPts val="1"/>
              </a:spcBef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现场指令</a:t>
            </a:r>
            <a:endParaRPr sz="1100" dirty="0">
              <a:latin typeface="Microsoft YaHei"/>
              <a:ea typeface="Microsoft YaHei"/>
              <a:cs typeface="Microsoft YaHei"/>
            </a:endParaRPr>
          </a:p>
          <a:p>
            <a:pPr marL="264159" algn="l" rtl="0" eaLnBrk="0">
              <a:lnSpc>
                <a:spcPts val="1452"/>
              </a:lnSpc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及下发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62" name="textbox 1662"/>
          <p:cNvSpPr/>
          <p:nvPr/>
        </p:nvSpPr>
        <p:spPr>
          <a:xfrm>
            <a:off x="6492240" y="3028188"/>
            <a:ext cx="943610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264795" indent="-210184" algn="l" rtl="0" eaLnBrk="0">
              <a:lnSpc>
                <a:spcPct val="104000"/>
              </a:lnSpc>
              <a:spcBef>
                <a:spcPts val="3"/>
              </a:spcBef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评估任务及执</a:t>
            </a:r>
            <a:r>
              <a:rPr sz="1100" kern="0" spc="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行管理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64" name="textbox 1664"/>
          <p:cNvSpPr/>
          <p:nvPr/>
        </p:nvSpPr>
        <p:spPr>
          <a:xfrm>
            <a:off x="6492240" y="4021835"/>
            <a:ext cx="943610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marL="195579" algn="l" rtl="0" eaLnBrk="0">
              <a:lnSpc>
                <a:spcPct val="98000"/>
              </a:lnSpc>
              <a:spcBef>
                <a:spcPts val="1"/>
              </a:spcBef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交付评估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66" name="textbox 1666"/>
          <p:cNvSpPr/>
          <p:nvPr/>
        </p:nvSpPr>
        <p:spPr>
          <a:xfrm>
            <a:off x="6492240" y="3521964"/>
            <a:ext cx="943610" cy="39941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194310" algn="l" rtl="0" eaLnBrk="0">
              <a:lnSpc>
                <a:spcPct val="89000"/>
              </a:lnSpc>
              <a:spcBef>
                <a:spcPts val="2"/>
              </a:spcBef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评估结果</a:t>
            </a:r>
            <a:endParaRPr sz="1100" dirty="0">
              <a:latin typeface="Microsoft YaHei"/>
              <a:ea typeface="Microsoft YaHei"/>
              <a:cs typeface="Microsoft YaHei"/>
            </a:endParaRPr>
          </a:p>
          <a:p>
            <a:pPr marL="334645" algn="l" rtl="0" eaLnBrk="0">
              <a:lnSpc>
                <a:spcPts val="1452"/>
              </a:lnSpc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管理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68" name="textbox 1668"/>
          <p:cNvSpPr/>
          <p:nvPr/>
        </p:nvSpPr>
        <p:spPr>
          <a:xfrm>
            <a:off x="6492240" y="2540507"/>
            <a:ext cx="943610" cy="39814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194310" algn="l" rtl="0" eaLnBrk="0">
              <a:lnSpc>
                <a:spcPct val="89000"/>
              </a:lnSpc>
              <a:spcBef>
                <a:spcPts val="2"/>
              </a:spcBef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评估模板</a:t>
            </a:r>
            <a:endParaRPr sz="1100" dirty="0">
              <a:latin typeface="Microsoft YaHei"/>
              <a:ea typeface="Microsoft YaHei"/>
              <a:cs typeface="Microsoft YaHei"/>
            </a:endParaRPr>
          </a:p>
          <a:p>
            <a:pPr marL="334645" algn="l" rtl="0" eaLnBrk="0">
              <a:lnSpc>
                <a:spcPts val="1453"/>
              </a:lnSpc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管理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670" name="textbox 1670"/>
          <p:cNvSpPr/>
          <p:nvPr/>
        </p:nvSpPr>
        <p:spPr>
          <a:xfrm>
            <a:off x="6492240" y="4497323"/>
            <a:ext cx="943610" cy="398145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838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93039" algn="l" rtl="0" eaLnBrk="0">
              <a:lnSpc>
                <a:spcPct val="98000"/>
              </a:lnSpc>
              <a:tabLst/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季度评估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672" name="picture 16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68066" y="3363467"/>
            <a:ext cx="426709" cy="290930"/>
          </a:xfrm>
          <a:prstGeom prst="rect">
            <a:avLst/>
          </a:prstGeom>
        </p:spPr>
      </p:pic>
      <p:pic>
        <p:nvPicPr>
          <p:cNvPr id="1674" name="picture 16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181211" y="3363467"/>
            <a:ext cx="422099" cy="284779"/>
          </a:xfrm>
          <a:prstGeom prst="rect">
            <a:avLst/>
          </a:prstGeom>
        </p:spPr>
      </p:pic>
      <p:sp>
        <p:nvSpPr>
          <p:cNvPr id="1676" name="path 1676"/>
          <p:cNvSpPr/>
          <p:nvPr/>
        </p:nvSpPr>
        <p:spPr>
          <a:xfrm>
            <a:off x="2352871" y="3360235"/>
            <a:ext cx="139053" cy="271641"/>
          </a:xfrm>
          <a:custGeom>
            <a:avLst/>
            <a:gdLst/>
            <a:ahLst/>
            <a:cxnLst/>
            <a:rect l="0" t="0" r="0" b="0"/>
            <a:pathLst>
              <a:path w="218" h="427">
                <a:moveTo>
                  <a:pt x="5" y="5"/>
                </a:moveTo>
                <a:lnTo>
                  <a:pt x="213" y="213"/>
                </a:lnTo>
                <a:lnTo>
                  <a:pt x="5" y="422"/>
                </a:lnTo>
              </a:path>
            </a:pathLst>
          </a:custGeom>
          <a:noFill/>
          <a:ln w="9143" cap="flat">
            <a:solidFill>
              <a:srgbClr val="4A7EBB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78" name="path 1678"/>
          <p:cNvSpPr/>
          <p:nvPr/>
        </p:nvSpPr>
        <p:spPr>
          <a:xfrm>
            <a:off x="10460551" y="3360235"/>
            <a:ext cx="139053" cy="271641"/>
          </a:xfrm>
          <a:custGeom>
            <a:avLst/>
            <a:gdLst/>
            <a:ahLst/>
            <a:cxnLst/>
            <a:rect l="0" t="0" r="0" b="0"/>
            <a:pathLst>
              <a:path w="218" h="427">
                <a:moveTo>
                  <a:pt x="5" y="5"/>
                </a:moveTo>
                <a:lnTo>
                  <a:pt x="213" y="213"/>
                </a:lnTo>
                <a:lnTo>
                  <a:pt x="5" y="422"/>
                </a:lnTo>
              </a:path>
            </a:pathLst>
          </a:custGeom>
          <a:noFill/>
          <a:ln w="9143" cap="flat">
            <a:solidFill>
              <a:srgbClr val="4A7EBB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80" name="path 1680"/>
          <p:cNvSpPr/>
          <p:nvPr/>
        </p:nvSpPr>
        <p:spPr>
          <a:xfrm>
            <a:off x="2075503" y="3360235"/>
            <a:ext cx="139053" cy="139053"/>
          </a:xfrm>
          <a:custGeom>
            <a:avLst/>
            <a:gdLst/>
            <a:ahLst/>
            <a:cxnLst/>
            <a:rect l="0" t="0" r="0" b="0"/>
            <a:pathLst>
              <a:path w="218" h="218">
                <a:moveTo>
                  <a:pt x="5" y="213"/>
                </a:moveTo>
                <a:lnTo>
                  <a:pt x="213" y="5"/>
                </a:lnTo>
              </a:path>
            </a:pathLst>
          </a:custGeom>
          <a:noFill/>
          <a:ln w="9143" cap="flat">
            <a:solidFill>
              <a:srgbClr val="4A7EBB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82" name="path 1682"/>
          <p:cNvSpPr/>
          <p:nvPr/>
        </p:nvSpPr>
        <p:spPr>
          <a:xfrm>
            <a:off x="2206752" y="3363467"/>
            <a:ext cx="149351" cy="70865"/>
          </a:xfrm>
          <a:custGeom>
            <a:avLst/>
            <a:gdLst/>
            <a:ahLst/>
            <a:cxnLst/>
            <a:rect l="0" t="0" r="0" b="0"/>
            <a:pathLst>
              <a:path w="235" h="111">
                <a:moveTo>
                  <a:pt x="7" y="0"/>
                </a:moveTo>
                <a:lnTo>
                  <a:pt x="7" y="104"/>
                </a:lnTo>
                <a:lnTo>
                  <a:pt x="235" y="104"/>
                </a:lnTo>
              </a:path>
            </a:pathLst>
          </a:custGeom>
          <a:noFill/>
          <a:ln w="9143" cap="flat">
            <a:solidFill>
              <a:srgbClr val="4A7EBB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84" name="path 1684"/>
          <p:cNvSpPr/>
          <p:nvPr/>
        </p:nvSpPr>
        <p:spPr>
          <a:xfrm>
            <a:off x="10181659" y="3426529"/>
            <a:ext cx="72759" cy="139053"/>
          </a:xfrm>
          <a:custGeom>
            <a:avLst/>
            <a:gdLst/>
            <a:ahLst/>
            <a:cxnLst/>
            <a:rect l="0" t="0" r="0" b="0"/>
            <a:pathLst>
              <a:path w="114" h="218">
                <a:moveTo>
                  <a:pt x="5" y="213"/>
                </a:moveTo>
                <a:lnTo>
                  <a:pt x="109" y="109"/>
                </a:lnTo>
                <a:lnTo>
                  <a:pt x="5" y="5"/>
                </a:lnTo>
              </a:path>
            </a:pathLst>
          </a:custGeom>
          <a:noFill/>
          <a:ln w="9143" cap="flat">
            <a:solidFill>
              <a:srgbClr val="4A7EBB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86" name="rect 1686"/>
          <p:cNvSpPr/>
          <p:nvPr/>
        </p:nvSpPr>
        <p:spPr>
          <a:xfrm>
            <a:off x="2206752" y="3562350"/>
            <a:ext cx="9144" cy="66294"/>
          </a:xfrm>
          <a:prstGeom prst="rect">
            <a:avLst/>
          </a:prstGeom>
          <a:solidFill>
            <a:srgbClr val="4A7EBB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8" name="picture 16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580376" y="1828800"/>
            <a:ext cx="4132122" cy="4938454"/>
          </a:xfrm>
          <a:prstGeom prst="rect">
            <a:avLst/>
          </a:prstGeom>
        </p:spPr>
      </p:pic>
      <p:sp>
        <p:nvSpPr>
          <p:cNvPr id="1690" name="rect 1690"/>
          <p:cNvSpPr/>
          <p:nvPr/>
        </p:nvSpPr>
        <p:spPr>
          <a:xfrm>
            <a:off x="769619" y="2246375"/>
            <a:ext cx="6708647" cy="531876"/>
          </a:xfrm>
          <a:prstGeom prst="rect">
            <a:avLst/>
          </a:prstGeom>
          <a:solidFill>
            <a:srgbClr val="DEEB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30" name="group 130"/>
          <p:cNvGrpSpPr/>
          <p:nvPr/>
        </p:nvGrpSpPr>
        <p:grpSpPr>
          <a:xfrm rot="21600000">
            <a:off x="1356360" y="2301240"/>
            <a:ext cx="5989320" cy="417576"/>
            <a:chOff x="0" y="0"/>
            <a:chExt cx="5989320" cy="417576"/>
          </a:xfrm>
        </p:grpSpPr>
        <p:sp>
          <p:nvSpPr>
            <p:cNvPr id="1692" name="path 1692"/>
            <p:cNvSpPr/>
            <p:nvPr/>
          </p:nvSpPr>
          <p:spPr>
            <a:xfrm>
              <a:off x="0" y="0"/>
              <a:ext cx="1712976" cy="417576"/>
            </a:xfrm>
            <a:custGeom>
              <a:avLst/>
              <a:gdLst/>
              <a:ahLst/>
              <a:cxnLst/>
              <a:rect l="0" t="0" r="0" b="0"/>
              <a:pathLst>
                <a:path w="2697" h="657">
                  <a:moveTo>
                    <a:pt x="0" y="657"/>
                  </a:moveTo>
                  <a:lnTo>
                    <a:pt x="2697" y="657"/>
                  </a:lnTo>
                  <a:lnTo>
                    <a:pt x="2697" y="0"/>
                  </a:lnTo>
                  <a:lnTo>
                    <a:pt x="0" y="0"/>
                  </a:lnTo>
                  <a:lnTo>
                    <a:pt x="0" y="657"/>
                  </a:lnTo>
                  <a:close/>
                </a:path>
              </a:pathLst>
            </a:custGeom>
            <a:solidFill>
              <a:srgbClr val="F8CBAD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94" name="path 1694"/>
            <p:cNvSpPr/>
            <p:nvPr/>
          </p:nvSpPr>
          <p:spPr>
            <a:xfrm>
              <a:off x="1810511" y="0"/>
              <a:ext cx="3541776" cy="417576"/>
            </a:xfrm>
            <a:custGeom>
              <a:avLst/>
              <a:gdLst/>
              <a:ahLst/>
              <a:cxnLst/>
              <a:rect l="0" t="0" r="0" b="0"/>
              <a:pathLst>
                <a:path w="5577" h="657">
                  <a:moveTo>
                    <a:pt x="1435" y="657"/>
                  </a:moveTo>
                  <a:lnTo>
                    <a:pt x="2714" y="657"/>
                  </a:lnTo>
                  <a:lnTo>
                    <a:pt x="2714" y="0"/>
                  </a:lnTo>
                  <a:lnTo>
                    <a:pt x="1435" y="0"/>
                  </a:lnTo>
                  <a:lnTo>
                    <a:pt x="1435" y="657"/>
                  </a:lnTo>
                  <a:close/>
                </a:path>
                <a:path w="5577" h="657">
                  <a:moveTo>
                    <a:pt x="0" y="657"/>
                  </a:moveTo>
                  <a:lnTo>
                    <a:pt x="1279" y="657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0" y="657"/>
                  </a:lnTo>
                  <a:close/>
                </a:path>
                <a:path w="5577" h="657">
                  <a:moveTo>
                    <a:pt x="2868" y="657"/>
                  </a:moveTo>
                  <a:lnTo>
                    <a:pt x="4149" y="657"/>
                  </a:lnTo>
                  <a:lnTo>
                    <a:pt x="4149" y="0"/>
                  </a:lnTo>
                  <a:lnTo>
                    <a:pt x="2868" y="0"/>
                  </a:lnTo>
                  <a:lnTo>
                    <a:pt x="2868" y="657"/>
                  </a:lnTo>
                  <a:close/>
                </a:path>
                <a:path w="5577" h="657">
                  <a:moveTo>
                    <a:pt x="4298" y="657"/>
                  </a:moveTo>
                  <a:lnTo>
                    <a:pt x="5577" y="657"/>
                  </a:lnTo>
                  <a:lnTo>
                    <a:pt x="5577" y="0"/>
                  </a:lnTo>
                  <a:lnTo>
                    <a:pt x="4298" y="0"/>
                  </a:lnTo>
                  <a:lnTo>
                    <a:pt x="4298" y="65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96" name="path 1696"/>
            <p:cNvSpPr/>
            <p:nvPr/>
          </p:nvSpPr>
          <p:spPr>
            <a:xfrm>
              <a:off x="5446776" y="0"/>
              <a:ext cx="542544" cy="417576"/>
            </a:xfrm>
            <a:custGeom>
              <a:avLst/>
              <a:gdLst/>
              <a:ahLst/>
              <a:cxnLst/>
              <a:rect l="0" t="0" r="0" b="0"/>
              <a:pathLst>
                <a:path w="854" h="657">
                  <a:moveTo>
                    <a:pt x="0" y="657"/>
                  </a:moveTo>
                  <a:lnTo>
                    <a:pt x="854" y="657"/>
                  </a:lnTo>
                  <a:lnTo>
                    <a:pt x="854" y="0"/>
                  </a:lnTo>
                  <a:lnTo>
                    <a:pt x="0" y="0"/>
                  </a:lnTo>
                  <a:lnTo>
                    <a:pt x="0" y="657"/>
                  </a:lnTo>
                  <a:close/>
                </a:path>
              </a:pathLst>
            </a:custGeom>
            <a:solidFill>
              <a:srgbClr val="BDD7EE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698" name="table 1698"/>
          <p:cNvGraphicFramePr>
            <a:graphicFrameLocks noGrp="1"/>
          </p:cNvGraphicFramePr>
          <p:nvPr/>
        </p:nvGraphicFramePr>
        <p:xfrm>
          <a:off x="681227" y="1828800"/>
          <a:ext cx="6870064" cy="2646680"/>
        </p:xfrm>
        <a:graphic>
          <a:graphicData uri="http://schemas.openxmlformats.org/drawingml/2006/table">
            <a:tbl>
              <a:tblPr/>
              <a:tblGrid>
                <a:gridCol w="635000"/>
                <a:gridCol w="477519"/>
                <a:gridCol w="5757544"/>
              </a:tblGrid>
              <a:tr h="417194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1600" algn="l" rtl="0" eaLnBrk="0">
                        <a:lnSpc>
                          <a:spcPct val="97000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1400" b="1" kern="0" spc="-1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公司模板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2245" algn="l" rtl="0" eaLnBrk="0">
                        <a:lnSpc>
                          <a:spcPct val="99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里程碑</a:t>
                      </a:r>
                      <a:r>
                        <a:rPr sz="1100" kern="0" spc="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</a:t>
                      </a:r>
                      <a:r>
                        <a:rPr sz="1100" kern="0" spc="-1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节点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8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5680075" algn="l" rtl="0" eaLnBrk="0">
                        <a:lnSpc>
                          <a:spcPts val="3262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2400" b="1" kern="0" spc="-10" dirty="0">
                          <a:solidFill>
                            <a:srgbClr val="9DC3E6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+</a:t>
                      </a:r>
                      <a:endParaRPr sz="2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48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4785" indent="-635" algn="l" rtl="0" eaLnBrk="0">
                        <a:lnSpc>
                          <a:spcPct val="99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工序验  </a:t>
                      </a:r>
                      <a:r>
                        <a:rPr sz="1100" kern="0" spc="-2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收节点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00" name="table 1700"/>
          <p:cNvGraphicFramePr>
            <a:graphicFrameLocks noGrp="1"/>
          </p:cNvGraphicFramePr>
          <p:nvPr/>
        </p:nvGraphicFramePr>
        <p:xfrm>
          <a:off x="8039100" y="2034536"/>
          <a:ext cx="3674109" cy="4733290"/>
        </p:xfrm>
        <a:graphic>
          <a:graphicData uri="http://schemas.openxmlformats.org/drawingml/2006/table">
            <a:tbl>
              <a:tblPr/>
              <a:tblGrid>
                <a:gridCol w="1193164"/>
                <a:gridCol w="597534"/>
                <a:gridCol w="955675"/>
                <a:gridCol w="927735"/>
              </a:tblGrid>
              <a:tr h="53911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96545" algn="l" rtl="0" eaLnBrk="0">
                        <a:lnSpc>
                          <a:spcPct val="89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200" b="1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计划确认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447675" algn="l" rtl="0" eaLnBrk="0">
                        <a:lnSpc>
                          <a:spcPts val="1559"/>
                        </a:lnSpc>
                        <a:tabLst/>
                      </a:pPr>
                      <a:r>
                        <a:rPr sz="1200" b="1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模板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49225" algn="l" rtl="0" eaLnBrk="0">
                        <a:lnSpc>
                          <a:spcPct val="89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200" b="1" kern="0" spc="-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节点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149225" algn="l" rtl="0" eaLnBrk="0">
                        <a:lnSpc>
                          <a:spcPts val="1562"/>
                        </a:lnSpc>
                        <a:tabLst/>
                      </a:pPr>
                      <a:r>
                        <a:rPr sz="1200" b="1" kern="0" spc="-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来源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35279" algn="l" rtl="0" eaLnBrk="0">
                        <a:lnSpc>
                          <a:spcPct val="89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200" b="1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映射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328929" algn="l" rtl="0" eaLnBrk="0">
                        <a:lnSpc>
                          <a:spcPts val="1565"/>
                        </a:lnSpc>
                        <a:tabLst/>
                      </a:pPr>
                      <a:r>
                        <a:rPr sz="1200" b="1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关系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12420" algn="l" rtl="0" eaLnBrk="0">
                        <a:lnSpc>
                          <a:spcPct val="89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200" b="1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确认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314325" algn="l" rtl="0" eaLnBrk="0">
                        <a:lnSpc>
                          <a:spcPts val="1563"/>
                        </a:lnSpc>
                        <a:tabLst/>
                      </a:pPr>
                      <a:r>
                        <a:rPr sz="1200" b="1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方式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20040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基础开工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集团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0179" algn="l" rtl="0" eaLnBrk="0">
                        <a:lnSpc>
                          <a:spcPct val="95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楼栋/地库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6845" algn="l" rtl="0" eaLnBrk="0">
                        <a:lnSpc>
                          <a:spcPct val="95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拍照/附件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9704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桩基检测完成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0179" algn="l" rtl="0" eaLnBrk="0">
                        <a:lnSpc>
                          <a:spcPct val="95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楼栋/地库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6845" algn="l" rtl="0" eaLnBrk="0">
                        <a:lnSpc>
                          <a:spcPct val="95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拍照/附件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95909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施工至±0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0179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楼栋/地库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6845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拍照/附件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1275" algn="l" rtl="0" eaLnBrk="0">
                        <a:lnSpc>
                          <a:spcPct val="9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工程达到预售条件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集团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40995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楼栋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6845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拍照/附件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21309" algn="l" rtl="0" eaLnBrk="0">
                        <a:lnSpc>
                          <a:spcPct val="9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主体封顶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0179" algn="l" rtl="0" eaLnBrk="0">
                        <a:lnSpc>
                          <a:spcPct val="95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楼栋/地库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6845" algn="l" rtl="0" eaLnBrk="0">
                        <a:lnSpc>
                          <a:spcPct val="95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拍照/附件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18770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落架完成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40995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楼栋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6845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拍照/附件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20040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竣工验收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0179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楼栋/地库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6845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拍照/附件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9704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竣工备案完成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集团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0179" algn="l" rtl="0" eaLnBrk="0">
                        <a:lnSpc>
                          <a:spcPct val="95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楼栋/地库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6845" algn="l" rtl="0" eaLnBrk="0">
                        <a:lnSpc>
                          <a:spcPct val="95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拍照/附件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20675" algn="l" rtl="0" eaLnBrk="0">
                        <a:lnSpc>
                          <a:spcPct val="9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实际交付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集团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0179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楼栋/地库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6845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拍照/附件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21309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支护工程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39725" algn="l" rtl="0" eaLnBrk="0">
                        <a:lnSpc>
                          <a:spcPct val="97000"/>
                        </a:lnSpc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分期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7325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工序验收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20040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桩基施工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39725" algn="l" rtl="0" eaLnBrk="0">
                        <a:lnSpc>
                          <a:spcPct val="9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分期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7325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工序验收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21309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土方工程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9844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楼栋/防火分区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7325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工序验收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49554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承台、基础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9844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楼栋/防火分区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7325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工序验收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48920" algn="l" rtl="0" eaLnBrk="0">
                        <a:lnSpc>
                          <a:spcPct val="98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1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地下室工程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9844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楼栋/防火分区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7325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工序验收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21309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主体工程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0020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10209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层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7325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工序验收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20040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抹灰工程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9385" algn="l" rtl="0" eaLnBrk="0">
                        <a:lnSpc>
                          <a:spcPct val="9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项目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10209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层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7325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工序验收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0975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室内地坪工程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9385" algn="l" rtl="0" eaLnBrk="0">
                        <a:lnSpc>
                          <a:spcPct val="97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项目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10209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层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7325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工序验收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18770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外窗施工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9385" algn="l" rtl="0" eaLnBrk="0">
                        <a:lnSpc>
                          <a:spcPct val="9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项目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10209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层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7325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工序验收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61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7150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94030" algn="l" rtl="0" eaLnBrk="0">
                        <a:lnSpc>
                          <a:spcPts val="390"/>
                        </a:lnSpc>
                        <a:tabLst/>
                      </a:pPr>
                      <a:r>
                        <a:rPr sz="1100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……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7150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94945" algn="l" rtl="0" eaLnBrk="0">
                        <a:lnSpc>
                          <a:spcPts val="390"/>
                        </a:lnSpc>
                        <a:tabLst/>
                      </a:pPr>
                      <a:r>
                        <a:rPr sz="1100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……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7150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75284" algn="l" rtl="0" eaLnBrk="0">
                        <a:lnSpc>
                          <a:spcPts val="390"/>
                        </a:lnSpc>
                        <a:tabLst/>
                      </a:pPr>
                      <a:r>
                        <a:rPr sz="1100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……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9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7150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60045" algn="l" rtl="0" eaLnBrk="0">
                        <a:lnSpc>
                          <a:spcPts val="390"/>
                        </a:lnSpc>
                        <a:tabLst/>
                      </a:pPr>
                      <a:r>
                        <a:rPr sz="1100" kern="0" spc="-3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……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02" name="rect 1702"/>
          <p:cNvSpPr/>
          <p:nvPr/>
        </p:nvSpPr>
        <p:spPr>
          <a:xfrm>
            <a:off x="6231635" y="4924044"/>
            <a:ext cx="1114043" cy="687324"/>
          </a:xfrm>
          <a:prstGeom prst="rect">
            <a:avLst/>
          </a:prstGeom>
          <a:solidFill>
            <a:srgbClr val="BDD7E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04" name="rect 1704"/>
          <p:cNvSpPr/>
          <p:nvPr/>
        </p:nvSpPr>
        <p:spPr>
          <a:xfrm>
            <a:off x="6291071" y="5212079"/>
            <a:ext cx="989076" cy="339852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706" name="table 1706"/>
          <p:cNvGraphicFramePr>
            <a:graphicFrameLocks noGrp="1"/>
          </p:cNvGraphicFramePr>
          <p:nvPr/>
        </p:nvGraphicFramePr>
        <p:xfrm>
          <a:off x="681227" y="4575047"/>
          <a:ext cx="6870065" cy="1136650"/>
        </p:xfrm>
        <a:graphic>
          <a:graphicData uri="http://schemas.openxmlformats.org/drawingml/2006/table">
            <a:tbl>
              <a:tblPr/>
              <a:tblGrid>
                <a:gridCol w="971550"/>
                <a:gridCol w="4549139"/>
                <a:gridCol w="1349375"/>
              </a:tblGrid>
              <a:tr h="3194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0330" algn="l" rtl="0" eaLnBrk="0">
                        <a:lnSpc>
                          <a:spcPct val="97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400" b="1" kern="0" spc="-1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项目施工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2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5410" algn="l" rtl="0" eaLnBrk="0">
                        <a:lnSpc>
                          <a:spcPts val="2581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2000" b="1" kern="0" spc="-20" dirty="0">
                          <a:solidFill>
                            <a:srgbClr val="9DC3E6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+</a:t>
                      </a:r>
                      <a:endParaRPr sz="20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518159" algn="l" rtl="0" eaLnBrk="0">
                        <a:lnSpc>
                          <a:spcPts val="2722"/>
                        </a:lnSpc>
                        <a:tabLst/>
                      </a:pPr>
                      <a:r>
                        <a:rPr sz="2000" b="1" kern="0" spc="-2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+</a:t>
                      </a:r>
                      <a:endParaRPr sz="20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244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08" name="picture 17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095500" y="1426464"/>
            <a:ext cx="399287" cy="178307"/>
          </a:xfrm>
          <a:prstGeom prst="rect">
            <a:avLst/>
          </a:prstGeom>
        </p:spPr>
      </p:pic>
      <p:pic>
        <p:nvPicPr>
          <p:cNvPr id="1710" name="picture 17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540240" y="1426464"/>
            <a:ext cx="397764" cy="178307"/>
          </a:xfrm>
          <a:prstGeom prst="rect">
            <a:avLst/>
          </a:prstGeom>
        </p:spPr>
      </p:pic>
      <p:graphicFrame>
        <p:nvGraphicFramePr>
          <p:cNvPr id="1712" name="table 1712"/>
          <p:cNvGraphicFramePr>
            <a:graphicFrameLocks noGrp="1"/>
          </p:cNvGraphicFramePr>
          <p:nvPr/>
        </p:nvGraphicFramePr>
        <p:xfrm>
          <a:off x="690372" y="858012"/>
          <a:ext cx="10939145" cy="642620"/>
        </p:xfrm>
        <a:graphic>
          <a:graphicData uri="http://schemas.openxmlformats.org/drawingml/2006/table">
            <a:tbl>
              <a:tblPr/>
              <a:tblGrid>
                <a:gridCol w="10939145"/>
              </a:tblGrid>
              <a:tr h="62357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37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7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6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14" name="rect 1714"/>
          <p:cNvSpPr/>
          <p:nvPr/>
        </p:nvSpPr>
        <p:spPr>
          <a:xfrm>
            <a:off x="1834895" y="6219444"/>
            <a:ext cx="1691639" cy="394715"/>
          </a:xfrm>
          <a:prstGeom prst="rect">
            <a:avLst/>
          </a:prstGeom>
          <a:solidFill>
            <a:srgbClr val="BDD7E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16" name="rect 1716"/>
          <p:cNvSpPr/>
          <p:nvPr/>
        </p:nvSpPr>
        <p:spPr>
          <a:xfrm>
            <a:off x="3589020" y="6219444"/>
            <a:ext cx="1691639" cy="394715"/>
          </a:xfrm>
          <a:prstGeom prst="rect">
            <a:avLst/>
          </a:prstGeom>
          <a:solidFill>
            <a:srgbClr val="BDD7E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18" name="rect 1718"/>
          <p:cNvSpPr/>
          <p:nvPr/>
        </p:nvSpPr>
        <p:spPr>
          <a:xfrm>
            <a:off x="7098792" y="6219444"/>
            <a:ext cx="379476" cy="394715"/>
          </a:xfrm>
          <a:prstGeom prst="rect">
            <a:avLst/>
          </a:prstGeom>
          <a:solidFill>
            <a:srgbClr val="BDD7E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20" name="rect 1720"/>
          <p:cNvSpPr/>
          <p:nvPr/>
        </p:nvSpPr>
        <p:spPr>
          <a:xfrm>
            <a:off x="5343144" y="6219444"/>
            <a:ext cx="1693164" cy="394715"/>
          </a:xfrm>
          <a:prstGeom prst="rect">
            <a:avLst/>
          </a:prstGeom>
          <a:solidFill>
            <a:srgbClr val="BDD7E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22" name="rect 1722"/>
          <p:cNvSpPr/>
          <p:nvPr/>
        </p:nvSpPr>
        <p:spPr>
          <a:xfrm>
            <a:off x="771144" y="6219444"/>
            <a:ext cx="995172" cy="394715"/>
          </a:xfrm>
          <a:prstGeom prst="rect">
            <a:avLst/>
          </a:prstGeom>
          <a:solidFill>
            <a:srgbClr val="BDD7E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724" name="table 1724"/>
          <p:cNvGraphicFramePr>
            <a:graphicFrameLocks noGrp="1"/>
          </p:cNvGraphicFramePr>
          <p:nvPr/>
        </p:nvGraphicFramePr>
        <p:xfrm>
          <a:off x="681227" y="5853683"/>
          <a:ext cx="6870065" cy="833119"/>
        </p:xfrm>
        <a:graphic>
          <a:graphicData uri="http://schemas.openxmlformats.org/drawingml/2006/table">
            <a:tbl>
              <a:tblPr/>
              <a:tblGrid>
                <a:gridCol w="1085215"/>
                <a:gridCol w="95250"/>
                <a:gridCol w="1664970"/>
                <a:gridCol w="1753870"/>
                <a:gridCol w="1755775"/>
                <a:gridCol w="514984"/>
              </a:tblGrid>
              <a:tr h="365759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  <a:tabLst/>
                      </a:pPr>
                      <a:endParaRPr sz="8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r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400" b="1" kern="0" spc="-1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工序验收任务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19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9864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XX</a:t>
                      </a:r>
                      <a:r>
                        <a:rPr sz="900" kern="0" spc="1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项目＞七期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12725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XX</a:t>
                      </a: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项目＞七期＞2#＞3层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05740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XX</a:t>
                      </a: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项目＞七期＞2#＞3层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07645" algn="l" rtl="0" eaLnBrk="0">
                        <a:lnSpc>
                          <a:spcPct val="95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XX</a:t>
                      </a: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项目＞七期＞2#＞3层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54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37184" algn="l" rtl="0" eaLnBrk="0">
                        <a:lnSpc>
                          <a:spcPts val="1153"/>
                        </a:lnSpc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支护工程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1615" algn="l" rtl="0" eaLnBrk="0">
                        <a:lnSpc>
                          <a:spcPts val="1151"/>
                        </a:lnSpc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主体工程＞墙柱钢筋验收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14629" algn="l" rtl="0" eaLnBrk="0">
                        <a:lnSpc>
                          <a:spcPts val="1151"/>
                        </a:lnSpc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主体工程＞楼板钢筋验收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42900" algn="l" rtl="0" eaLnBrk="0">
                        <a:lnSpc>
                          <a:spcPts val="1156"/>
                        </a:lnSpc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主体工程＞模板验收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85000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10820" algn="l" rtl="0" eaLnBrk="0">
                        <a:lnSpc>
                          <a:spcPts val="33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-2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…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26" name="table 1726"/>
          <p:cNvGraphicFramePr>
            <a:graphicFrameLocks noGrp="1"/>
          </p:cNvGraphicFramePr>
          <p:nvPr/>
        </p:nvGraphicFramePr>
        <p:xfrm>
          <a:off x="4181855" y="2881883"/>
          <a:ext cx="3169920" cy="708659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3169920"/>
              </a:tblGrid>
              <a:tr h="6991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8425" algn="l" rtl="0" eaLnBrk="0">
                        <a:lnSpc>
                          <a:spcPts val="1158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地下室工程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28" name="table 1728"/>
          <p:cNvGraphicFramePr>
            <a:graphicFrameLocks noGrp="1"/>
          </p:cNvGraphicFramePr>
          <p:nvPr/>
        </p:nvGraphicFramePr>
        <p:xfrm>
          <a:off x="2985516" y="3633216"/>
          <a:ext cx="3169919" cy="70675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3169919"/>
              </a:tblGrid>
              <a:tr h="6972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0330" algn="l" rtl="0" eaLnBrk="0">
                        <a:lnSpc>
                          <a:spcPts val="1158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主体工程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730" name="textbox 1730"/>
          <p:cNvSpPr/>
          <p:nvPr/>
        </p:nvSpPr>
        <p:spPr>
          <a:xfrm>
            <a:off x="1442904" y="1642560"/>
            <a:ext cx="9010650" cy="188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86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1100" b="1" kern="0" spc="1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继承项目综合计划施工节点                     </a:t>
            </a:r>
            <a:r>
              <a:rPr sz="1100" b="1" kern="0" spc="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                                                                                                                 指导项目施工计划编制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32" name="textbox 1732"/>
          <p:cNvSpPr/>
          <p:nvPr/>
        </p:nvSpPr>
        <p:spPr>
          <a:xfrm>
            <a:off x="320583" y="176626"/>
            <a:ext cx="4587875" cy="3219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84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2000" b="1" kern="0" spc="5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匠心产品模块概述-</a:t>
            </a:r>
            <a:r>
              <a:rPr sz="1500" kern="0" spc="5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工序及施工计划自定义</a:t>
            </a:r>
            <a:r>
              <a:rPr sz="1500" kern="0" spc="4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管理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1734" name="table 1734"/>
          <p:cNvGraphicFramePr>
            <a:graphicFrameLocks noGrp="1"/>
          </p:cNvGraphicFramePr>
          <p:nvPr/>
        </p:nvGraphicFramePr>
        <p:xfrm>
          <a:off x="4526279" y="4920995"/>
          <a:ext cx="1645920" cy="706755"/>
        </p:xfrm>
        <a:graphic>
          <a:graphicData uri="http://schemas.openxmlformats.org/drawingml/2006/table">
            <a:tbl>
              <a:tblPr/>
              <a:tblGrid>
                <a:gridCol w="789305"/>
                <a:gridCol w="856615"/>
              </a:tblGrid>
              <a:tr h="287654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8425" algn="l" rtl="0" eaLnBrk="0">
                        <a:lnSpc>
                          <a:spcPts val="1157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外窗施工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36" name="table 1736"/>
          <p:cNvGraphicFramePr>
            <a:graphicFrameLocks noGrp="1"/>
          </p:cNvGraphicFramePr>
          <p:nvPr/>
        </p:nvGraphicFramePr>
        <p:xfrm>
          <a:off x="1350263" y="3633216"/>
          <a:ext cx="1593850" cy="70675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93850"/>
              </a:tblGrid>
              <a:tr h="6972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9060" algn="l" rtl="0" eaLnBrk="0">
                        <a:lnSpc>
                          <a:spcPts val="1162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承台、基础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38" name="table 1738"/>
          <p:cNvGraphicFramePr>
            <a:graphicFrameLocks noGrp="1"/>
          </p:cNvGraphicFramePr>
          <p:nvPr/>
        </p:nvGraphicFramePr>
        <p:xfrm>
          <a:off x="6225539" y="3636264"/>
          <a:ext cx="1125854" cy="70040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125854"/>
              </a:tblGrid>
              <a:tr h="6908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6045" algn="l" rtl="0" eaLnBrk="0">
                        <a:lnSpc>
                          <a:spcPts val="1156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7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隐蔽验收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40" name="table 1740"/>
          <p:cNvGraphicFramePr>
            <a:graphicFrameLocks noGrp="1"/>
          </p:cNvGraphicFramePr>
          <p:nvPr/>
        </p:nvGraphicFramePr>
        <p:xfrm>
          <a:off x="1350263" y="2295144"/>
          <a:ext cx="1724659" cy="429259"/>
        </p:xfrm>
        <a:graphic>
          <a:graphicData uri="http://schemas.openxmlformats.org/drawingml/2006/table">
            <a:tbl>
              <a:tblPr/>
              <a:tblGrid>
                <a:gridCol w="1724659"/>
              </a:tblGrid>
              <a:tr h="4197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42239" algn="l" rtl="0" eaLnBrk="0">
                        <a:lnSpc>
                          <a:spcPts val="1147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ICP</a:t>
                      </a:r>
                      <a:r>
                        <a:rPr sz="900" kern="0" spc="10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项目综合计划施工节点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42" name="table 1742"/>
          <p:cNvGraphicFramePr>
            <a:graphicFrameLocks noGrp="1"/>
          </p:cNvGraphicFramePr>
          <p:nvPr/>
        </p:nvGraphicFramePr>
        <p:xfrm>
          <a:off x="3451859" y="4920995"/>
          <a:ext cx="1010284" cy="706755"/>
        </p:xfrm>
        <a:graphic>
          <a:graphicData uri="http://schemas.openxmlformats.org/drawingml/2006/table">
            <a:tbl>
              <a:tblPr/>
              <a:tblGrid>
                <a:gridCol w="1010284"/>
              </a:tblGrid>
              <a:tr h="6972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9694" algn="l" rtl="0" eaLnBrk="0">
                        <a:lnSpc>
                          <a:spcPts val="1157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室内地坪工程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44" name="table 1744"/>
          <p:cNvGraphicFramePr>
            <a:graphicFrameLocks noGrp="1"/>
          </p:cNvGraphicFramePr>
          <p:nvPr/>
        </p:nvGraphicFramePr>
        <p:xfrm>
          <a:off x="1403603" y="4920995"/>
          <a:ext cx="1007109" cy="706755"/>
        </p:xfrm>
        <a:graphic>
          <a:graphicData uri="http://schemas.openxmlformats.org/drawingml/2006/table">
            <a:tbl>
              <a:tblPr>
                <a:solidFill>
                  <a:srgbClr val="F8CBAD"/>
                </a:solidFill>
              </a:tblPr>
              <a:tblGrid>
                <a:gridCol w="1007109"/>
              </a:tblGrid>
              <a:tr h="6972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2095" algn="l" rtl="0" eaLnBrk="0">
                        <a:lnSpc>
                          <a:spcPts val="1156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公司模板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</a:tbl>
          </a:graphicData>
        </a:graphic>
      </p:graphicFrame>
      <p:sp>
        <p:nvSpPr>
          <p:cNvPr id="1746" name="textbox 1746"/>
          <p:cNvSpPr/>
          <p:nvPr/>
        </p:nvSpPr>
        <p:spPr>
          <a:xfrm>
            <a:off x="133299" y="934923"/>
            <a:ext cx="481330" cy="16014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31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9000"/>
              </a:lnSpc>
              <a:tabLst/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项目综 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合计划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9000"/>
              </a:lnSpc>
              <a:spcBef>
                <a:spcPts val="1"/>
              </a:spcBef>
              <a:tabLst/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验收工</a:t>
            </a:r>
            <a:r>
              <a:rPr sz="12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序编制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1748" name="table 1748"/>
          <p:cNvGraphicFramePr>
            <a:graphicFrameLocks noGrp="1"/>
          </p:cNvGraphicFramePr>
          <p:nvPr/>
        </p:nvGraphicFramePr>
        <p:xfrm>
          <a:off x="1350263" y="2880360"/>
          <a:ext cx="901700" cy="708659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901700"/>
              </a:tblGrid>
              <a:tr h="6991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9694" algn="l" rtl="0" eaLnBrk="0">
                        <a:lnSpc>
                          <a:spcPts val="1155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支护工程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50" name="table 1750"/>
          <p:cNvGraphicFramePr>
            <a:graphicFrameLocks noGrp="1"/>
          </p:cNvGraphicFramePr>
          <p:nvPr/>
        </p:nvGraphicFramePr>
        <p:xfrm>
          <a:off x="2485644" y="4920995"/>
          <a:ext cx="901700" cy="706755"/>
        </p:xfrm>
        <a:graphic>
          <a:graphicData uri="http://schemas.openxmlformats.org/drawingml/2006/table">
            <a:tbl>
              <a:tblPr/>
              <a:tblGrid>
                <a:gridCol w="901700"/>
              </a:tblGrid>
              <a:tr h="6972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9060" algn="l" rtl="0" eaLnBrk="0">
                        <a:lnSpc>
                          <a:spcPts val="1157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抹灰工程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52" name="table 1752"/>
          <p:cNvGraphicFramePr>
            <a:graphicFrameLocks noGrp="1"/>
          </p:cNvGraphicFramePr>
          <p:nvPr/>
        </p:nvGraphicFramePr>
        <p:xfrm>
          <a:off x="3247644" y="2880360"/>
          <a:ext cx="868680" cy="708659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868680"/>
              </a:tblGrid>
              <a:tr h="6991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9694" algn="l" rtl="0" eaLnBrk="0">
                        <a:lnSpc>
                          <a:spcPts val="1156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土方工程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54" name="table 1754"/>
          <p:cNvGraphicFramePr>
            <a:graphicFrameLocks noGrp="1"/>
          </p:cNvGraphicFramePr>
          <p:nvPr/>
        </p:nvGraphicFramePr>
        <p:xfrm>
          <a:off x="2322576" y="2880360"/>
          <a:ext cx="852804" cy="708659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852804"/>
              </a:tblGrid>
              <a:tr h="6991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9694" algn="l" rtl="0" eaLnBrk="0">
                        <a:lnSpc>
                          <a:spcPts val="1157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桩基施工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56" name="table 1756"/>
          <p:cNvGraphicFramePr>
            <a:graphicFrameLocks noGrp="1"/>
          </p:cNvGraphicFramePr>
          <p:nvPr/>
        </p:nvGraphicFramePr>
        <p:xfrm>
          <a:off x="4981955" y="2295144"/>
          <a:ext cx="825500" cy="429259"/>
        </p:xfrm>
        <a:graphic>
          <a:graphicData uri="http://schemas.openxmlformats.org/drawingml/2006/table">
            <a:tbl>
              <a:tblPr/>
              <a:tblGrid>
                <a:gridCol w="825500"/>
              </a:tblGrid>
              <a:tr h="4197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1289" algn="l" rtl="0" eaLnBrk="0">
                        <a:lnSpc>
                          <a:spcPts val="1154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落架完成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58" name="table 1758"/>
          <p:cNvGraphicFramePr>
            <a:graphicFrameLocks noGrp="1"/>
          </p:cNvGraphicFramePr>
          <p:nvPr/>
        </p:nvGraphicFramePr>
        <p:xfrm>
          <a:off x="4072127" y="2295144"/>
          <a:ext cx="824229" cy="429259"/>
        </p:xfrm>
        <a:graphic>
          <a:graphicData uri="http://schemas.openxmlformats.org/drawingml/2006/table">
            <a:tbl>
              <a:tblPr/>
              <a:tblGrid>
                <a:gridCol w="824229"/>
              </a:tblGrid>
              <a:tr h="4197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9064" algn="l" rtl="0" eaLnBrk="0">
                        <a:lnSpc>
                          <a:spcPts val="1168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00" kern="0" spc="7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施工至±0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60" name="table 1760"/>
          <p:cNvGraphicFramePr>
            <a:graphicFrameLocks noGrp="1"/>
          </p:cNvGraphicFramePr>
          <p:nvPr/>
        </p:nvGraphicFramePr>
        <p:xfrm>
          <a:off x="3160776" y="2295144"/>
          <a:ext cx="824229" cy="429259"/>
        </p:xfrm>
        <a:graphic>
          <a:graphicData uri="http://schemas.openxmlformats.org/drawingml/2006/table">
            <a:tbl>
              <a:tblPr/>
              <a:tblGrid>
                <a:gridCol w="824229"/>
              </a:tblGrid>
              <a:tr h="4197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87654" indent="-127000" algn="l" rtl="0" eaLnBrk="0">
                        <a:lnSpc>
                          <a:spcPct val="109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桩基检测</a:t>
                      </a:r>
                      <a:r>
                        <a:rPr sz="9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</a:t>
                      </a: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完成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62" name="table 1762"/>
          <p:cNvGraphicFramePr>
            <a:graphicFrameLocks noGrp="1"/>
          </p:cNvGraphicFramePr>
          <p:nvPr/>
        </p:nvGraphicFramePr>
        <p:xfrm>
          <a:off x="5890259" y="2295144"/>
          <a:ext cx="824230" cy="429259"/>
        </p:xfrm>
        <a:graphic>
          <a:graphicData uri="http://schemas.openxmlformats.org/drawingml/2006/table">
            <a:tbl>
              <a:tblPr/>
              <a:tblGrid>
                <a:gridCol w="824230"/>
              </a:tblGrid>
              <a:tr h="4197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1289" algn="l" rtl="0" eaLnBrk="0">
                        <a:lnSpc>
                          <a:spcPts val="1153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竣工验收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64" name="textbox 1764"/>
          <p:cNvSpPr/>
          <p:nvPr/>
        </p:nvSpPr>
        <p:spPr>
          <a:xfrm>
            <a:off x="6291071" y="3930396"/>
            <a:ext cx="989330" cy="34035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16204" algn="l" rtl="0" eaLnBrk="0">
              <a:lnSpc>
                <a:spcPts val="1154"/>
              </a:lnSpc>
              <a:spcBef>
                <a:spcPts val="7"/>
              </a:spcBef>
              <a:tabLst/>
            </a:pPr>
            <a:r>
              <a:rPr sz="900" kern="0" spc="9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外墙防水保护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66" name="textbox 1766"/>
          <p:cNvSpPr/>
          <p:nvPr/>
        </p:nvSpPr>
        <p:spPr>
          <a:xfrm>
            <a:off x="5724525" y="1038225"/>
            <a:ext cx="915669" cy="336550"/>
          </a:xfrm>
          <a:prstGeom prst="roundRect">
            <a:avLst>
              <a:gd name="adj" fmla="val 21316"/>
            </a:avLst>
          </a:prstGeom>
          <a:solidFill>
            <a:srgbClr val="D7E4BD">
              <a:alpha val="100000"/>
            </a:srgbClr>
          </a:solidFill>
          <a:ln w="19050" cap="flat">
            <a:solidFill>
              <a:srgbClr val="376092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600" dirty="0">
              <a:latin typeface="Arial"/>
              <a:ea typeface="Arial"/>
              <a:cs typeface="Arial"/>
            </a:endParaRPr>
          </a:p>
          <a:p>
            <a:pPr marL="121920" algn="l" rtl="0" eaLnBrk="0">
              <a:lnSpc>
                <a:spcPts val="1153"/>
              </a:lnSpc>
              <a:spcBef>
                <a:spcPts val="5"/>
              </a:spcBef>
              <a:tabLst/>
            </a:pPr>
            <a:r>
              <a:rPr sz="900" kern="0" spc="9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综合管线图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68" name="textbox 1768"/>
          <p:cNvSpPr/>
          <p:nvPr/>
        </p:nvSpPr>
        <p:spPr>
          <a:xfrm>
            <a:off x="7474076" y="1038225"/>
            <a:ext cx="915669" cy="336550"/>
          </a:xfrm>
          <a:prstGeom prst="roundRect">
            <a:avLst>
              <a:gd name="adj" fmla="val 21316"/>
            </a:avLst>
          </a:prstGeom>
          <a:solidFill>
            <a:srgbClr val="D7E4BD">
              <a:alpha val="100000"/>
            </a:srgbClr>
          </a:solidFill>
          <a:ln w="19050" cap="flat">
            <a:solidFill>
              <a:srgbClr val="376092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464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11150" indent="-253365" algn="l" rtl="0" eaLnBrk="0">
              <a:lnSpc>
                <a:spcPct val="109000"/>
              </a:lnSpc>
              <a:tabLst/>
            </a:pPr>
            <a:r>
              <a:rPr sz="900" kern="0" spc="9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道路基础施工</a:t>
            </a:r>
            <a:r>
              <a:rPr sz="9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9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完成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70" name="textbox 1770"/>
          <p:cNvSpPr/>
          <p:nvPr/>
        </p:nvSpPr>
        <p:spPr>
          <a:xfrm>
            <a:off x="2141601" y="1038225"/>
            <a:ext cx="915669" cy="336550"/>
          </a:xfrm>
          <a:prstGeom prst="roundRect">
            <a:avLst>
              <a:gd name="adj" fmla="val 21316"/>
            </a:avLst>
          </a:prstGeom>
          <a:solidFill>
            <a:srgbClr val="E6B9B8">
              <a:alpha val="100000"/>
            </a:srgbClr>
          </a:solidFill>
          <a:ln w="19050" cap="flat">
            <a:solidFill>
              <a:srgbClr val="376092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600" dirty="0">
              <a:latin typeface="Arial"/>
              <a:ea typeface="Arial"/>
              <a:cs typeface="Arial"/>
            </a:endParaRPr>
          </a:p>
          <a:p>
            <a:pPr marL="249554" algn="l" rtl="0" eaLnBrk="0">
              <a:lnSpc>
                <a:spcPts val="1153"/>
              </a:lnSpc>
              <a:spcBef>
                <a:spcPts val="5"/>
              </a:spcBef>
              <a:tabLst/>
            </a:pPr>
            <a:r>
              <a:rPr sz="9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工规证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72" name="textbox 1772"/>
          <p:cNvSpPr/>
          <p:nvPr/>
        </p:nvSpPr>
        <p:spPr>
          <a:xfrm>
            <a:off x="3535679" y="5218176"/>
            <a:ext cx="856614" cy="34035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238759" indent="-124460" algn="l" rtl="0" eaLnBrk="0">
              <a:lnSpc>
                <a:spcPct val="109000"/>
              </a:lnSpc>
              <a:tabLst/>
            </a:pP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室内地坪工</a:t>
            </a:r>
            <a:r>
              <a:rPr sz="900" kern="0" spc="1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900" kern="0" spc="9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程验收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74" name="textbox 1774"/>
          <p:cNvSpPr/>
          <p:nvPr/>
        </p:nvSpPr>
        <p:spPr>
          <a:xfrm>
            <a:off x="9311513" y="1025525"/>
            <a:ext cx="782319" cy="361950"/>
          </a:xfrm>
          <a:prstGeom prst="roundRect">
            <a:avLst>
              <a:gd name="adj" fmla="val 21316"/>
            </a:avLst>
          </a:prstGeom>
          <a:noFill/>
          <a:ln w="19050" cap="flat">
            <a:solidFill>
              <a:srgbClr val="376092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273050" algn="l" rtl="0" eaLnBrk="0">
              <a:lnSpc>
                <a:spcPts val="330"/>
              </a:lnSpc>
              <a:spcBef>
                <a:spcPts val="7"/>
              </a:spcBef>
              <a:tabLst/>
            </a:pPr>
            <a:r>
              <a:rPr sz="900" kern="0" spc="3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……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76" name="textbox 1776"/>
          <p:cNvSpPr/>
          <p:nvPr/>
        </p:nvSpPr>
        <p:spPr>
          <a:xfrm>
            <a:off x="8508872" y="1038225"/>
            <a:ext cx="756919" cy="336550"/>
          </a:xfrm>
          <a:prstGeom prst="roundRect">
            <a:avLst>
              <a:gd name="adj" fmla="val 21316"/>
            </a:avLst>
          </a:prstGeom>
          <a:solidFill>
            <a:srgbClr val="B9CDE5">
              <a:alpha val="100000"/>
            </a:srgbClr>
          </a:solidFill>
          <a:ln w="19050" cap="flat">
            <a:solidFill>
              <a:srgbClr val="376092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600" dirty="0">
              <a:latin typeface="Arial"/>
              <a:ea typeface="Arial"/>
              <a:cs typeface="Arial"/>
            </a:endParaRPr>
          </a:p>
          <a:p>
            <a:pPr marL="168275" algn="l" rtl="0" eaLnBrk="0">
              <a:lnSpc>
                <a:spcPts val="1168"/>
              </a:lnSpc>
              <a:spcBef>
                <a:spcPts val="5"/>
              </a:spcBef>
              <a:tabLst/>
            </a:pPr>
            <a:r>
              <a:rPr sz="9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施工证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78" name="textbox 1778"/>
          <p:cNvSpPr/>
          <p:nvPr/>
        </p:nvSpPr>
        <p:spPr>
          <a:xfrm>
            <a:off x="1313561" y="1025525"/>
            <a:ext cx="782319" cy="361950"/>
          </a:xfrm>
          <a:prstGeom prst="roundRect">
            <a:avLst>
              <a:gd name="adj" fmla="val 21316"/>
            </a:avLst>
          </a:prstGeom>
          <a:noFill/>
          <a:ln w="19050" cap="flat">
            <a:solidFill>
              <a:srgbClr val="376092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271779" algn="l" rtl="0" eaLnBrk="0">
              <a:lnSpc>
                <a:spcPts val="330"/>
              </a:lnSpc>
              <a:spcBef>
                <a:spcPts val="7"/>
              </a:spcBef>
              <a:tabLst/>
            </a:pPr>
            <a:r>
              <a:rPr sz="900" kern="0" spc="3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……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80" name="textbox 1780"/>
          <p:cNvSpPr/>
          <p:nvPr/>
        </p:nvSpPr>
        <p:spPr>
          <a:xfrm>
            <a:off x="3124580" y="1038225"/>
            <a:ext cx="756919" cy="336550"/>
          </a:xfrm>
          <a:prstGeom prst="roundRect">
            <a:avLst>
              <a:gd name="adj" fmla="val 21316"/>
            </a:avLst>
          </a:prstGeom>
          <a:solidFill>
            <a:srgbClr val="D7E4BD">
              <a:alpha val="100000"/>
            </a:srgbClr>
          </a:solidFill>
          <a:ln w="19050" cap="flat">
            <a:solidFill>
              <a:srgbClr val="376092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464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31140" indent="-127635" algn="l" rtl="0" eaLnBrk="0">
              <a:lnSpc>
                <a:spcPct val="109000"/>
              </a:lnSpc>
              <a:tabLst/>
            </a:pPr>
            <a:r>
              <a:rPr sz="900" kern="0" spc="9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外檐落架</a:t>
            </a:r>
            <a:r>
              <a:rPr sz="9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9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完成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82" name="textbox 1782"/>
          <p:cNvSpPr/>
          <p:nvPr/>
        </p:nvSpPr>
        <p:spPr>
          <a:xfrm>
            <a:off x="4000880" y="1038225"/>
            <a:ext cx="756919" cy="336550"/>
          </a:xfrm>
          <a:prstGeom prst="roundRect">
            <a:avLst>
              <a:gd name="adj" fmla="val 21316"/>
            </a:avLst>
          </a:prstGeom>
          <a:solidFill>
            <a:srgbClr val="E6B9B8">
              <a:alpha val="100000"/>
            </a:srgbClr>
          </a:solidFill>
          <a:ln w="19050" cap="flat">
            <a:solidFill>
              <a:srgbClr val="376092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600" dirty="0">
              <a:latin typeface="Arial"/>
              <a:ea typeface="Arial"/>
              <a:cs typeface="Arial"/>
            </a:endParaRPr>
          </a:p>
          <a:p>
            <a:pPr marL="168910" algn="l" rtl="0" eaLnBrk="0">
              <a:lnSpc>
                <a:spcPts val="1147"/>
              </a:lnSpc>
              <a:spcBef>
                <a:spcPts val="5"/>
              </a:spcBef>
              <a:tabLst/>
            </a:pPr>
            <a:r>
              <a:rPr sz="9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正负零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84" name="textbox 1784"/>
          <p:cNvSpPr/>
          <p:nvPr/>
        </p:nvSpPr>
        <p:spPr>
          <a:xfrm>
            <a:off x="6681596" y="1038225"/>
            <a:ext cx="755650" cy="336550"/>
          </a:xfrm>
          <a:prstGeom prst="roundRect">
            <a:avLst>
              <a:gd name="adj" fmla="val 21316"/>
            </a:avLst>
          </a:prstGeom>
          <a:solidFill>
            <a:srgbClr val="D7E4BD">
              <a:alpha val="100000"/>
            </a:srgbClr>
          </a:solidFill>
          <a:ln w="19050" cap="flat">
            <a:solidFill>
              <a:srgbClr val="376092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220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29234" indent="-126364" algn="l" rtl="0" eaLnBrk="0">
              <a:lnSpc>
                <a:spcPct val="108000"/>
              </a:lnSpc>
              <a:tabLst/>
            </a:pPr>
            <a:r>
              <a:rPr sz="900" kern="0" spc="9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供电方案</a:t>
            </a:r>
            <a:r>
              <a:rPr sz="9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9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确定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86" name="textbox 1786"/>
          <p:cNvSpPr/>
          <p:nvPr/>
        </p:nvSpPr>
        <p:spPr>
          <a:xfrm>
            <a:off x="4915280" y="1038225"/>
            <a:ext cx="755650" cy="336550"/>
          </a:xfrm>
          <a:prstGeom prst="roundRect">
            <a:avLst>
              <a:gd name="adj" fmla="val 21316"/>
            </a:avLst>
          </a:prstGeom>
          <a:solidFill>
            <a:srgbClr val="E6B9B8">
              <a:alpha val="100000"/>
            </a:srgbClr>
          </a:solidFill>
          <a:ln w="19050" cap="flat">
            <a:solidFill>
              <a:srgbClr val="376092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600" dirty="0">
              <a:latin typeface="Arial"/>
              <a:ea typeface="Arial"/>
              <a:cs typeface="Arial"/>
            </a:endParaRPr>
          </a:p>
          <a:p>
            <a:pPr marL="105410" algn="l" rtl="0" eaLnBrk="0">
              <a:lnSpc>
                <a:spcPts val="1150"/>
              </a:lnSpc>
              <a:spcBef>
                <a:spcPts val="5"/>
              </a:spcBef>
              <a:tabLst/>
            </a:pPr>
            <a:r>
              <a:rPr sz="9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主体封顶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88" name="textbox 1788"/>
          <p:cNvSpPr/>
          <p:nvPr/>
        </p:nvSpPr>
        <p:spPr>
          <a:xfrm>
            <a:off x="1409700" y="3925823"/>
            <a:ext cx="721359" cy="34162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08585" algn="l" rtl="0" eaLnBrk="0">
              <a:lnSpc>
                <a:spcPts val="1151"/>
              </a:lnSpc>
              <a:spcBef>
                <a:spcPts val="2"/>
              </a:spcBef>
              <a:tabLst/>
            </a:pPr>
            <a:r>
              <a:rPr sz="900" kern="0" spc="9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钢筋验收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90" name="textbox 1790"/>
          <p:cNvSpPr/>
          <p:nvPr/>
        </p:nvSpPr>
        <p:spPr>
          <a:xfrm>
            <a:off x="3055620" y="3925823"/>
            <a:ext cx="721359" cy="34162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233679" indent="-125095" algn="l" rtl="0" eaLnBrk="0">
              <a:lnSpc>
                <a:spcPct val="109000"/>
              </a:lnSpc>
              <a:tabLst/>
            </a:pPr>
            <a:r>
              <a:rPr sz="900" kern="0" spc="9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墙柱钢筋</a:t>
            </a:r>
            <a:r>
              <a:rPr sz="900" kern="0" spc="-1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92" name="textbox 1792"/>
          <p:cNvSpPr/>
          <p:nvPr/>
        </p:nvSpPr>
        <p:spPr>
          <a:xfrm>
            <a:off x="3819144" y="3925823"/>
            <a:ext cx="721359" cy="34162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234950" indent="-125095" algn="l" rtl="0" eaLnBrk="0">
              <a:lnSpc>
                <a:spcPct val="109000"/>
              </a:lnSpc>
              <a:tabLst/>
            </a:pPr>
            <a:r>
              <a:rPr sz="900" kern="0" spc="9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梁板钢筋</a:t>
            </a:r>
            <a:r>
              <a:rPr sz="900" kern="0" spc="-1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94" name="textbox 1794"/>
          <p:cNvSpPr/>
          <p:nvPr/>
        </p:nvSpPr>
        <p:spPr>
          <a:xfrm>
            <a:off x="2173224" y="3925823"/>
            <a:ext cx="721359" cy="34162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71450" algn="l" rtl="0" eaLnBrk="0">
              <a:lnSpc>
                <a:spcPts val="1156"/>
              </a:lnSpc>
              <a:spcBef>
                <a:spcPts val="2"/>
              </a:spcBef>
              <a:tabLst/>
            </a:pP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砼验收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96" name="textbox 1796"/>
          <p:cNvSpPr/>
          <p:nvPr/>
        </p:nvSpPr>
        <p:spPr>
          <a:xfrm>
            <a:off x="5359908" y="5209032"/>
            <a:ext cx="721359" cy="34162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8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234950" indent="-115570" algn="l" rtl="0" eaLnBrk="0">
              <a:lnSpc>
                <a:spcPct val="109000"/>
              </a:lnSpc>
              <a:spcBef>
                <a:spcPts val="1"/>
              </a:spcBef>
              <a:tabLst/>
            </a:pPr>
            <a:r>
              <a:rPr sz="900" kern="0" spc="7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门窗二次</a:t>
            </a:r>
            <a:r>
              <a:rPr sz="900" kern="0" spc="-1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798" name="textbox 1798"/>
          <p:cNvSpPr/>
          <p:nvPr/>
        </p:nvSpPr>
        <p:spPr>
          <a:xfrm>
            <a:off x="4591811" y="3925823"/>
            <a:ext cx="719455" cy="34162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08585" algn="l" rtl="0" eaLnBrk="0">
              <a:lnSpc>
                <a:spcPts val="1156"/>
              </a:lnSpc>
              <a:spcBef>
                <a:spcPts val="2"/>
              </a:spcBef>
              <a:tabLst/>
            </a:pPr>
            <a:r>
              <a:rPr sz="900" kern="0" spc="9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模板验收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800" name="textbox 1800"/>
          <p:cNvSpPr/>
          <p:nvPr/>
        </p:nvSpPr>
        <p:spPr>
          <a:xfrm>
            <a:off x="4596383" y="5209032"/>
            <a:ext cx="719455" cy="34162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8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234315" indent="-115570" algn="l" rtl="0" eaLnBrk="0">
              <a:lnSpc>
                <a:spcPct val="109000"/>
              </a:lnSpc>
              <a:spcBef>
                <a:spcPts val="1"/>
              </a:spcBef>
              <a:tabLst/>
            </a:pPr>
            <a:r>
              <a:rPr sz="900" kern="0" spc="7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门窗首次</a:t>
            </a:r>
            <a:r>
              <a:rPr sz="900" kern="0" spc="-1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802" name="textbox 1802"/>
          <p:cNvSpPr/>
          <p:nvPr/>
        </p:nvSpPr>
        <p:spPr>
          <a:xfrm>
            <a:off x="5364479" y="3925823"/>
            <a:ext cx="719455" cy="34162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70814" algn="l" rtl="0" eaLnBrk="0">
              <a:lnSpc>
                <a:spcPts val="1165"/>
              </a:lnSpc>
              <a:spcBef>
                <a:spcPts val="1"/>
              </a:spcBef>
              <a:tabLst/>
            </a:pP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砼验收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804" name="textbox 1804"/>
          <p:cNvSpPr/>
          <p:nvPr/>
        </p:nvSpPr>
        <p:spPr>
          <a:xfrm>
            <a:off x="4251959" y="3176015"/>
            <a:ext cx="721359" cy="34035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234315" indent="-125729" algn="l" rtl="0" eaLnBrk="0">
              <a:lnSpc>
                <a:spcPct val="109000"/>
              </a:lnSpc>
              <a:tabLst/>
            </a:pPr>
            <a:r>
              <a:rPr sz="900" kern="0" spc="9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墙柱钢筋</a:t>
            </a:r>
            <a:r>
              <a:rPr sz="900" kern="0" spc="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806" name="textbox 1806"/>
          <p:cNvSpPr/>
          <p:nvPr/>
        </p:nvSpPr>
        <p:spPr>
          <a:xfrm>
            <a:off x="5015483" y="3176015"/>
            <a:ext cx="721359" cy="34035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235584" indent="-125729" algn="l" rtl="0" eaLnBrk="0">
              <a:lnSpc>
                <a:spcPct val="109000"/>
              </a:lnSpc>
              <a:tabLst/>
            </a:pPr>
            <a:r>
              <a:rPr sz="900" kern="0" spc="9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梁板钢筋</a:t>
            </a:r>
            <a:r>
              <a:rPr sz="900" kern="0" spc="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808" name="textbox 1808"/>
          <p:cNvSpPr/>
          <p:nvPr/>
        </p:nvSpPr>
        <p:spPr>
          <a:xfrm>
            <a:off x="1434083" y="3174491"/>
            <a:ext cx="721359" cy="34035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234315" indent="-124460" algn="l" rtl="0" eaLnBrk="0">
              <a:lnSpc>
                <a:spcPct val="109000"/>
              </a:lnSpc>
              <a:tabLst/>
            </a:pP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支护工程</a:t>
            </a:r>
            <a:r>
              <a:rPr sz="900" kern="0" spc="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810" name="textbox 1810"/>
          <p:cNvSpPr/>
          <p:nvPr/>
        </p:nvSpPr>
        <p:spPr>
          <a:xfrm>
            <a:off x="2569464" y="5218176"/>
            <a:ext cx="721359" cy="34035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233679" indent="-125095" algn="l" rtl="0" eaLnBrk="0">
              <a:lnSpc>
                <a:spcPct val="109000"/>
              </a:lnSpc>
              <a:tabLst/>
            </a:pPr>
            <a:r>
              <a:rPr sz="900" kern="0" spc="9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抹灰施工</a:t>
            </a:r>
            <a:r>
              <a:rPr sz="900" kern="0" spc="-1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812" name="textbox 1812"/>
          <p:cNvSpPr/>
          <p:nvPr/>
        </p:nvSpPr>
        <p:spPr>
          <a:xfrm>
            <a:off x="5788152" y="3176015"/>
            <a:ext cx="719455" cy="34035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08585" algn="l" rtl="0" eaLnBrk="0">
              <a:lnSpc>
                <a:spcPts val="1156"/>
              </a:lnSpc>
              <a:spcBef>
                <a:spcPts val="5"/>
              </a:spcBef>
              <a:tabLst/>
            </a:pPr>
            <a:r>
              <a:rPr sz="900" kern="0" spc="9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模板验收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814" name="textbox 1814"/>
          <p:cNvSpPr/>
          <p:nvPr/>
        </p:nvSpPr>
        <p:spPr>
          <a:xfrm>
            <a:off x="6560819" y="3176015"/>
            <a:ext cx="719455" cy="34035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70814" algn="l" rtl="0" eaLnBrk="0">
              <a:lnSpc>
                <a:spcPts val="1165"/>
              </a:lnSpc>
              <a:spcBef>
                <a:spcPts val="4"/>
              </a:spcBef>
              <a:tabLst/>
            </a:pP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砼验收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816" name="textbox 1816"/>
          <p:cNvSpPr/>
          <p:nvPr/>
        </p:nvSpPr>
        <p:spPr>
          <a:xfrm>
            <a:off x="2397251" y="3174491"/>
            <a:ext cx="719455" cy="34035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107950" indent="36194" algn="l" rtl="0" eaLnBrk="0">
              <a:lnSpc>
                <a:spcPct val="109000"/>
              </a:lnSpc>
              <a:spcBef>
                <a:spcPts val="1"/>
              </a:spcBef>
              <a:tabLst/>
            </a:pPr>
            <a:r>
              <a:rPr sz="900" kern="0" spc="7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灌注/预</a:t>
            </a:r>
            <a:r>
              <a:rPr sz="900" kern="0" spc="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</a:t>
            </a: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置桩验收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818" name="textbox 1818"/>
          <p:cNvSpPr/>
          <p:nvPr/>
        </p:nvSpPr>
        <p:spPr>
          <a:xfrm>
            <a:off x="3331463" y="3174491"/>
            <a:ext cx="719455" cy="340359"/>
          </a:xfrm>
          <a:prstGeom prst="rect">
            <a:avLst/>
          </a:prstGeom>
          <a:solidFill>
            <a:srgbClr val="9DC3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234315" indent="-124460" algn="l" rtl="0" eaLnBrk="0">
              <a:lnSpc>
                <a:spcPct val="109000"/>
              </a:lnSpc>
              <a:tabLst/>
            </a:pP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土方工程</a:t>
            </a:r>
            <a:r>
              <a:rPr sz="900" kern="0" spc="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900" kern="0" spc="80" dirty="0">
                <a:solidFill>
                  <a:srgbClr val="595959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验收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820" name="textbox 1820"/>
          <p:cNvSpPr/>
          <p:nvPr/>
        </p:nvSpPr>
        <p:spPr>
          <a:xfrm>
            <a:off x="7454646" y="6086347"/>
            <a:ext cx="487680" cy="4235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58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4000"/>
              </a:lnSpc>
              <a:tabLst/>
            </a:pPr>
            <a:r>
              <a:rPr sz="3100" kern="0" spc="-1030" dirty="0">
                <a:solidFill>
                  <a:srgbClr val="A6A6A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</a:t>
            </a:r>
            <a:endParaRPr sz="31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1822" name="picture 18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813560" y="4575047"/>
            <a:ext cx="469391" cy="292607"/>
          </a:xfrm>
          <a:prstGeom prst="rect">
            <a:avLst/>
          </a:prstGeom>
        </p:spPr>
      </p:pic>
      <p:pic>
        <p:nvPicPr>
          <p:cNvPr id="1824" name="picture 18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531108" y="5638800"/>
            <a:ext cx="397763" cy="263652"/>
          </a:xfrm>
          <a:prstGeom prst="rect">
            <a:avLst/>
          </a:prstGeom>
        </p:spPr>
      </p:pic>
      <p:pic>
        <p:nvPicPr>
          <p:cNvPr id="1826" name="picture 18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813560" y="4477511"/>
            <a:ext cx="469391" cy="195071"/>
          </a:xfrm>
          <a:prstGeom prst="rect">
            <a:avLst/>
          </a:prstGeom>
        </p:spPr>
      </p:pic>
      <p:pic>
        <p:nvPicPr>
          <p:cNvPr id="1828" name="picture 18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412747" y="4925567"/>
            <a:ext cx="272796" cy="272795"/>
          </a:xfrm>
          <a:prstGeom prst="rect">
            <a:avLst/>
          </a:prstGeom>
        </p:spPr>
      </p:pic>
      <p:pic>
        <p:nvPicPr>
          <p:cNvPr id="1830" name="picture 18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359408" y="2305812"/>
            <a:ext cx="271271" cy="272796"/>
          </a:xfrm>
          <a:prstGeom prst="rect">
            <a:avLst/>
          </a:prstGeom>
        </p:spPr>
      </p:pic>
      <p:pic>
        <p:nvPicPr>
          <p:cNvPr id="1832" name="picture 18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2095500" y="1828800"/>
            <a:ext cx="399287" cy="178308"/>
          </a:xfrm>
          <a:prstGeom prst="rect">
            <a:avLst/>
          </a:prstGeom>
        </p:spPr>
      </p:pic>
      <p:pic>
        <p:nvPicPr>
          <p:cNvPr id="1834" name="picture 18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874011" y="5853683"/>
            <a:ext cx="197781" cy="333756"/>
          </a:xfrm>
          <a:prstGeom prst="rect">
            <a:avLst/>
          </a:prstGeom>
        </p:spPr>
      </p:pic>
      <p:pic>
        <p:nvPicPr>
          <p:cNvPr id="1836" name="picture 18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1706097" y="2034536"/>
            <a:ext cx="7364" cy="473354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8" name="picture 18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86227" y="321261"/>
            <a:ext cx="11869716" cy="589026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rect 1840"/>
          <p:cNvSpPr/>
          <p:nvPr/>
        </p:nvSpPr>
        <p:spPr>
          <a:xfrm>
            <a:off x="7499604" y="4939283"/>
            <a:ext cx="4200143" cy="1792224"/>
          </a:xfrm>
          <a:prstGeom prst="rect">
            <a:avLst/>
          </a:prstGeom>
          <a:solidFill>
            <a:srgbClr val="DEEB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32" name="group 132"/>
          <p:cNvGrpSpPr/>
          <p:nvPr/>
        </p:nvGrpSpPr>
        <p:grpSpPr>
          <a:xfrm rot="21600000">
            <a:off x="8481059" y="5606796"/>
            <a:ext cx="3133344" cy="1046987"/>
            <a:chOff x="0" y="0"/>
            <a:chExt cx="3133344" cy="1046987"/>
          </a:xfrm>
        </p:grpSpPr>
        <p:sp>
          <p:nvSpPr>
            <p:cNvPr id="1842" name="path 1842"/>
            <p:cNvSpPr/>
            <p:nvPr/>
          </p:nvSpPr>
          <p:spPr>
            <a:xfrm>
              <a:off x="0" y="0"/>
              <a:ext cx="3133344" cy="687323"/>
            </a:xfrm>
            <a:custGeom>
              <a:avLst/>
              <a:gdLst/>
              <a:ahLst/>
              <a:cxnLst/>
              <a:rect l="0" t="0" r="0" b="0"/>
              <a:pathLst>
                <a:path w="4934" h="1082">
                  <a:moveTo>
                    <a:pt x="0" y="515"/>
                  </a:moveTo>
                  <a:lnTo>
                    <a:pt x="4934" y="515"/>
                  </a:lnTo>
                  <a:lnTo>
                    <a:pt x="4934" y="0"/>
                  </a:lnTo>
                  <a:lnTo>
                    <a:pt x="0" y="0"/>
                  </a:lnTo>
                  <a:lnTo>
                    <a:pt x="0" y="515"/>
                  </a:lnTo>
                  <a:close/>
                </a:path>
                <a:path w="4934" h="1082">
                  <a:moveTo>
                    <a:pt x="0" y="1082"/>
                  </a:moveTo>
                  <a:lnTo>
                    <a:pt x="4934" y="1082"/>
                  </a:lnTo>
                  <a:lnTo>
                    <a:pt x="4934" y="566"/>
                  </a:lnTo>
                  <a:lnTo>
                    <a:pt x="0" y="566"/>
                  </a:lnTo>
                  <a:lnTo>
                    <a:pt x="0" y="108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44" name="path 1844"/>
            <p:cNvSpPr/>
            <p:nvPr/>
          </p:nvSpPr>
          <p:spPr>
            <a:xfrm>
              <a:off x="0" y="723899"/>
              <a:ext cx="3133344" cy="323088"/>
            </a:xfrm>
            <a:custGeom>
              <a:avLst/>
              <a:gdLst/>
              <a:ahLst/>
              <a:cxnLst/>
              <a:rect l="0" t="0" r="0" b="0"/>
              <a:pathLst>
                <a:path w="4934" h="508">
                  <a:moveTo>
                    <a:pt x="0" y="508"/>
                  </a:moveTo>
                  <a:lnTo>
                    <a:pt x="4934" y="508"/>
                  </a:lnTo>
                  <a:lnTo>
                    <a:pt x="4934" y="0"/>
                  </a:lnTo>
                  <a:lnTo>
                    <a:pt x="0" y="0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BDD7EE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846" name="table 1846"/>
          <p:cNvGraphicFramePr>
            <a:graphicFrameLocks noGrp="1"/>
          </p:cNvGraphicFramePr>
          <p:nvPr/>
        </p:nvGraphicFramePr>
        <p:xfrm>
          <a:off x="7411211" y="2257044"/>
          <a:ext cx="4388484" cy="4559300"/>
        </p:xfrm>
        <a:graphic>
          <a:graphicData uri="http://schemas.openxmlformats.org/drawingml/2006/table">
            <a:tbl>
              <a:tblPr/>
              <a:tblGrid>
                <a:gridCol w="156210"/>
                <a:gridCol w="783590"/>
                <a:gridCol w="78105"/>
                <a:gridCol w="3134360"/>
                <a:gridCol w="236219"/>
              </a:tblGrid>
              <a:tr h="314959">
                <a:tc gridSpan="5"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1600" algn="l" rtl="0" eaLnBrk="0">
                        <a:lnSpc>
                          <a:spcPct val="9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400" b="1" kern="0" spc="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公司安全管理自定义模板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14525">
                <a:tc gridSpan="5"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01625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100" kern="0" spc="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问题类别                </a:t>
                      </a:r>
                      <a:r>
                        <a:rPr sz="1100" kern="0" spc="-1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          问题描述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  <a:tr h="104775">
                <a:tc>
                  <a:txBody>
                    <a:bodyPr/>
                    <a:lstStyle/>
                    <a:p>
                      <a:pPr algn="l" rtl="0" eaLnBrk="0">
                        <a:lnSpc>
                          <a:spcPts val="775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ts val="775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ts val="775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ts val="775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ts val="775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039">
                <a:tc gridSpan="5"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0330" algn="l" rtl="0" eaLnBrk="0">
                        <a:lnSpc>
                          <a:spcPct val="97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400" b="1" kern="0" spc="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项目安全管理自定义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301625" algn="l" rtl="0" eaLnBrk="0">
                        <a:lnSpc>
                          <a:spcPct val="97000"/>
                        </a:lnSpc>
                        <a:spcBef>
                          <a:spcPts val="1061"/>
                        </a:spcBef>
                        <a:tabLst/>
                      </a:pPr>
                      <a:r>
                        <a:rPr sz="1100" kern="0" spc="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问题类别                </a:t>
                      </a:r>
                      <a:r>
                        <a:rPr sz="1100" kern="0" spc="-1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          问题描述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59050" algn="l" rtl="0" eaLnBrk="0">
                        <a:lnSpc>
                          <a:spcPts val="3262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2400" b="1" kern="0" spc="-10" dirty="0">
                          <a:solidFill>
                            <a:srgbClr val="9DC3E6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+</a:t>
                      </a:r>
                      <a:endParaRPr sz="2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48" name="picture 18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480053" y="2257044"/>
            <a:ext cx="469392" cy="195072"/>
          </a:xfrm>
          <a:prstGeom prst="rect">
            <a:avLst/>
          </a:prstGeom>
        </p:spPr>
      </p:pic>
      <p:sp>
        <p:nvSpPr>
          <p:cNvPr id="1850" name="rect 1850"/>
          <p:cNvSpPr/>
          <p:nvPr/>
        </p:nvSpPr>
        <p:spPr>
          <a:xfrm>
            <a:off x="387095" y="2615183"/>
            <a:ext cx="5128259" cy="1792224"/>
          </a:xfrm>
          <a:prstGeom prst="rect">
            <a:avLst/>
          </a:prstGeom>
          <a:solidFill>
            <a:srgbClr val="DEEB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852" name="picture 18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420867" y="2474976"/>
            <a:ext cx="583945" cy="978153"/>
          </a:xfrm>
          <a:prstGeom prst="rect">
            <a:avLst/>
          </a:prstGeom>
        </p:spPr>
      </p:pic>
      <p:grpSp>
        <p:nvGrpSpPr>
          <p:cNvPr id="134" name="group 134"/>
          <p:cNvGrpSpPr/>
          <p:nvPr/>
        </p:nvGrpSpPr>
        <p:grpSpPr>
          <a:xfrm rot="21600000">
            <a:off x="2289047" y="3282696"/>
            <a:ext cx="3131820" cy="1046987"/>
            <a:chOff x="0" y="0"/>
            <a:chExt cx="3131820" cy="1046987"/>
          </a:xfrm>
        </p:grpSpPr>
        <p:sp>
          <p:nvSpPr>
            <p:cNvPr id="1854" name="path 1854"/>
            <p:cNvSpPr/>
            <p:nvPr/>
          </p:nvSpPr>
          <p:spPr>
            <a:xfrm>
              <a:off x="0" y="0"/>
              <a:ext cx="3131820" cy="687323"/>
            </a:xfrm>
            <a:custGeom>
              <a:avLst/>
              <a:gdLst/>
              <a:ahLst/>
              <a:cxnLst/>
              <a:rect l="0" t="0" r="0" b="0"/>
              <a:pathLst>
                <a:path w="4932" h="1082">
                  <a:moveTo>
                    <a:pt x="0" y="515"/>
                  </a:moveTo>
                  <a:lnTo>
                    <a:pt x="4932" y="515"/>
                  </a:lnTo>
                  <a:lnTo>
                    <a:pt x="4932" y="0"/>
                  </a:lnTo>
                  <a:lnTo>
                    <a:pt x="0" y="0"/>
                  </a:lnTo>
                  <a:lnTo>
                    <a:pt x="0" y="515"/>
                  </a:lnTo>
                  <a:close/>
                </a:path>
                <a:path w="4932" h="1082">
                  <a:moveTo>
                    <a:pt x="0" y="1082"/>
                  </a:moveTo>
                  <a:lnTo>
                    <a:pt x="4932" y="1082"/>
                  </a:lnTo>
                  <a:lnTo>
                    <a:pt x="4932" y="566"/>
                  </a:lnTo>
                  <a:lnTo>
                    <a:pt x="0" y="566"/>
                  </a:lnTo>
                  <a:lnTo>
                    <a:pt x="0" y="108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56" name="path 1856"/>
            <p:cNvSpPr/>
            <p:nvPr/>
          </p:nvSpPr>
          <p:spPr>
            <a:xfrm>
              <a:off x="0" y="723899"/>
              <a:ext cx="3131820" cy="323088"/>
            </a:xfrm>
            <a:custGeom>
              <a:avLst/>
              <a:gdLst/>
              <a:ahLst/>
              <a:cxnLst/>
              <a:rect l="0" t="0" r="0" b="0"/>
              <a:pathLst>
                <a:path w="4932" h="508">
                  <a:moveTo>
                    <a:pt x="0" y="508"/>
                  </a:moveTo>
                  <a:lnTo>
                    <a:pt x="4932" y="508"/>
                  </a:lnTo>
                  <a:lnTo>
                    <a:pt x="4932" y="0"/>
                  </a:lnTo>
                  <a:lnTo>
                    <a:pt x="0" y="0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BDD7EE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858" name="table 1858"/>
          <p:cNvGraphicFramePr>
            <a:graphicFrameLocks noGrp="1"/>
          </p:cNvGraphicFramePr>
          <p:nvPr/>
        </p:nvGraphicFramePr>
        <p:xfrm>
          <a:off x="297179" y="2257044"/>
          <a:ext cx="5306059" cy="2235200"/>
        </p:xfrm>
        <a:graphic>
          <a:graphicData uri="http://schemas.openxmlformats.org/drawingml/2006/table">
            <a:tbl>
              <a:tblPr/>
              <a:tblGrid>
                <a:gridCol w="1029969"/>
                <a:gridCol w="915035"/>
                <a:gridCol w="290829"/>
                <a:gridCol w="3070225"/>
              </a:tblGrid>
              <a:tr h="348614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1600" algn="l" rtl="0" eaLnBrk="0">
                        <a:lnSpc>
                          <a:spcPct val="9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400" b="1" kern="0" spc="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公司质量管理自定义模板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56590">
                <a:tc gridSpan="4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95909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专业类别         问题类别</a:t>
                      </a:r>
                      <a:r>
                        <a:rPr sz="1100" kern="0" spc="1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              </a:t>
                      </a:r>
                      <a:r>
                        <a:rPr sz="1100" kern="0" spc="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</a:t>
                      </a:r>
                      <a:r>
                        <a:rPr sz="1100" kern="0" spc="-1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问题描述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476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34794" algn="l" rtl="0" eaLnBrk="0">
                        <a:lnSpc>
                          <a:spcPts val="3262"/>
                        </a:lnSpc>
                        <a:tabLst/>
                      </a:pPr>
                      <a:r>
                        <a:rPr sz="2400" b="1" kern="0" spc="-10" dirty="0">
                          <a:solidFill>
                            <a:srgbClr val="9DC3E6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+</a:t>
                      </a:r>
                      <a:endParaRPr sz="2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rowSpan="2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71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60" name="rect 1860"/>
          <p:cNvSpPr/>
          <p:nvPr/>
        </p:nvSpPr>
        <p:spPr>
          <a:xfrm>
            <a:off x="387095" y="4939283"/>
            <a:ext cx="5128259" cy="1792224"/>
          </a:xfrm>
          <a:prstGeom prst="rect">
            <a:avLst/>
          </a:prstGeom>
          <a:solidFill>
            <a:srgbClr val="DEEB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36" name="group 136"/>
          <p:cNvGrpSpPr/>
          <p:nvPr/>
        </p:nvGrpSpPr>
        <p:grpSpPr>
          <a:xfrm rot="21600000">
            <a:off x="2289047" y="5606796"/>
            <a:ext cx="3131820" cy="1046987"/>
            <a:chOff x="0" y="0"/>
            <a:chExt cx="3131820" cy="1046987"/>
          </a:xfrm>
        </p:grpSpPr>
        <p:sp>
          <p:nvSpPr>
            <p:cNvPr id="1862" name="path 1862"/>
            <p:cNvSpPr/>
            <p:nvPr/>
          </p:nvSpPr>
          <p:spPr>
            <a:xfrm>
              <a:off x="0" y="0"/>
              <a:ext cx="3131820" cy="687323"/>
            </a:xfrm>
            <a:custGeom>
              <a:avLst/>
              <a:gdLst/>
              <a:ahLst/>
              <a:cxnLst/>
              <a:rect l="0" t="0" r="0" b="0"/>
              <a:pathLst>
                <a:path w="4932" h="1082">
                  <a:moveTo>
                    <a:pt x="0" y="515"/>
                  </a:moveTo>
                  <a:lnTo>
                    <a:pt x="4932" y="515"/>
                  </a:lnTo>
                  <a:lnTo>
                    <a:pt x="4932" y="0"/>
                  </a:lnTo>
                  <a:lnTo>
                    <a:pt x="0" y="0"/>
                  </a:lnTo>
                  <a:lnTo>
                    <a:pt x="0" y="515"/>
                  </a:lnTo>
                  <a:close/>
                </a:path>
                <a:path w="4932" h="1082">
                  <a:moveTo>
                    <a:pt x="0" y="1082"/>
                  </a:moveTo>
                  <a:lnTo>
                    <a:pt x="4932" y="1082"/>
                  </a:lnTo>
                  <a:lnTo>
                    <a:pt x="4932" y="566"/>
                  </a:lnTo>
                  <a:lnTo>
                    <a:pt x="0" y="566"/>
                  </a:lnTo>
                  <a:lnTo>
                    <a:pt x="0" y="108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64" name="path 1864"/>
            <p:cNvSpPr/>
            <p:nvPr/>
          </p:nvSpPr>
          <p:spPr>
            <a:xfrm>
              <a:off x="0" y="723899"/>
              <a:ext cx="3131820" cy="323088"/>
            </a:xfrm>
            <a:custGeom>
              <a:avLst/>
              <a:gdLst/>
              <a:ahLst/>
              <a:cxnLst/>
              <a:rect l="0" t="0" r="0" b="0"/>
              <a:pathLst>
                <a:path w="4932" h="508">
                  <a:moveTo>
                    <a:pt x="0" y="508"/>
                  </a:moveTo>
                  <a:lnTo>
                    <a:pt x="4932" y="508"/>
                  </a:lnTo>
                  <a:lnTo>
                    <a:pt x="4932" y="0"/>
                  </a:lnTo>
                  <a:lnTo>
                    <a:pt x="0" y="0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BDD7EE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1866" name="picture 18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420867" y="5164835"/>
            <a:ext cx="583945" cy="612305"/>
          </a:xfrm>
          <a:prstGeom prst="rect">
            <a:avLst/>
          </a:prstGeom>
        </p:spPr>
      </p:pic>
      <p:graphicFrame>
        <p:nvGraphicFramePr>
          <p:cNvPr id="1868" name="table 1868"/>
          <p:cNvGraphicFramePr>
            <a:graphicFrameLocks noGrp="1"/>
          </p:cNvGraphicFramePr>
          <p:nvPr/>
        </p:nvGraphicFramePr>
        <p:xfrm>
          <a:off x="297179" y="4585716"/>
          <a:ext cx="5306059" cy="2230755"/>
        </p:xfrm>
        <a:graphic>
          <a:graphicData uri="http://schemas.openxmlformats.org/drawingml/2006/table">
            <a:tbl>
              <a:tblPr/>
              <a:tblGrid>
                <a:gridCol w="1029969"/>
                <a:gridCol w="915035"/>
                <a:gridCol w="3361054"/>
              </a:tblGrid>
              <a:tr h="656590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0330" algn="l" rtl="0" eaLnBrk="0">
                        <a:lnSpc>
                          <a:spcPct val="97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400" b="1" kern="0" spc="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项目质量管理自定义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10000"/>
                        </a:lnSpc>
                        <a:tabLst/>
                      </a:pPr>
                      <a:endParaRPr sz="8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95909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专业类别         问题类别</a:t>
                      </a:r>
                      <a:r>
                        <a:rPr sz="1100" kern="0" spc="1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              </a:t>
                      </a:r>
                      <a:r>
                        <a:rPr sz="1100" kern="0" spc="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</a:t>
                      </a:r>
                      <a:r>
                        <a:rPr sz="1100" kern="0" spc="-1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问题描述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534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34794" algn="l" rtl="0" eaLnBrk="0">
                        <a:lnSpc>
                          <a:spcPts val="3262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2400" b="1" kern="0" spc="-10" dirty="0">
                          <a:solidFill>
                            <a:srgbClr val="9DC3E6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+</a:t>
                      </a:r>
                      <a:endParaRPr sz="2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35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70" name="table 1870"/>
          <p:cNvGraphicFramePr>
            <a:graphicFrameLocks noGrp="1"/>
          </p:cNvGraphicFramePr>
          <p:nvPr/>
        </p:nvGraphicFramePr>
        <p:xfrm>
          <a:off x="297179" y="629411"/>
          <a:ext cx="5306059" cy="1539240"/>
        </p:xfrm>
        <a:graphic>
          <a:graphicData uri="http://schemas.openxmlformats.org/drawingml/2006/table">
            <a:tbl>
              <a:tblPr/>
              <a:tblGrid>
                <a:gridCol w="5306059"/>
              </a:tblGrid>
              <a:tr h="35369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0330" algn="l" rtl="0" eaLnBrk="0">
                        <a:lnSpc>
                          <a:spcPct val="97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400" b="1" kern="0" spc="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集团质量管理预置模板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8554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95909" algn="l" rtl="0" eaLnBrk="0">
                        <a:lnSpc>
                          <a:spcPct val="97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1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专业类别         问题类别</a:t>
                      </a:r>
                      <a:r>
                        <a:rPr sz="1100" kern="0" spc="1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              </a:t>
                      </a:r>
                      <a:r>
                        <a:rPr sz="1100" kern="0" spc="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</a:t>
                      </a:r>
                      <a:r>
                        <a:rPr sz="1100" kern="0" spc="-1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问题描述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72" name="table 1872"/>
          <p:cNvGraphicFramePr>
            <a:graphicFrameLocks noGrp="1"/>
          </p:cNvGraphicFramePr>
          <p:nvPr/>
        </p:nvGraphicFramePr>
        <p:xfrm>
          <a:off x="7411211" y="629411"/>
          <a:ext cx="4388484" cy="1539240"/>
        </p:xfrm>
        <a:graphic>
          <a:graphicData uri="http://schemas.openxmlformats.org/drawingml/2006/table">
            <a:tbl>
              <a:tblPr/>
              <a:tblGrid>
                <a:gridCol w="1025525"/>
                <a:gridCol w="3362959"/>
              </a:tblGrid>
              <a:tr h="353694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0330" algn="l" rtl="0" eaLnBrk="0">
                        <a:lnSpc>
                          <a:spcPct val="97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400" b="1" kern="0" spc="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集团安全管理预置模板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8554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01625" algn="l" rtl="0" eaLnBrk="0">
                        <a:lnSpc>
                          <a:spcPct val="97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100" kern="0" spc="-2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问题类别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38580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100" kern="0" spc="-2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问题描述</a:t>
                      </a:r>
                      <a:endParaRPr sz="11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</a:tr>
            </a:tbl>
          </a:graphicData>
        </a:graphic>
      </p:graphicFrame>
      <p:grpSp>
        <p:nvGrpSpPr>
          <p:cNvPr id="138" name="group 138"/>
          <p:cNvGrpSpPr/>
          <p:nvPr/>
        </p:nvGrpSpPr>
        <p:grpSpPr>
          <a:xfrm rot="21600000">
            <a:off x="8481059" y="3282696"/>
            <a:ext cx="3133344" cy="1046987"/>
            <a:chOff x="0" y="0"/>
            <a:chExt cx="3133344" cy="1046987"/>
          </a:xfrm>
        </p:grpSpPr>
        <p:sp>
          <p:nvSpPr>
            <p:cNvPr id="1874" name="path 1874"/>
            <p:cNvSpPr/>
            <p:nvPr/>
          </p:nvSpPr>
          <p:spPr>
            <a:xfrm>
              <a:off x="0" y="0"/>
              <a:ext cx="3133344" cy="687323"/>
            </a:xfrm>
            <a:custGeom>
              <a:avLst/>
              <a:gdLst/>
              <a:ahLst/>
              <a:cxnLst/>
              <a:rect l="0" t="0" r="0" b="0"/>
              <a:pathLst>
                <a:path w="4934" h="1082">
                  <a:moveTo>
                    <a:pt x="0" y="515"/>
                  </a:moveTo>
                  <a:lnTo>
                    <a:pt x="4934" y="515"/>
                  </a:lnTo>
                  <a:lnTo>
                    <a:pt x="4934" y="0"/>
                  </a:lnTo>
                  <a:lnTo>
                    <a:pt x="0" y="0"/>
                  </a:lnTo>
                  <a:lnTo>
                    <a:pt x="0" y="515"/>
                  </a:lnTo>
                  <a:close/>
                </a:path>
                <a:path w="4934" h="1082">
                  <a:moveTo>
                    <a:pt x="0" y="1082"/>
                  </a:moveTo>
                  <a:lnTo>
                    <a:pt x="4934" y="1082"/>
                  </a:lnTo>
                  <a:lnTo>
                    <a:pt x="4934" y="566"/>
                  </a:lnTo>
                  <a:lnTo>
                    <a:pt x="0" y="566"/>
                  </a:lnTo>
                  <a:lnTo>
                    <a:pt x="0" y="108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76" name="path 1876"/>
            <p:cNvSpPr/>
            <p:nvPr/>
          </p:nvSpPr>
          <p:spPr>
            <a:xfrm>
              <a:off x="0" y="723899"/>
              <a:ext cx="3133344" cy="323088"/>
            </a:xfrm>
            <a:custGeom>
              <a:avLst/>
              <a:gdLst/>
              <a:ahLst/>
              <a:cxnLst/>
              <a:rect l="0" t="0" r="0" b="0"/>
              <a:pathLst>
                <a:path w="4934" h="508">
                  <a:moveTo>
                    <a:pt x="0" y="508"/>
                  </a:moveTo>
                  <a:lnTo>
                    <a:pt x="4934" y="508"/>
                  </a:lnTo>
                  <a:lnTo>
                    <a:pt x="4934" y="0"/>
                  </a:lnTo>
                  <a:lnTo>
                    <a:pt x="0" y="0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BDD7EE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878" name="table 1878"/>
          <p:cNvGraphicFramePr>
            <a:graphicFrameLocks noGrp="1"/>
          </p:cNvGraphicFramePr>
          <p:nvPr/>
        </p:nvGraphicFramePr>
        <p:xfrm>
          <a:off x="458723" y="2912363"/>
          <a:ext cx="4968240" cy="335279"/>
        </p:xfrm>
        <a:graphic>
          <a:graphicData uri="http://schemas.openxmlformats.org/drawingml/2006/table">
            <a:tbl>
              <a:tblPr>
                <a:solidFill>
                  <a:srgbClr val="F8CBAD"/>
                </a:solidFill>
              </a:tblPr>
              <a:tblGrid>
                <a:gridCol w="4968240"/>
              </a:tblGrid>
              <a:tr h="32575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32660" algn="l" rtl="0" eaLnBrk="0">
                        <a:lnSpc>
                          <a:spcPts val="1156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集团模板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80" name="table 1880"/>
          <p:cNvGraphicFramePr>
            <a:graphicFrameLocks noGrp="1"/>
          </p:cNvGraphicFramePr>
          <p:nvPr/>
        </p:nvGraphicFramePr>
        <p:xfrm>
          <a:off x="458723" y="5242559"/>
          <a:ext cx="4968240" cy="328930"/>
        </p:xfrm>
        <a:graphic>
          <a:graphicData uri="http://schemas.openxmlformats.org/drawingml/2006/table">
            <a:tbl>
              <a:tblPr>
                <a:solidFill>
                  <a:srgbClr val="F8CBAD"/>
                </a:solidFill>
              </a:tblPr>
              <a:tblGrid>
                <a:gridCol w="4968240"/>
              </a:tblGrid>
              <a:tr h="3289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33295" algn="l" rtl="0" eaLnBrk="0">
                        <a:lnSpc>
                          <a:spcPts val="1156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公司模板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82" name="table 1882"/>
          <p:cNvGraphicFramePr>
            <a:graphicFrameLocks noGrp="1"/>
          </p:cNvGraphicFramePr>
          <p:nvPr/>
        </p:nvGraphicFramePr>
        <p:xfrm>
          <a:off x="7572756" y="2912363"/>
          <a:ext cx="4047490" cy="335279"/>
        </p:xfrm>
        <a:graphic>
          <a:graphicData uri="http://schemas.openxmlformats.org/drawingml/2006/table">
            <a:tbl>
              <a:tblPr>
                <a:solidFill>
                  <a:srgbClr val="F8CBAD"/>
                </a:solidFill>
              </a:tblPr>
              <a:tblGrid>
                <a:gridCol w="4047490"/>
              </a:tblGrid>
              <a:tr h="32575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72285" algn="l" rtl="0" eaLnBrk="0">
                        <a:lnSpc>
                          <a:spcPts val="1156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集团模板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84" name="table 1884"/>
          <p:cNvGraphicFramePr>
            <a:graphicFrameLocks noGrp="1"/>
          </p:cNvGraphicFramePr>
          <p:nvPr/>
        </p:nvGraphicFramePr>
        <p:xfrm>
          <a:off x="7572756" y="5236464"/>
          <a:ext cx="4047490" cy="335280"/>
        </p:xfrm>
        <a:graphic>
          <a:graphicData uri="http://schemas.openxmlformats.org/drawingml/2006/table">
            <a:tbl>
              <a:tblPr>
                <a:solidFill>
                  <a:srgbClr val="F8CBAD"/>
                </a:solidFill>
              </a:tblPr>
              <a:tblGrid>
                <a:gridCol w="4047490"/>
              </a:tblGrid>
              <a:tr h="32575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772285" algn="l" rtl="0" eaLnBrk="0">
                        <a:lnSpc>
                          <a:spcPts val="1156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公司模板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</a:tbl>
          </a:graphicData>
        </a:graphic>
      </p:graphicFrame>
      <p:sp>
        <p:nvSpPr>
          <p:cNvPr id="1886" name="textbox 1886"/>
          <p:cNvSpPr/>
          <p:nvPr/>
        </p:nvSpPr>
        <p:spPr>
          <a:xfrm>
            <a:off x="320583" y="176626"/>
            <a:ext cx="3979545" cy="3219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84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2000" b="1" kern="0" spc="4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匠心产品模块概述-</a:t>
            </a:r>
            <a:r>
              <a:rPr sz="1500" kern="0" spc="4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质量安全自定义管理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1888" name="table 1888"/>
          <p:cNvGraphicFramePr>
            <a:graphicFrameLocks noGrp="1"/>
          </p:cNvGraphicFramePr>
          <p:nvPr/>
        </p:nvGraphicFramePr>
        <p:xfrm>
          <a:off x="8474964" y="1673352"/>
          <a:ext cx="3145155" cy="33972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3145155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816610" algn="l" rtl="0" eaLnBrk="0">
                        <a:lnSpc>
                          <a:spcPts val="1152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安全帽未佩戴或佩带不正确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90" name="table 1890"/>
          <p:cNvGraphicFramePr>
            <a:graphicFrameLocks noGrp="1"/>
          </p:cNvGraphicFramePr>
          <p:nvPr/>
        </p:nvGraphicFramePr>
        <p:xfrm>
          <a:off x="8474964" y="1313688"/>
          <a:ext cx="3145155" cy="33972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3145155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94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689609" algn="l" rtl="0" eaLnBrk="0">
                        <a:lnSpc>
                          <a:spcPts val="1154"/>
                        </a:lnSpc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楼层、楼梯临边防护栏杆不到位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92" name="table 1892"/>
          <p:cNvGraphicFramePr>
            <a:graphicFrameLocks noGrp="1"/>
          </p:cNvGraphicFramePr>
          <p:nvPr/>
        </p:nvGraphicFramePr>
        <p:xfrm>
          <a:off x="8474964" y="5600700"/>
          <a:ext cx="3145155" cy="339725"/>
        </p:xfrm>
        <a:graphic>
          <a:graphicData uri="http://schemas.openxmlformats.org/drawingml/2006/table">
            <a:tbl>
              <a:tblPr/>
              <a:tblGrid>
                <a:gridCol w="3145155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751205" algn="l" rtl="0" eaLnBrk="0">
                        <a:lnSpc>
                          <a:spcPts val="1156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卸料平台存在超载或坠落风险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94" name="table 1894"/>
          <p:cNvGraphicFramePr>
            <a:graphicFrameLocks noGrp="1"/>
          </p:cNvGraphicFramePr>
          <p:nvPr/>
        </p:nvGraphicFramePr>
        <p:xfrm>
          <a:off x="8474964" y="5960364"/>
          <a:ext cx="3145155" cy="339725"/>
        </p:xfrm>
        <a:graphic>
          <a:graphicData uri="http://schemas.openxmlformats.org/drawingml/2006/table">
            <a:tbl>
              <a:tblPr/>
              <a:tblGrid>
                <a:gridCol w="3145155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111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599440" algn="l" rtl="0" eaLnBrk="0">
                        <a:lnSpc>
                          <a:spcPts val="1147"/>
                        </a:lnSpc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洞口未防护/防护措施松动、被移除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96" name="table 1896"/>
          <p:cNvGraphicFramePr>
            <a:graphicFrameLocks noGrp="1"/>
          </p:cNvGraphicFramePr>
          <p:nvPr/>
        </p:nvGraphicFramePr>
        <p:xfrm>
          <a:off x="8474964" y="3636264"/>
          <a:ext cx="3145155" cy="339725"/>
        </p:xfrm>
        <a:graphic>
          <a:graphicData uri="http://schemas.openxmlformats.org/drawingml/2006/table">
            <a:tbl>
              <a:tblPr/>
              <a:tblGrid>
                <a:gridCol w="3145155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815975" algn="l" rtl="0" eaLnBrk="0">
                        <a:lnSpc>
                          <a:spcPts val="1151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洞口无防护，或防护未固定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98" name="table 1898"/>
          <p:cNvGraphicFramePr>
            <a:graphicFrameLocks noGrp="1"/>
          </p:cNvGraphicFramePr>
          <p:nvPr/>
        </p:nvGraphicFramePr>
        <p:xfrm>
          <a:off x="8474964" y="3276600"/>
          <a:ext cx="3145155" cy="339725"/>
        </p:xfrm>
        <a:graphic>
          <a:graphicData uri="http://schemas.openxmlformats.org/drawingml/2006/table">
            <a:tbl>
              <a:tblPr/>
              <a:tblGrid>
                <a:gridCol w="3145155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79095" algn="l" rtl="0" eaLnBrk="0">
                        <a:lnSpc>
                          <a:spcPts val="1152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电梯井未按要求设置栅门、硬封闭和挡脚板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00" name="table 1900"/>
          <p:cNvGraphicFramePr>
            <a:graphicFrameLocks noGrp="1"/>
          </p:cNvGraphicFramePr>
          <p:nvPr/>
        </p:nvGraphicFramePr>
        <p:xfrm>
          <a:off x="2282951" y="1313688"/>
          <a:ext cx="3143885" cy="33972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3143885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94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66800" algn="l" rtl="0" eaLnBrk="0">
                        <a:lnSpc>
                          <a:spcPts val="1153"/>
                        </a:lnSpc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厨卫间门槛石后贴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02" name="table 1902"/>
          <p:cNvGraphicFramePr>
            <a:graphicFrameLocks noGrp="1"/>
          </p:cNvGraphicFramePr>
          <p:nvPr/>
        </p:nvGraphicFramePr>
        <p:xfrm>
          <a:off x="2282951" y="1673352"/>
          <a:ext cx="3143885" cy="33972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3143885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32434" algn="l" rtl="0" eaLnBrk="0">
                        <a:lnSpc>
                          <a:spcPts val="1153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900" kern="0" spc="10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地漏主芯的中心线未与</a:t>
                      </a: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管道的中心线重合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04" name="table 1904"/>
          <p:cNvGraphicFramePr>
            <a:graphicFrameLocks noGrp="1"/>
          </p:cNvGraphicFramePr>
          <p:nvPr/>
        </p:nvGraphicFramePr>
        <p:xfrm>
          <a:off x="2282951" y="5600700"/>
          <a:ext cx="3143885" cy="339725"/>
        </p:xfrm>
        <a:graphic>
          <a:graphicData uri="http://schemas.openxmlformats.org/drawingml/2006/table">
            <a:tbl>
              <a:tblPr/>
              <a:tblGrid>
                <a:gridCol w="3143885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629919" algn="l" rtl="0" eaLnBrk="0">
                        <a:lnSpc>
                          <a:spcPts val="1151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防水涂膜开裂、孔洞、粉团等缺陷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06" name="table 1906"/>
          <p:cNvGraphicFramePr>
            <a:graphicFrameLocks noGrp="1"/>
          </p:cNvGraphicFramePr>
          <p:nvPr/>
        </p:nvGraphicFramePr>
        <p:xfrm>
          <a:off x="2282951" y="5960364"/>
          <a:ext cx="3143885" cy="339725"/>
        </p:xfrm>
        <a:graphic>
          <a:graphicData uri="http://schemas.openxmlformats.org/drawingml/2006/table">
            <a:tbl>
              <a:tblPr/>
              <a:tblGrid>
                <a:gridCol w="3143885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111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756284" algn="l" rtl="0" eaLnBrk="0">
                        <a:lnSpc>
                          <a:spcPts val="1151"/>
                        </a:lnSpc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防水完成后保护不到位，破损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08" name="table 1908"/>
          <p:cNvGraphicFramePr>
            <a:graphicFrameLocks noGrp="1"/>
          </p:cNvGraphicFramePr>
          <p:nvPr/>
        </p:nvGraphicFramePr>
        <p:xfrm>
          <a:off x="2282951" y="3276600"/>
          <a:ext cx="3143885" cy="339725"/>
        </p:xfrm>
        <a:graphic>
          <a:graphicData uri="http://schemas.openxmlformats.org/drawingml/2006/table">
            <a:tbl>
              <a:tblPr/>
              <a:tblGrid>
                <a:gridCol w="3143885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39419" algn="l" rtl="0" eaLnBrk="0">
                        <a:lnSpc>
                          <a:spcPts val="1149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防水基层未处理，基础不平整，缺陷较多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10" name="table 1910"/>
          <p:cNvGraphicFramePr>
            <a:graphicFrameLocks noGrp="1"/>
          </p:cNvGraphicFramePr>
          <p:nvPr/>
        </p:nvGraphicFramePr>
        <p:xfrm>
          <a:off x="2282951" y="3636264"/>
          <a:ext cx="3143885" cy="339725"/>
        </p:xfrm>
        <a:graphic>
          <a:graphicData uri="http://schemas.openxmlformats.org/drawingml/2006/table">
            <a:tbl>
              <a:tblPr/>
              <a:tblGrid>
                <a:gridCol w="3143885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68375" algn="l" rtl="0" eaLnBrk="0">
                        <a:lnSpc>
                          <a:spcPts val="1149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阴角部位未做R角处理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12" name="textbox 1912"/>
          <p:cNvSpPr/>
          <p:nvPr/>
        </p:nvSpPr>
        <p:spPr>
          <a:xfrm>
            <a:off x="6108527" y="4969413"/>
            <a:ext cx="818514" cy="4997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46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03200" indent="-190500" algn="l" rtl="0" eaLnBrk="0">
              <a:lnSpc>
                <a:spcPct val="104000"/>
              </a:lnSpc>
              <a:tabLst/>
            </a:pPr>
            <a:r>
              <a:rPr sz="1500" kern="0" spc="5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防水专业</a:t>
            </a: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分包</a:t>
            </a:r>
            <a:endParaRPr sz="1500" dirty="0">
              <a:latin typeface="DengXian"/>
              <a:ea typeface="DengXian"/>
              <a:cs typeface="DengXian"/>
            </a:endParaRPr>
          </a:p>
        </p:txBody>
      </p:sp>
      <p:pic>
        <p:nvPicPr>
          <p:cNvPr id="1914" name="picture 19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240405" y="2988564"/>
            <a:ext cx="534148" cy="658367"/>
          </a:xfrm>
          <a:prstGeom prst="rect">
            <a:avLst/>
          </a:prstGeom>
        </p:spPr>
      </p:pic>
      <p:pic>
        <p:nvPicPr>
          <p:cNvPr id="1916" name="picture 19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245292" y="4291583"/>
            <a:ext cx="524373" cy="647700"/>
          </a:xfrm>
          <a:prstGeom prst="rect">
            <a:avLst/>
          </a:prstGeom>
        </p:spPr>
      </p:pic>
      <p:pic>
        <p:nvPicPr>
          <p:cNvPr id="1918" name="picture 19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245292" y="1712976"/>
            <a:ext cx="524373" cy="647700"/>
          </a:xfrm>
          <a:prstGeom prst="rect">
            <a:avLst/>
          </a:prstGeom>
        </p:spPr>
      </p:pic>
      <p:sp>
        <p:nvSpPr>
          <p:cNvPr id="1920" name="textbox 1920"/>
          <p:cNvSpPr/>
          <p:nvPr/>
        </p:nvSpPr>
        <p:spPr>
          <a:xfrm>
            <a:off x="466344" y="6330696"/>
            <a:ext cx="823594" cy="349884"/>
          </a:xfrm>
          <a:prstGeom prst="rect">
            <a:avLst/>
          </a:prstGeom>
          <a:solidFill>
            <a:srgbClr val="BDD7E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4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32740" algn="l" rtl="0" eaLnBrk="0">
              <a:lnSpc>
                <a:spcPts val="3262"/>
              </a:lnSpc>
              <a:tabLst/>
            </a:pPr>
            <a:r>
              <a:rPr sz="2400" b="1" kern="0" spc="-10" dirty="0">
                <a:solidFill>
                  <a:srgbClr val="9DC3E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+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922" name="textbox 1922"/>
          <p:cNvSpPr/>
          <p:nvPr/>
        </p:nvSpPr>
        <p:spPr>
          <a:xfrm>
            <a:off x="1371600" y="6330696"/>
            <a:ext cx="823594" cy="349884"/>
          </a:xfrm>
          <a:prstGeom prst="rect">
            <a:avLst/>
          </a:prstGeom>
          <a:solidFill>
            <a:srgbClr val="BDD7E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4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33375" algn="l" rtl="0" eaLnBrk="0">
              <a:lnSpc>
                <a:spcPts val="3262"/>
              </a:lnSpc>
              <a:tabLst/>
            </a:pPr>
            <a:r>
              <a:rPr sz="2400" b="1" kern="0" spc="-10" dirty="0">
                <a:solidFill>
                  <a:srgbClr val="9DC3E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+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924" name="textbox 1924"/>
          <p:cNvSpPr/>
          <p:nvPr/>
        </p:nvSpPr>
        <p:spPr>
          <a:xfrm>
            <a:off x="7578852" y="6330696"/>
            <a:ext cx="822960" cy="349884"/>
          </a:xfrm>
          <a:prstGeom prst="rect">
            <a:avLst/>
          </a:prstGeom>
          <a:solidFill>
            <a:srgbClr val="BDD7E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4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34009" algn="l" rtl="0" eaLnBrk="0">
              <a:lnSpc>
                <a:spcPts val="3262"/>
              </a:lnSpc>
              <a:tabLst/>
            </a:pPr>
            <a:r>
              <a:rPr sz="2400" b="1" kern="0" spc="-10" dirty="0">
                <a:solidFill>
                  <a:srgbClr val="9DC3E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+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926" name="textbox 1926"/>
          <p:cNvSpPr/>
          <p:nvPr/>
        </p:nvSpPr>
        <p:spPr>
          <a:xfrm>
            <a:off x="1371600" y="4006595"/>
            <a:ext cx="823594" cy="349884"/>
          </a:xfrm>
          <a:prstGeom prst="rect">
            <a:avLst/>
          </a:prstGeom>
          <a:solidFill>
            <a:srgbClr val="BDD7E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1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33375" algn="l" rtl="0" eaLnBrk="0">
              <a:lnSpc>
                <a:spcPts val="3262"/>
              </a:lnSpc>
              <a:spcBef>
                <a:spcPts val="1"/>
              </a:spcBef>
              <a:tabLst/>
            </a:pPr>
            <a:r>
              <a:rPr sz="2400" b="1" kern="0" spc="-10" dirty="0">
                <a:solidFill>
                  <a:srgbClr val="9DC3E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+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928" name="textbox 1928"/>
          <p:cNvSpPr/>
          <p:nvPr/>
        </p:nvSpPr>
        <p:spPr>
          <a:xfrm>
            <a:off x="466344" y="4006595"/>
            <a:ext cx="823594" cy="349884"/>
          </a:xfrm>
          <a:prstGeom prst="rect">
            <a:avLst/>
          </a:prstGeom>
          <a:solidFill>
            <a:srgbClr val="BDD7E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1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32740" algn="l" rtl="0" eaLnBrk="0">
              <a:lnSpc>
                <a:spcPts val="3262"/>
              </a:lnSpc>
              <a:spcBef>
                <a:spcPts val="1"/>
              </a:spcBef>
              <a:tabLst/>
            </a:pPr>
            <a:r>
              <a:rPr sz="2400" b="1" kern="0" spc="-10" dirty="0">
                <a:solidFill>
                  <a:srgbClr val="9DC3E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+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930" name="textbox 1930"/>
          <p:cNvSpPr/>
          <p:nvPr/>
        </p:nvSpPr>
        <p:spPr>
          <a:xfrm>
            <a:off x="7578852" y="4006595"/>
            <a:ext cx="822960" cy="349884"/>
          </a:xfrm>
          <a:prstGeom prst="rect">
            <a:avLst/>
          </a:prstGeom>
          <a:solidFill>
            <a:srgbClr val="BDD7E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1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34009" algn="l" rtl="0" eaLnBrk="0">
              <a:lnSpc>
                <a:spcPts val="3262"/>
              </a:lnSpc>
              <a:spcBef>
                <a:spcPts val="1"/>
              </a:spcBef>
              <a:tabLst/>
            </a:pPr>
            <a:r>
              <a:rPr sz="2400" b="1" kern="0" spc="-10" dirty="0">
                <a:solidFill>
                  <a:srgbClr val="9DC3E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+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1932" name="table 1932"/>
          <p:cNvGraphicFramePr>
            <a:graphicFrameLocks noGrp="1"/>
          </p:cNvGraphicFramePr>
          <p:nvPr/>
        </p:nvGraphicFramePr>
        <p:xfrm>
          <a:off x="1365503" y="1313688"/>
          <a:ext cx="836294" cy="33972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836294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94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36220" algn="l" rtl="0" eaLnBrk="0">
                        <a:lnSpc>
                          <a:spcPts val="1152"/>
                        </a:lnSpc>
                        <a:tabLst/>
                      </a:pPr>
                      <a:r>
                        <a:rPr sz="900" kern="0" spc="7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防渗漏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34" name="table 1934"/>
          <p:cNvGraphicFramePr>
            <a:graphicFrameLocks noGrp="1"/>
          </p:cNvGraphicFramePr>
          <p:nvPr/>
        </p:nvGraphicFramePr>
        <p:xfrm>
          <a:off x="1365503" y="5600700"/>
          <a:ext cx="836294" cy="33972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836294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36220" algn="l" rtl="0" eaLnBrk="0">
                        <a:lnSpc>
                          <a:spcPts val="1152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7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防渗漏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36" name="table 1936"/>
          <p:cNvGraphicFramePr>
            <a:graphicFrameLocks noGrp="1"/>
          </p:cNvGraphicFramePr>
          <p:nvPr/>
        </p:nvGraphicFramePr>
        <p:xfrm>
          <a:off x="1365503" y="3276600"/>
          <a:ext cx="836294" cy="33972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836294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36220" algn="l" rtl="0" eaLnBrk="0">
                        <a:lnSpc>
                          <a:spcPts val="1152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900" kern="0" spc="7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防渗漏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38" name="table 1938"/>
          <p:cNvGraphicFramePr>
            <a:graphicFrameLocks noGrp="1"/>
          </p:cNvGraphicFramePr>
          <p:nvPr/>
        </p:nvGraphicFramePr>
        <p:xfrm>
          <a:off x="7572756" y="1313688"/>
          <a:ext cx="825500" cy="33972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825500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94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3829" algn="l" rtl="0" eaLnBrk="0">
                        <a:lnSpc>
                          <a:spcPts val="1163"/>
                        </a:lnSpc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三宝四口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40" name="table 1940"/>
          <p:cNvGraphicFramePr>
            <a:graphicFrameLocks noGrp="1"/>
          </p:cNvGraphicFramePr>
          <p:nvPr/>
        </p:nvGraphicFramePr>
        <p:xfrm>
          <a:off x="7572756" y="5600700"/>
          <a:ext cx="825500" cy="33972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825500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3829" algn="l" rtl="0" eaLnBrk="0">
                        <a:lnSpc>
                          <a:spcPts val="1163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三宝四口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42" name="table 1942"/>
          <p:cNvGraphicFramePr>
            <a:graphicFrameLocks noGrp="1"/>
          </p:cNvGraphicFramePr>
          <p:nvPr/>
        </p:nvGraphicFramePr>
        <p:xfrm>
          <a:off x="7572756" y="3276600"/>
          <a:ext cx="825500" cy="33972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825500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3829" algn="l" rtl="0" eaLnBrk="0">
                        <a:lnSpc>
                          <a:spcPts val="1163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三宝四口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44" name="table 1944"/>
          <p:cNvGraphicFramePr>
            <a:graphicFrameLocks noGrp="1"/>
          </p:cNvGraphicFramePr>
          <p:nvPr/>
        </p:nvGraphicFramePr>
        <p:xfrm>
          <a:off x="460248" y="1313688"/>
          <a:ext cx="824229" cy="339725"/>
        </p:xfrm>
        <a:graphic>
          <a:graphicData uri="http://schemas.openxmlformats.org/drawingml/2006/table">
            <a:tbl>
              <a:tblPr>
                <a:solidFill>
                  <a:srgbClr val="BDD7EE"/>
                </a:solidFill>
              </a:tblPr>
              <a:tblGrid>
                <a:gridCol w="824229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943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4154" algn="l" rtl="0" eaLnBrk="0">
                        <a:lnSpc>
                          <a:spcPts val="1152"/>
                        </a:lnSpc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精装修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46" name="table 1946"/>
          <p:cNvGraphicFramePr>
            <a:graphicFrameLocks noGrp="1"/>
          </p:cNvGraphicFramePr>
          <p:nvPr/>
        </p:nvGraphicFramePr>
        <p:xfrm>
          <a:off x="460248" y="5600700"/>
          <a:ext cx="824229" cy="339725"/>
        </p:xfrm>
        <a:graphic>
          <a:graphicData uri="http://schemas.openxmlformats.org/drawingml/2006/table">
            <a:tbl>
              <a:tblPr>
                <a:solidFill>
                  <a:srgbClr val="BDD7EE"/>
                </a:solidFill>
              </a:tblPr>
              <a:tblGrid>
                <a:gridCol w="824229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4154" algn="l" rtl="0" eaLnBrk="0">
                        <a:lnSpc>
                          <a:spcPts val="1152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精装修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48" name="table 1948"/>
          <p:cNvGraphicFramePr>
            <a:graphicFrameLocks noGrp="1"/>
          </p:cNvGraphicFramePr>
          <p:nvPr/>
        </p:nvGraphicFramePr>
        <p:xfrm>
          <a:off x="460248" y="3276600"/>
          <a:ext cx="824229" cy="339725"/>
        </p:xfrm>
        <a:graphic>
          <a:graphicData uri="http://schemas.openxmlformats.org/drawingml/2006/table">
            <a:tbl>
              <a:tblPr>
                <a:solidFill>
                  <a:srgbClr val="BDD7EE"/>
                </a:solidFill>
              </a:tblPr>
              <a:tblGrid>
                <a:gridCol w="824229"/>
              </a:tblGrid>
              <a:tr h="3302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4154" algn="l" rtl="0" eaLnBrk="0">
                        <a:lnSpc>
                          <a:spcPts val="1152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精装修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pic>
        <p:nvPicPr>
          <p:cNvPr id="1950" name="picture 19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010400" y="3440938"/>
            <a:ext cx="569214" cy="446912"/>
          </a:xfrm>
          <a:prstGeom prst="rect">
            <a:avLst/>
          </a:prstGeom>
        </p:spPr>
      </p:pic>
      <p:sp>
        <p:nvSpPr>
          <p:cNvPr id="1952" name="textbox 1952"/>
          <p:cNvSpPr/>
          <p:nvPr/>
        </p:nvSpPr>
        <p:spPr>
          <a:xfrm>
            <a:off x="6090877" y="2402362"/>
            <a:ext cx="829944" cy="2501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91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精装单位</a:t>
            </a:r>
            <a:endParaRPr sz="1500" dirty="0">
              <a:latin typeface="DengXian"/>
              <a:ea typeface="DengXian"/>
              <a:cs typeface="DengXian"/>
            </a:endParaRPr>
          </a:p>
        </p:txBody>
      </p:sp>
      <p:sp>
        <p:nvSpPr>
          <p:cNvPr id="1954" name="textbox 1954"/>
          <p:cNvSpPr/>
          <p:nvPr/>
        </p:nvSpPr>
        <p:spPr>
          <a:xfrm>
            <a:off x="6098985" y="3738910"/>
            <a:ext cx="821689" cy="255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12"/>
              </a:lnSpc>
              <a:tabLst/>
            </a:pP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土建总包</a:t>
            </a:r>
            <a:endParaRPr sz="1500" dirty="0">
              <a:latin typeface="DengXian"/>
              <a:ea typeface="DengXian"/>
              <a:cs typeface="DengXian"/>
            </a:endParaRPr>
          </a:p>
        </p:txBody>
      </p:sp>
      <p:pic>
        <p:nvPicPr>
          <p:cNvPr id="1956" name="picture 19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9482327" y="4517135"/>
            <a:ext cx="469392" cy="292608"/>
          </a:xfrm>
          <a:prstGeom prst="rect">
            <a:avLst/>
          </a:prstGeom>
        </p:spPr>
      </p:pic>
      <p:pic>
        <p:nvPicPr>
          <p:cNvPr id="1958" name="picture 19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2709672" y="4517135"/>
            <a:ext cx="467867" cy="292608"/>
          </a:xfrm>
          <a:prstGeom prst="rect">
            <a:avLst/>
          </a:prstGeom>
        </p:spPr>
      </p:pic>
      <p:pic>
        <p:nvPicPr>
          <p:cNvPr id="1960" name="picture 19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9482327" y="2159508"/>
            <a:ext cx="469392" cy="195071"/>
          </a:xfrm>
          <a:prstGeom prst="rect">
            <a:avLst/>
          </a:prstGeom>
        </p:spPr>
      </p:pic>
      <p:pic>
        <p:nvPicPr>
          <p:cNvPr id="1962" name="picture 19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9482327" y="2061971"/>
            <a:ext cx="469392" cy="195072"/>
          </a:xfrm>
          <a:prstGeom prst="rect">
            <a:avLst/>
          </a:prstGeom>
        </p:spPr>
      </p:pic>
      <p:pic>
        <p:nvPicPr>
          <p:cNvPr id="1964" name="picture 196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9482327" y="4419600"/>
            <a:ext cx="469392" cy="195072"/>
          </a:xfrm>
          <a:prstGeom prst="rect">
            <a:avLst/>
          </a:prstGeom>
        </p:spPr>
      </p:pic>
      <p:pic>
        <p:nvPicPr>
          <p:cNvPr id="1966" name="picture 19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2709672" y="2257044"/>
            <a:ext cx="467867" cy="195072"/>
          </a:xfrm>
          <a:prstGeom prst="rect">
            <a:avLst/>
          </a:prstGeom>
        </p:spPr>
      </p:pic>
      <p:pic>
        <p:nvPicPr>
          <p:cNvPr id="1968" name="picture 196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2709672" y="2159508"/>
            <a:ext cx="467867" cy="195071"/>
          </a:xfrm>
          <a:prstGeom prst="rect">
            <a:avLst/>
          </a:prstGeom>
        </p:spPr>
      </p:pic>
      <p:pic>
        <p:nvPicPr>
          <p:cNvPr id="1970" name="picture 197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2709672" y="2061971"/>
            <a:ext cx="467867" cy="195072"/>
          </a:xfrm>
          <a:prstGeom prst="rect">
            <a:avLst/>
          </a:prstGeom>
        </p:spPr>
      </p:pic>
      <p:pic>
        <p:nvPicPr>
          <p:cNvPr id="1972" name="picture 197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2709672" y="4419600"/>
            <a:ext cx="467867" cy="195072"/>
          </a:xfrm>
          <a:prstGeom prst="rect">
            <a:avLst/>
          </a:prstGeom>
        </p:spPr>
      </p:pic>
      <p:pic>
        <p:nvPicPr>
          <p:cNvPr id="1974" name="picture 197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458723" y="5244083"/>
            <a:ext cx="272795" cy="271272"/>
          </a:xfrm>
          <a:prstGeom prst="rect">
            <a:avLst/>
          </a:prstGeom>
        </p:spPr>
      </p:pic>
      <p:pic>
        <p:nvPicPr>
          <p:cNvPr id="1976" name="picture 197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458723" y="2919984"/>
            <a:ext cx="272795" cy="271271"/>
          </a:xfrm>
          <a:prstGeom prst="rect">
            <a:avLst/>
          </a:prstGeom>
        </p:spPr>
      </p:pic>
      <p:pic>
        <p:nvPicPr>
          <p:cNvPr id="1978" name="picture 197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7572756" y="5244083"/>
            <a:ext cx="271271" cy="271272"/>
          </a:xfrm>
          <a:prstGeom prst="rect">
            <a:avLst/>
          </a:prstGeom>
        </p:spPr>
      </p:pic>
      <p:pic>
        <p:nvPicPr>
          <p:cNvPr id="1980" name="picture 198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7572756" y="2919984"/>
            <a:ext cx="271271" cy="271271"/>
          </a:xfrm>
          <a:prstGeom prst="rect">
            <a:avLst/>
          </a:prstGeom>
        </p:spPr>
      </p:pic>
      <p:sp>
        <p:nvSpPr>
          <p:cNvPr id="1982" name="textbox 1982"/>
          <p:cNvSpPr/>
          <p:nvPr/>
        </p:nvSpPr>
        <p:spPr>
          <a:xfrm>
            <a:off x="9958196" y="4018559"/>
            <a:ext cx="219709" cy="4324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3203"/>
              </a:lnSpc>
              <a:tabLst/>
            </a:pPr>
            <a:r>
              <a:rPr sz="2200" b="1" kern="0" spc="-160" dirty="0">
                <a:solidFill>
                  <a:srgbClr val="9DC3E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+</a:t>
            </a:r>
            <a:endParaRPr sz="2200" dirty="0">
              <a:latin typeface="Microsoft YaHei"/>
              <a:ea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rect 1984"/>
          <p:cNvSpPr/>
          <p:nvPr/>
        </p:nvSpPr>
        <p:spPr>
          <a:xfrm>
            <a:off x="6611111" y="1914144"/>
            <a:ext cx="1738883" cy="1094232"/>
          </a:xfrm>
          <a:prstGeom prst="rect">
            <a:avLst/>
          </a:prstGeom>
          <a:solidFill>
            <a:srgbClr val="DEEB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986" name="rect 1986"/>
          <p:cNvSpPr/>
          <p:nvPr/>
        </p:nvSpPr>
        <p:spPr>
          <a:xfrm>
            <a:off x="6611111" y="3086100"/>
            <a:ext cx="1738883" cy="691895"/>
          </a:xfrm>
          <a:prstGeom prst="rect">
            <a:avLst/>
          </a:prstGeom>
          <a:solidFill>
            <a:srgbClr val="DEEB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988" name="table 1988"/>
          <p:cNvGraphicFramePr>
            <a:graphicFrameLocks noGrp="1"/>
          </p:cNvGraphicFramePr>
          <p:nvPr/>
        </p:nvGraphicFramePr>
        <p:xfrm>
          <a:off x="2968751" y="1490471"/>
          <a:ext cx="5595619" cy="2346960"/>
        </p:xfrm>
        <a:graphic>
          <a:graphicData uri="http://schemas.openxmlformats.org/drawingml/2006/table">
            <a:tbl>
              <a:tblPr/>
              <a:tblGrid>
                <a:gridCol w="1549400"/>
                <a:gridCol w="2059304"/>
                <a:gridCol w="1986914"/>
              </a:tblGrid>
              <a:tr h="42354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05740" algn="l" rtl="0" eaLnBrk="0">
                        <a:lnSpc>
                          <a:spcPct val="91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200" kern="0" spc="-3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匠心WEB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717550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400" b="1" kern="0" spc="-1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评估内容管理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94105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14325" algn="l" rtl="0" eaLnBrk="0">
                        <a:lnSpc>
                          <a:spcPct val="98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200" kern="0" spc="-10" dirty="0">
                          <a:solidFill>
                            <a:srgbClr val="2E75B6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评估内容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7000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200" kern="0" spc="-10" dirty="0">
                          <a:solidFill>
                            <a:srgbClr val="2E75B6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模板版本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105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ts val="564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1205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13054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200" kern="0" spc="-10" dirty="0">
                          <a:solidFill>
                            <a:srgbClr val="2E75B6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测区抽选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700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200" kern="0" spc="-10" dirty="0">
                          <a:solidFill>
                            <a:srgbClr val="2E75B6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测区分配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90" name="path 1990"/>
          <p:cNvSpPr/>
          <p:nvPr/>
        </p:nvSpPr>
        <p:spPr>
          <a:xfrm>
            <a:off x="3139439" y="4410455"/>
            <a:ext cx="5256275" cy="1086612"/>
          </a:xfrm>
          <a:custGeom>
            <a:avLst/>
            <a:gdLst/>
            <a:ahLst/>
            <a:cxnLst/>
            <a:rect l="0" t="0" r="0" b="0"/>
            <a:pathLst>
              <a:path w="8277" h="1711">
                <a:moveTo>
                  <a:pt x="5651" y="1699"/>
                </a:moveTo>
                <a:lnTo>
                  <a:pt x="8277" y="1699"/>
                </a:lnTo>
                <a:lnTo>
                  <a:pt x="8277" y="0"/>
                </a:lnTo>
                <a:lnTo>
                  <a:pt x="5651" y="0"/>
                </a:lnTo>
                <a:lnTo>
                  <a:pt x="5651" y="1699"/>
                </a:lnTo>
                <a:close/>
              </a:path>
              <a:path w="8277" h="1711">
                <a:moveTo>
                  <a:pt x="2805" y="1711"/>
                </a:moveTo>
                <a:lnTo>
                  <a:pt x="5507" y="1711"/>
                </a:lnTo>
                <a:lnTo>
                  <a:pt x="5507" y="9"/>
                </a:lnTo>
                <a:lnTo>
                  <a:pt x="2805" y="9"/>
                </a:lnTo>
                <a:lnTo>
                  <a:pt x="2805" y="1711"/>
                </a:lnTo>
                <a:close/>
              </a:path>
              <a:path w="8277" h="1711">
                <a:moveTo>
                  <a:pt x="0" y="1711"/>
                </a:moveTo>
                <a:lnTo>
                  <a:pt x="2702" y="1711"/>
                </a:lnTo>
                <a:lnTo>
                  <a:pt x="2702" y="9"/>
                </a:lnTo>
                <a:lnTo>
                  <a:pt x="0" y="9"/>
                </a:lnTo>
                <a:lnTo>
                  <a:pt x="0" y="1711"/>
                </a:lnTo>
                <a:close/>
              </a:path>
            </a:pathLst>
          </a:custGeom>
          <a:solidFill>
            <a:srgbClr val="DEEB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992" name="table 1992"/>
          <p:cNvGraphicFramePr>
            <a:graphicFrameLocks noGrp="1"/>
          </p:cNvGraphicFramePr>
          <p:nvPr/>
        </p:nvGraphicFramePr>
        <p:xfrm>
          <a:off x="2968751" y="3954780"/>
          <a:ext cx="5603240" cy="2282825"/>
        </p:xfrm>
        <a:graphic>
          <a:graphicData uri="http://schemas.openxmlformats.org/drawingml/2006/table">
            <a:tbl>
              <a:tblPr/>
              <a:tblGrid>
                <a:gridCol w="5603240"/>
              </a:tblGrid>
              <a:tr h="45529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70760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400" b="1" kern="0" spc="-10" dirty="0">
                          <a:solidFill>
                            <a:srgbClr val="7F7F7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评估结果管理</a:t>
                      </a:r>
                      <a:endParaRPr sz="1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275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64795" algn="l" rtl="0" eaLnBrk="0">
                        <a:lnSpc>
                          <a:spcPct val="100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200" kern="0" spc="10" dirty="0">
                          <a:solidFill>
                            <a:srgbClr val="2E75B6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报告发布及查询</a:t>
                      </a:r>
                      <a:r>
                        <a:rPr sz="1200" kern="0" spc="20" dirty="0">
                          <a:solidFill>
                            <a:srgbClr val="2E75B6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    </a:t>
                      </a:r>
                      <a:r>
                        <a:rPr sz="1200" kern="0" spc="10" dirty="0">
                          <a:solidFill>
                            <a:srgbClr val="2E75B6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结果审核     </a:t>
                      </a:r>
                      <a:r>
                        <a:rPr sz="1200" kern="0" spc="0" dirty="0">
                          <a:solidFill>
                            <a:srgbClr val="2E75B6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          评估成绩结算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45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52929" algn="l" rtl="0" eaLnBrk="0">
                        <a:lnSpc>
                          <a:spcPct val="86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300" kern="0" spc="-4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《</a:t>
                      </a:r>
                      <a:r>
                        <a:rPr sz="1300" kern="0" spc="-4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                </a:t>
                      </a:r>
                      <a:r>
                        <a:rPr sz="1300" kern="0" spc="-5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</a:t>
                      </a:r>
                      <a:r>
                        <a:rPr sz="1300" kern="0" spc="-50" dirty="0">
                          <a:solidFill>
                            <a:srgbClr val="5B9BD5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《</a:t>
                      </a:r>
                      <a:endParaRPr sz="13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94" name="textbox 1994"/>
          <p:cNvSpPr/>
          <p:nvPr/>
        </p:nvSpPr>
        <p:spPr>
          <a:xfrm>
            <a:off x="3139439" y="5558028"/>
            <a:ext cx="5256529" cy="680084"/>
          </a:xfrm>
          <a:prstGeom prst="rect">
            <a:avLst/>
          </a:prstGeom>
          <a:solidFill>
            <a:srgbClr val="DEEB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94614" algn="l" rtl="0" eaLnBrk="0">
              <a:lnSpc>
                <a:spcPct val="97000"/>
              </a:lnSpc>
              <a:spcBef>
                <a:spcPts val="5"/>
              </a:spcBef>
              <a:tabLst/>
            </a:pPr>
            <a:r>
              <a:rPr sz="1200" kern="0" spc="-10" dirty="0">
                <a:solidFill>
                  <a:srgbClr val="2E75B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拓展分析报表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1996" name="textbox 1996"/>
          <p:cNvSpPr/>
          <p:nvPr/>
        </p:nvSpPr>
        <p:spPr>
          <a:xfrm>
            <a:off x="4696066" y="190343"/>
            <a:ext cx="7114540" cy="4387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86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7145" indent="-4444" algn="l" rtl="0" eaLnBrk="0">
              <a:lnSpc>
                <a:spcPct val="97000"/>
              </a:lnSpc>
              <a:tabLst/>
            </a:pP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承接匠心工程数据及权限管理体系，在评估内容管理、执行人管理、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任务管理、评估管理、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结果管理全过程可控可回查可追溯，数据可沉淀、安全风险可</a:t>
            </a:r>
            <a:r>
              <a:rPr sz="1400" kern="0" spc="-3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控、结果可多维度灵活比对。</a:t>
            </a:r>
            <a:endParaRPr sz="1400" dirty="0">
              <a:latin typeface="DengXian"/>
              <a:ea typeface="DengXian"/>
              <a:cs typeface="DengXian"/>
            </a:endParaRPr>
          </a:p>
        </p:txBody>
      </p:sp>
      <p:grpSp>
        <p:nvGrpSpPr>
          <p:cNvPr id="140" name="group 140"/>
          <p:cNvGrpSpPr/>
          <p:nvPr/>
        </p:nvGrpSpPr>
        <p:grpSpPr>
          <a:xfrm rot="21600000">
            <a:off x="9767316" y="4326635"/>
            <a:ext cx="1409700" cy="913001"/>
            <a:chOff x="0" y="0"/>
            <a:chExt cx="1409700" cy="913001"/>
          </a:xfrm>
        </p:grpSpPr>
        <p:sp>
          <p:nvSpPr>
            <p:cNvPr id="1998" name="path 1998"/>
            <p:cNvSpPr/>
            <p:nvPr/>
          </p:nvSpPr>
          <p:spPr>
            <a:xfrm>
              <a:off x="0" y="0"/>
              <a:ext cx="1409700" cy="913001"/>
            </a:xfrm>
            <a:custGeom>
              <a:avLst/>
              <a:gdLst/>
              <a:ahLst/>
              <a:cxnLst/>
              <a:rect l="0" t="0" r="0" b="0"/>
              <a:pathLst>
                <a:path w="2220" h="1437">
                  <a:moveTo>
                    <a:pt x="0" y="0"/>
                  </a:moveTo>
                  <a:lnTo>
                    <a:pt x="2220" y="0"/>
                  </a:lnTo>
                  <a:lnTo>
                    <a:pt x="2220" y="1160"/>
                  </a:lnTo>
                  <a:cubicBezTo>
                    <a:pt x="1110" y="1160"/>
                    <a:pt x="1110" y="1602"/>
                    <a:pt x="0" y="135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F2F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00" name="textbox 2000"/>
            <p:cNvSpPr/>
            <p:nvPr/>
          </p:nvSpPr>
          <p:spPr>
            <a:xfrm>
              <a:off x="-12700" y="-12700"/>
              <a:ext cx="1435100" cy="95440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5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7039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189864" indent="635" algn="l" rtl="0" eaLnBrk="0">
                <a:lnSpc>
                  <a:spcPct val="97000"/>
                </a:lnSpc>
                <a:tabLst/>
              </a:pPr>
              <a:r>
                <a:rPr sz="1400" kern="0" spc="-10" dirty="0">
                  <a:solidFill>
                    <a:srgbClr val="595959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选择评估部位</a:t>
              </a:r>
              <a:r>
                <a:rPr sz="1400" kern="0" spc="0" dirty="0">
                  <a:solidFill>
                    <a:srgbClr val="595959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    </a:t>
              </a:r>
              <a:r>
                <a:rPr sz="1400" kern="0" spc="-10" dirty="0">
                  <a:solidFill>
                    <a:srgbClr val="595959">
                      <a:alpha val="100000"/>
                    </a:srgbClr>
                  </a:solidFill>
                  <a:latin typeface="DengXian"/>
                  <a:ea typeface="DengXian"/>
                  <a:cs typeface="DengXian"/>
                </a:rPr>
                <a:t>记录问题信息</a:t>
              </a:r>
              <a:endParaRPr sz="1400" dirty="0">
                <a:latin typeface="DengXian"/>
                <a:ea typeface="DengXian"/>
                <a:cs typeface="DengXian"/>
              </a:endParaRPr>
            </a:p>
          </p:txBody>
        </p:sp>
      </p:grpSp>
      <p:sp>
        <p:nvSpPr>
          <p:cNvPr id="2002" name="textbox 2002"/>
          <p:cNvSpPr/>
          <p:nvPr/>
        </p:nvSpPr>
        <p:spPr>
          <a:xfrm>
            <a:off x="1133350" y="2946349"/>
            <a:ext cx="1520825" cy="8559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12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0320" algn="l" rtl="0" eaLnBrk="0">
              <a:lnSpc>
                <a:spcPct val="98000"/>
              </a:lnSpc>
              <a:tabLst/>
            </a:pP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交付评估标准模板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7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9000"/>
              </a:lnSpc>
              <a:tabLst/>
            </a:pPr>
            <a:r>
              <a:rPr sz="1200" kern="0" spc="-20" dirty="0">
                <a:solidFill>
                  <a:srgbClr val="5B9BD5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包含内容：评估目录、</a:t>
            </a:r>
            <a:r>
              <a:rPr sz="1200" kern="0" spc="50" dirty="0">
                <a:solidFill>
                  <a:srgbClr val="5B9BD5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-20" dirty="0">
                <a:solidFill>
                  <a:srgbClr val="5B9BD5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结算权重、检查部位、</a:t>
            </a:r>
            <a:r>
              <a:rPr sz="1200" kern="0" spc="50" dirty="0">
                <a:solidFill>
                  <a:srgbClr val="5B9BD5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-10" dirty="0">
                <a:solidFill>
                  <a:srgbClr val="5B9BD5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标准问题库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004" name="textbox 2004"/>
          <p:cNvSpPr/>
          <p:nvPr/>
        </p:nvSpPr>
        <p:spPr>
          <a:xfrm>
            <a:off x="320583" y="176626"/>
            <a:ext cx="3371850" cy="3219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84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2000" b="1" kern="0" spc="3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匠心产品模块概述-</a:t>
            </a:r>
            <a:r>
              <a:rPr sz="1500" kern="0" spc="3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交付评估管理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006" name="textbox 2006"/>
          <p:cNvSpPr/>
          <p:nvPr/>
        </p:nvSpPr>
        <p:spPr>
          <a:xfrm>
            <a:off x="8862466" y="2275615"/>
            <a:ext cx="1103630" cy="8515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827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2039"/>
              </a:lnSpc>
              <a:tabLst/>
            </a:pPr>
            <a:r>
              <a:rPr sz="2800" kern="0" spc="-60" dirty="0">
                <a:solidFill>
                  <a:srgbClr val="5B9BD5">
                    <a:alpha val="100000"/>
                  </a:srgbClr>
                </a:solidFill>
                <a:latin typeface="Arial"/>
                <a:ea typeface="Arial"/>
                <a:cs typeface="Arial"/>
              </a:rPr>
              <a:t>&gt;&gt;</a:t>
            </a:r>
            <a:endParaRPr sz="2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spcBef>
                <a:spcPts val="2"/>
              </a:spcBef>
              <a:tabLst/>
            </a:pP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评估数据包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008" name="picture 20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964340" y="2288315"/>
            <a:ext cx="575726" cy="572965"/>
          </a:xfrm>
          <a:prstGeom prst="rect">
            <a:avLst/>
          </a:prstGeom>
        </p:spPr>
      </p:pic>
      <p:pic>
        <p:nvPicPr>
          <p:cNvPr id="2010" name="picture 20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356360" y="1952244"/>
            <a:ext cx="853439" cy="859535"/>
          </a:xfrm>
          <a:prstGeom prst="rect">
            <a:avLst/>
          </a:prstGeom>
        </p:spPr>
      </p:pic>
      <p:sp>
        <p:nvSpPr>
          <p:cNvPr id="2012" name="textbox 2012"/>
          <p:cNvSpPr/>
          <p:nvPr/>
        </p:nvSpPr>
        <p:spPr>
          <a:xfrm>
            <a:off x="8683117" y="4575759"/>
            <a:ext cx="963294" cy="7575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12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7465" algn="l" rtl="0" eaLnBrk="0">
              <a:lnSpc>
                <a:spcPct val="98000"/>
              </a:lnSpc>
              <a:tabLst/>
            </a:pP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提交评估结果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marL="244475" algn="l" rtl="0" eaLnBrk="0">
              <a:lnSpc>
                <a:spcPct val="86000"/>
              </a:lnSpc>
              <a:spcBef>
                <a:spcPts val="642"/>
              </a:spcBef>
              <a:tabLst/>
            </a:pPr>
            <a:r>
              <a:rPr sz="3600" kern="0" spc="-10" dirty="0">
                <a:solidFill>
                  <a:srgbClr val="A6A6A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</a:t>
            </a:r>
            <a:endParaRPr sz="36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014" name="picture 20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442254" y="4457656"/>
            <a:ext cx="699346" cy="811884"/>
          </a:xfrm>
          <a:prstGeom prst="rect">
            <a:avLst/>
          </a:prstGeom>
        </p:spPr>
      </p:pic>
      <p:graphicFrame>
        <p:nvGraphicFramePr>
          <p:cNvPr id="2016" name="table 2016"/>
          <p:cNvGraphicFramePr>
            <a:graphicFrameLocks noGrp="1"/>
          </p:cNvGraphicFramePr>
          <p:nvPr/>
        </p:nvGraphicFramePr>
        <p:xfrm>
          <a:off x="4899659" y="2567939"/>
          <a:ext cx="1564640" cy="33782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64640"/>
              </a:tblGrid>
              <a:tr h="32829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2714" algn="l" rtl="0" eaLnBrk="0">
                        <a:lnSpc>
                          <a:spcPts val="1153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问题评分逻辑维护/编辑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18" name="table 2018"/>
          <p:cNvGraphicFramePr>
            <a:graphicFrameLocks noGrp="1"/>
          </p:cNvGraphicFramePr>
          <p:nvPr/>
        </p:nvGraphicFramePr>
        <p:xfrm>
          <a:off x="3250692" y="2567939"/>
          <a:ext cx="1564639" cy="33782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64639"/>
              </a:tblGrid>
              <a:tr h="32829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94310" algn="l" rtl="0" eaLnBrk="0">
                        <a:lnSpc>
                          <a:spcPts val="1147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问题项目录维护/编辑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0" name="table 2020"/>
          <p:cNvGraphicFramePr>
            <a:graphicFrameLocks noGrp="1"/>
          </p:cNvGraphicFramePr>
          <p:nvPr/>
        </p:nvGraphicFramePr>
        <p:xfrm>
          <a:off x="6696456" y="2170176"/>
          <a:ext cx="1564640" cy="337820"/>
        </p:xfrm>
        <a:graphic>
          <a:graphicData uri="http://schemas.openxmlformats.org/drawingml/2006/table">
            <a:tbl>
              <a:tblPr>
                <a:solidFill>
                  <a:srgbClr val="F8CBAD"/>
                </a:solidFill>
              </a:tblPr>
              <a:tblGrid>
                <a:gridCol w="1564640"/>
              </a:tblGrid>
              <a:tr h="32829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2400" algn="l" rtl="0" eaLnBrk="0">
                        <a:lnSpc>
                          <a:spcPts val="1151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评估模板版本发布生效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2" name="table 2022"/>
          <p:cNvGraphicFramePr>
            <a:graphicFrameLocks noGrp="1"/>
          </p:cNvGraphicFramePr>
          <p:nvPr/>
        </p:nvGraphicFramePr>
        <p:xfrm>
          <a:off x="4895087" y="2165603"/>
          <a:ext cx="1564640" cy="33655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64640"/>
              </a:tblGrid>
              <a:tr h="3270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1459" algn="l" rtl="0" eaLnBrk="0">
                        <a:lnSpc>
                          <a:spcPts val="1152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结算权重维护/编辑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4" name="table 2024"/>
          <p:cNvGraphicFramePr>
            <a:graphicFrameLocks noGrp="1"/>
          </p:cNvGraphicFramePr>
          <p:nvPr/>
        </p:nvGraphicFramePr>
        <p:xfrm>
          <a:off x="4893563" y="3343655"/>
          <a:ext cx="1564640" cy="33655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64640"/>
              </a:tblGrid>
              <a:tr h="3270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04495" algn="l" rtl="0" eaLnBrk="0">
                        <a:lnSpc>
                          <a:spcPts val="1152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测区手动抽选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6" name="table 2026"/>
          <p:cNvGraphicFramePr>
            <a:graphicFrameLocks noGrp="1"/>
          </p:cNvGraphicFramePr>
          <p:nvPr/>
        </p:nvGraphicFramePr>
        <p:xfrm>
          <a:off x="3250692" y="2165603"/>
          <a:ext cx="1564639" cy="33655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64639"/>
              </a:tblGrid>
              <a:tr h="3270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1459" algn="l" rtl="0" eaLnBrk="0">
                        <a:lnSpc>
                          <a:spcPts val="1156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评估目录维护/编辑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8" name="table 2028"/>
          <p:cNvGraphicFramePr>
            <a:graphicFrameLocks noGrp="1"/>
          </p:cNvGraphicFramePr>
          <p:nvPr/>
        </p:nvGraphicFramePr>
        <p:xfrm>
          <a:off x="3250692" y="3343655"/>
          <a:ext cx="1564639" cy="33655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64639"/>
              </a:tblGrid>
              <a:tr h="3270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3825" algn="l" rtl="0" eaLnBrk="0">
                        <a:lnSpc>
                          <a:spcPts val="1152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测区抽选条件维护/</a:t>
                      </a: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编辑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30" name="table 2030"/>
          <p:cNvGraphicFramePr>
            <a:graphicFrameLocks noGrp="1"/>
          </p:cNvGraphicFramePr>
          <p:nvPr/>
        </p:nvGraphicFramePr>
        <p:xfrm>
          <a:off x="6696456" y="2574035"/>
          <a:ext cx="1564640" cy="33655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64640"/>
              </a:tblGrid>
              <a:tr h="3270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5729" algn="l" rtl="0" eaLnBrk="0">
                        <a:lnSpc>
                          <a:spcPts val="1156"/>
                        </a:lnSpc>
                        <a:spcBef>
                          <a:spcPts val="6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模板历史版本归档/</a:t>
                      </a: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查询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32" name="table 2032"/>
          <p:cNvGraphicFramePr>
            <a:graphicFrameLocks noGrp="1"/>
          </p:cNvGraphicFramePr>
          <p:nvPr/>
        </p:nvGraphicFramePr>
        <p:xfrm>
          <a:off x="6696456" y="3343655"/>
          <a:ext cx="1564640" cy="33655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64640"/>
              </a:tblGrid>
              <a:tr h="3270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78765" algn="l" rtl="0" eaLnBrk="0">
                        <a:lnSpc>
                          <a:spcPts val="1148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指定测区负责人员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34" name="table 2034"/>
          <p:cNvGraphicFramePr>
            <a:graphicFrameLocks noGrp="1"/>
          </p:cNvGraphicFramePr>
          <p:nvPr/>
        </p:nvGraphicFramePr>
        <p:xfrm>
          <a:off x="3185160" y="5795771"/>
          <a:ext cx="1544955" cy="333375"/>
        </p:xfrm>
        <a:graphic>
          <a:graphicData uri="http://schemas.openxmlformats.org/drawingml/2006/table">
            <a:tbl>
              <a:tblPr>
                <a:solidFill>
                  <a:srgbClr val="E7E6E6"/>
                </a:solidFill>
              </a:tblPr>
              <a:tblGrid>
                <a:gridCol w="1544955"/>
              </a:tblGrid>
              <a:tr h="3238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42875" algn="l" rtl="0" eaLnBrk="0">
                        <a:lnSpc>
                          <a:spcPts val="1153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部品问题统计分析报表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AF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F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F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F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36" name="table 2036"/>
          <p:cNvGraphicFramePr>
            <a:graphicFrameLocks noGrp="1"/>
          </p:cNvGraphicFramePr>
          <p:nvPr/>
        </p:nvGraphicFramePr>
        <p:xfrm>
          <a:off x="4960619" y="5795771"/>
          <a:ext cx="1543684" cy="333375"/>
        </p:xfrm>
        <a:graphic>
          <a:graphicData uri="http://schemas.openxmlformats.org/drawingml/2006/table">
            <a:tbl>
              <a:tblPr>
                <a:solidFill>
                  <a:srgbClr val="E7E6E6"/>
                </a:solidFill>
              </a:tblPr>
              <a:tblGrid>
                <a:gridCol w="1543684"/>
              </a:tblGrid>
              <a:tr h="3238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01929" algn="l" rtl="0" eaLnBrk="0">
                        <a:lnSpc>
                          <a:spcPts val="1153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供应商问题统计报表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AF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F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F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F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38" name="table 2038"/>
          <p:cNvGraphicFramePr>
            <a:graphicFrameLocks noGrp="1"/>
          </p:cNvGraphicFramePr>
          <p:nvPr/>
        </p:nvGraphicFramePr>
        <p:xfrm>
          <a:off x="6751320" y="5795771"/>
          <a:ext cx="1543684" cy="333375"/>
        </p:xfrm>
        <a:graphic>
          <a:graphicData uri="http://schemas.openxmlformats.org/drawingml/2006/table">
            <a:tbl>
              <a:tblPr>
                <a:solidFill>
                  <a:srgbClr val="E7E6E6"/>
                </a:solidFill>
              </a:tblPr>
              <a:tblGrid>
                <a:gridCol w="1543684"/>
              </a:tblGrid>
              <a:tr h="3238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15900" algn="l" rtl="0" eaLnBrk="0">
                        <a:lnSpc>
                          <a:spcPts val="115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类比/同比/环比报表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AF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F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F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F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40" name="table 2040"/>
          <p:cNvGraphicFramePr>
            <a:graphicFrameLocks noGrp="1"/>
          </p:cNvGraphicFramePr>
          <p:nvPr/>
        </p:nvGraphicFramePr>
        <p:xfrm>
          <a:off x="5006339" y="5049011"/>
          <a:ext cx="1543685" cy="33337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43685"/>
              </a:tblGrid>
              <a:tr h="3238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775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68604" algn="l" rtl="0" eaLnBrk="0">
                        <a:lnSpc>
                          <a:spcPts val="1152"/>
                        </a:lnSpc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评估报告审核发布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42" name="table 2042"/>
          <p:cNvGraphicFramePr>
            <a:graphicFrameLocks noGrp="1"/>
          </p:cNvGraphicFramePr>
          <p:nvPr/>
        </p:nvGraphicFramePr>
        <p:xfrm>
          <a:off x="6774180" y="5049011"/>
          <a:ext cx="1543684" cy="33337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43684"/>
              </a:tblGrid>
              <a:tr h="3238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775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30834" algn="l" rtl="0" eaLnBrk="0">
                        <a:lnSpc>
                          <a:spcPts val="1150"/>
                        </a:lnSpc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评估报告预生成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44" name="table 2044"/>
          <p:cNvGraphicFramePr>
            <a:graphicFrameLocks noGrp="1"/>
          </p:cNvGraphicFramePr>
          <p:nvPr/>
        </p:nvGraphicFramePr>
        <p:xfrm>
          <a:off x="5006339" y="4658868"/>
          <a:ext cx="1543685" cy="33337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43685"/>
              </a:tblGrid>
              <a:tr h="3238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94970" algn="l" rtl="0" eaLnBrk="0">
                        <a:lnSpc>
                          <a:spcPts val="115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评估成绩编辑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46" name="table 2046"/>
          <p:cNvGraphicFramePr>
            <a:graphicFrameLocks noGrp="1"/>
          </p:cNvGraphicFramePr>
          <p:nvPr/>
        </p:nvGraphicFramePr>
        <p:xfrm>
          <a:off x="6787896" y="4658868"/>
          <a:ext cx="1543684" cy="33337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43684"/>
              </a:tblGrid>
              <a:tr h="3238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94970" algn="l" rtl="0" eaLnBrk="0">
                        <a:lnSpc>
                          <a:spcPts val="115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评估成绩结算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48" name="table 2048"/>
          <p:cNvGraphicFramePr>
            <a:graphicFrameLocks noGrp="1"/>
          </p:cNvGraphicFramePr>
          <p:nvPr/>
        </p:nvGraphicFramePr>
        <p:xfrm>
          <a:off x="3211068" y="5049011"/>
          <a:ext cx="1543685" cy="332105"/>
        </p:xfrm>
        <a:graphic>
          <a:graphicData uri="http://schemas.openxmlformats.org/drawingml/2006/table">
            <a:tbl>
              <a:tblPr>
                <a:solidFill>
                  <a:srgbClr val="F8CBAD"/>
                </a:solidFill>
              </a:tblPr>
              <a:tblGrid>
                <a:gridCol w="1543685"/>
              </a:tblGrid>
              <a:tr h="32258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67334" algn="l" rtl="0" eaLnBrk="0">
                        <a:lnSpc>
                          <a:spcPts val="1151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评估报告发布生效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50" name="table 2050"/>
          <p:cNvGraphicFramePr>
            <a:graphicFrameLocks noGrp="1"/>
          </p:cNvGraphicFramePr>
          <p:nvPr/>
        </p:nvGraphicFramePr>
        <p:xfrm>
          <a:off x="3211068" y="4658868"/>
          <a:ext cx="1543685" cy="33210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1543685"/>
              </a:tblGrid>
              <a:tr h="3225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93700" algn="l" rtl="0" eaLnBrk="0">
                        <a:lnSpc>
                          <a:spcPts val="1156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评估记录查询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052" name="textbox 2052"/>
          <p:cNvSpPr/>
          <p:nvPr/>
        </p:nvSpPr>
        <p:spPr>
          <a:xfrm>
            <a:off x="2212212" y="4632102"/>
            <a:ext cx="648969" cy="7010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75590" algn="l" rtl="0" eaLnBrk="0">
              <a:lnSpc>
                <a:spcPts val="1154"/>
              </a:lnSpc>
              <a:tabLst/>
            </a:pPr>
            <a:r>
              <a:rPr sz="9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输出</a:t>
            </a:r>
            <a:endParaRPr sz="900" dirty="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86000"/>
              </a:lnSpc>
              <a:spcBef>
                <a:spcPts val="449"/>
              </a:spcBef>
              <a:tabLst/>
            </a:pPr>
            <a:r>
              <a:rPr sz="3600" kern="0" spc="-530" dirty="0">
                <a:solidFill>
                  <a:srgbClr val="A6A6A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</a:t>
            </a:r>
            <a:endParaRPr sz="36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054" name="picture 20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090672" y="1153740"/>
            <a:ext cx="779441" cy="464674"/>
          </a:xfrm>
          <a:prstGeom prst="rect">
            <a:avLst/>
          </a:prstGeom>
        </p:spPr>
      </p:pic>
      <p:pic>
        <p:nvPicPr>
          <p:cNvPr id="2056" name="picture 20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566404" y="1804416"/>
            <a:ext cx="809243" cy="416051"/>
          </a:xfrm>
          <a:prstGeom prst="rect">
            <a:avLst/>
          </a:prstGeom>
        </p:spPr>
      </p:pic>
      <p:pic>
        <p:nvPicPr>
          <p:cNvPr id="2058" name="picture 20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566404" y="3151632"/>
            <a:ext cx="809243" cy="414527"/>
          </a:xfrm>
          <a:prstGeom prst="rect">
            <a:avLst/>
          </a:prstGeom>
        </p:spPr>
      </p:pic>
      <p:pic>
        <p:nvPicPr>
          <p:cNvPr id="2060" name="picture 20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0554957" y="2770632"/>
            <a:ext cx="384582" cy="707135"/>
          </a:xfrm>
          <a:prstGeom prst="rect">
            <a:avLst/>
          </a:prstGeom>
        </p:spPr>
      </p:pic>
      <p:pic>
        <p:nvPicPr>
          <p:cNvPr id="2062" name="picture 20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9962121" y="2606040"/>
            <a:ext cx="384582" cy="707135"/>
          </a:xfrm>
          <a:prstGeom prst="rect">
            <a:avLst/>
          </a:prstGeom>
        </p:spPr>
      </p:pic>
      <p:pic>
        <p:nvPicPr>
          <p:cNvPr id="2064" name="picture 20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0163288" y="2162555"/>
            <a:ext cx="384582" cy="705611"/>
          </a:xfrm>
          <a:prstGeom prst="rect">
            <a:avLst/>
          </a:prstGeom>
        </p:spPr>
      </p:pic>
      <p:sp>
        <p:nvSpPr>
          <p:cNvPr id="2066" name="path 2066"/>
          <p:cNvSpPr/>
          <p:nvPr/>
        </p:nvSpPr>
        <p:spPr>
          <a:xfrm>
            <a:off x="2456687" y="2261616"/>
            <a:ext cx="391668" cy="469391"/>
          </a:xfrm>
          <a:custGeom>
            <a:avLst/>
            <a:gdLst/>
            <a:ahLst/>
            <a:cxnLst/>
            <a:rect l="0" t="0" r="0" b="0"/>
            <a:pathLst>
              <a:path w="616" h="739">
                <a:moveTo>
                  <a:pt x="309" y="0"/>
                </a:moveTo>
                <a:lnTo>
                  <a:pt x="414" y="0"/>
                </a:lnTo>
                <a:lnTo>
                  <a:pt x="616" y="369"/>
                </a:lnTo>
                <a:lnTo>
                  <a:pt x="414" y="739"/>
                </a:lnTo>
                <a:lnTo>
                  <a:pt x="309" y="739"/>
                </a:lnTo>
                <a:lnTo>
                  <a:pt x="512" y="369"/>
                </a:lnTo>
                <a:lnTo>
                  <a:pt x="309" y="0"/>
                </a:lnTo>
                <a:close/>
              </a:path>
              <a:path w="616" h="739">
                <a:moveTo>
                  <a:pt x="156" y="0"/>
                </a:moveTo>
                <a:lnTo>
                  <a:pt x="260" y="0"/>
                </a:lnTo>
                <a:lnTo>
                  <a:pt x="463" y="369"/>
                </a:lnTo>
                <a:lnTo>
                  <a:pt x="260" y="739"/>
                </a:lnTo>
                <a:lnTo>
                  <a:pt x="156" y="739"/>
                </a:lnTo>
                <a:lnTo>
                  <a:pt x="358" y="369"/>
                </a:lnTo>
                <a:lnTo>
                  <a:pt x="156" y="0"/>
                </a:lnTo>
                <a:close/>
              </a:path>
              <a:path w="616" h="739">
                <a:moveTo>
                  <a:pt x="0" y="0"/>
                </a:moveTo>
                <a:lnTo>
                  <a:pt x="105" y="0"/>
                </a:lnTo>
                <a:lnTo>
                  <a:pt x="309" y="369"/>
                </a:lnTo>
                <a:lnTo>
                  <a:pt x="105" y="739"/>
                </a:lnTo>
                <a:lnTo>
                  <a:pt x="0" y="739"/>
                </a:lnTo>
                <a:lnTo>
                  <a:pt x="204" y="369"/>
                </a:lnTo>
                <a:lnTo>
                  <a:pt x="0" y="0"/>
                </a:lnTo>
                <a:close/>
              </a:path>
            </a:pathLst>
          </a:custGeom>
          <a:solidFill>
            <a:srgbClr val="A6A6A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068" name="textbox 2068"/>
          <p:cNvSpPr/>
          <p:nvPr/>
        </p:nvSpPr>
        <p:spPr>
          <a:xfrm>
            <a:off x="1310335" y="5348173"/>
            <a:ext cx="936625" cy="2038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15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  <a:tabLst/>
            </a:pP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交付评估报告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070" name="textbox 2070"/>
          <p:cNvSpPr/>
          <p:nvPr/>
        </p:nvSpPr>
        <p:spPr>
          <a:xfrm>
            <a:off x="10115856" y="3550107"/>
            <a:ext cx="609600" cy="1917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27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1000"/>
              </a:lnSpc>
              <a:tabLst/>
            </a:pPr>
            <a:r>
              <a:rPr sz="1200" kern="0" spc="-3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匠心APP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072" name="picture 20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6710171" y="2183891"/>
            <a:ext cx="211835" cy="213359"/>
          </a:xfrm>
          <a:prstGeom prst="rect">
            <a:avLst/>
          </a:prstGeom>
        </p:spPr>
      </p:pic>
      <p:pic>
        <p:nvPicPr>
          <p:cNvPr id="2074" name="picture 20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3223260" y="5062727"/>
            <a:ext cx="208787" cy="208788"/>
          </a:xfrm>
          <a:prstGeom prst="rect">
            <a:avLst/>
          </a:prstGeom>
        </p:spPr>
      </p:pic>
      <p:sp>
        <p:nvSpPr>
          <p:cNvPr id="2076" name="textbox 2076"/>
          <p:cNvSpPr/>
          <p:nvPr/>
        </p:nvSpPr>
        <p:spPr>
          <a:xfrm>
            <a:off x="2475476" y="2024284"/>
            <a:ext cx="276859" cy="1746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173"/>
              </a:lnSpc>
              <a:tabLst/>
            </a:pPr>
            <a:r>
              <a:rPr sz="9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导入</a:t>
            </a:r>
            <a:endParaRPr sz="9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078" name="picture 207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3896867" y="5466588"/>
            <a:ext cx="170688" cy="11582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0" name="picture 20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74552" y="697155"/>
            <a:ext cx="11226013" cy="551740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2" name="picture 20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810000" y="3957828"/>
            <a:ext cx="5440680" cy="445007"/>
          </a:xfrm>
          <a:prstGeom prst="rect">
            <a:avLst/>
          </a:prstGeom>
        </p:spPr>
      </p:pic>
      <p:graphicFrame>
        <p:nvGraphicFramePr>
          <p:cNvPr id="2084" name="table 2084"/>
          <p:cNvGraphicFramePr>
            <a:graphicFrameLocks noGrp="1"/>
          </p:cNvGraphicFramePr>
          <p:nvPr/>
        </p:nvGraphicFramePr>
        <p:xfrm>
          <a:off x="4295969" y="1469135"/>
          <a:ext cx="4448810" cy="2575560"/>
        </p:xfrm>
        <a:graphic>
          <a:graphicData uri="http://schemas.openxmlformats.org/drawingml/2006/table">
            <a:tbl>
              <a:tblPr/>
              <a:tblGrid>
                <a:gridCol w="1517015"/>
                <a:gridCol w="1457960"/>
                <a:gridCol w="1473835"/>
              </a:tblGrid>
              <a:tr h="25755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sp>
        <p:nvSpPr>
          <p:cNvPr id="2086" name="textbox 2086"/>
          <p:cNvSpPr/>
          <p:nvPr/>
        </p:nvSpPr>
        <p:spPr>
          <a:xfrm>
            <a:off x="4151586" y="130990"/>
            <a:ext cx="7565390" cy="7480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56"/>
              </a:lnSpc>
              <a:tabLst/>
            </a:pP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从工程数据一户一档消费终端出发，</a:t>
            </a:r>
            <a:r>
              <a:rPr sz="1500" b="1" kern="0" spc="0" dirty="0">
                <a:solidFill>
                  <a:srgbClr val="5B9BD5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以终为始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，拉通各方数据消费需求，解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决终端痛点；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marL="14604" indent="10795" algn="l" rtl="0" eaLnBrk="0">
              <a:lnSpc>
                <a:spcPct val="105000"/>
              </a:lnSpc>
              <a:spcBef>
                <a:spcPts val="53"/>
              </a:spcBef>
              <a:tabLst/>
            </a:pP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同时以此为项目过程数据梳理逻辑线索，</a:t>
            </a:r>
            <a:r>
              <a:rPr sz="1400" kern="0" spc="-2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b="1" kern="0" spc="0" dirty="0">
                <a:solidFill>
                  <a:srgbClr val="5B9BD5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由表及里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，分析提炼，沉淀数据资产，协助管理提升； </a:t>
            </a:r>
            <a:r>
              <a:rPr sz="1400" kern="0" spc="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并指导匠心采集优化，</a:t>
            </a:r>
            <a:r>
              <a:rPr sz="1500" b="1" kern="0" spc="20" dirty="0">
                <a:solidFill>
                  <a:srgbClr val="5B9BD5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触</a:t>
            </a:r>
            <a:r>
              <a:rPr sz="1500" b="1" kern="0" spc="10" dirty="0">
                <a:solidFill>
                  <a:srgbClr val="5B9BD5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类旁通</a:t>
            </a:r>
            <a:r>
              <a:rPr sz="1400" kern="0" spc="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，留痕追溯，提升现场作业规范。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088" name="rect 2088"/>
          <p:cNvSpPr/>
          <p:nvPr/>
        </p:nvSpPr>
        <p:spPr>
          <a:xfrm>
            <a:off x="815339" y="4323588"/>
            <a:ext cx="2218944" cy="2228088"/>
          </a:xfrm>
          <a:prstGeom prst="rect">
            <a:avLst/>
          </a:prstGeom>
          <a:solidFill>
            <a:srgbClr val="DEEB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090" name="picture 20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320540" y="1478280"/>
            <a:ext cx="1434084" cy="2557271"/>
          </a:xfrm>
          <a:prstGeom prst="rect">
            <a:avLst/>
          </a:prstGeom>
        </p:spPr>
      </p:pic>
      <p:pic>
        <p:nvPicPr>
          <p:cNvPr id="2092" name="picture 20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290816" y="1478280"/>
            <a:ext cx="1434083" cy="2557271"/>
          </a:xfrm>
          <a:prstGeom prst="rect">
            <a:avLst/>
          </a:prstGeom>
        </p:spPr>
      </p:pic>
      <p:pic>
        <p:nvPicPr>
          <p:cNvPr id="2094" name="picture 20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801867" y="1478280"/>
            <a:ext cx="1434083" cy="2557271"/>
          </a:xfrm>
          <a:prstGeom prst="rect">
            <a:avLst/>
          </a:prstGeom>
        </p:spPr>
      </p:pic>
      <p:grpSp>
        <p:nvGrpSpPr>
          <p:cNvPr id="142" name="group 142"/>
          <p:cNvGrpSpPr/>
          <p:nvPr/>
        </p:nvGrpSpPr>
        <p:grpSpPr>
          <a:xfrm rot="21600000">
            <a:off x="10974323" y="1776983"/>
            <a:ext cx="723899" cy="4722876"/>
            <a:chOff x="0" y="0"/>
            <a:chExt cx="723899" cy="4722876"/>
          </a:xfrm>
        </p:grpSpPr>
        <p:sp>
          <p:nvSpPr>
            <p:cNvPr id="2096" name="path 2096"/>
            <p:cNvSpPr/>
            <p:nvPr/>
          </p:nvSpPr>
          <p:spPr>
            <a:xfrm>
              <a:off x="0" y="0"/>
              <a:ext cx="723899" cy="4722876"/>
            </a:xfrm>
            <a:custGeom>
              <a:avLst/>
              <a:gdLst/>
              <a:ahLst/>
              <a:cxnLst/>
              <a:rect l="0" t="0" r="0" b="0"/>
              <a:pathLst>
                <a:path w="1139" h="7437">
                  <a:moveTo>
                    <a:pt x="9" y="996"/>
                  </a:moveTo>
                  <a:lnTo>
                    <a:pt x="1130" y="996"/>
                  </a:lnTo>
                  <a:lnTo>
                    <a:pt x="1130" y="9"/>
                  </a:lnTo>
                  <a:lnTo>
                    <a:pt x="9" y="9"/>
                  </a:lnTo>
                  <a:lnTo>
                    <a:pt x="9" y="996"/>
                  </a:lnTo>
                  <a:close/>
                  <a:moveTo>
                    <a:pt x="9" y="2066"/>
                  </a:moveTo>
                  <a:lnTo>
                    <a:pt x="1130" y="2066"/>
                  </a:lnTo>
                  <a:lnTo>
                    <a:pt x="1130" y="1082"/>
                  </a:lnTo>
                  <a:lnTo>
                    <a:pt x="9" y="1082"/>
                  </a:lnTo>
                  <a:lnTo>
                    <a:pt x="9" y="2066"/>
                  </a:lnTo>
                  <a:close/>
                  <a:moveTo>
                    <a:pt x="9" y="3139"/>
                  </a:moveTo>
                  <a:lnTo>
                    <a:pt x="1130" y="3139"/>
                  </a:lnTo>
                  <a:lnTo>
                    <a:pt x="1130" y="2155"/>
                  </a:lnTo>
                  <a:lnTo>
                    <a:pt x="9" y="2155"/>
                  </a:lnTo>
                  <a:lnTo>
                    <a:pt x="9" y="3139"/>
                  </a:lnTo>
                  <a:close/>
                  <a:moveTo>
                    <a:pt x="9" y="4214"/>
                  </a:moveTo>
                  <a:lnTo>
                    <a:pt x="1130" y="4214"/>
                  </a:lnTo>
                  <a:lnTo>
                    <a:pt x="1130" y="3228"/>
                  </a:lnTo>
                  <a:lnTo>
                    <a:pt x="9" y="3228"/>
                  </a:lnTo>
                  <a:lnTo>
                    <a:pt x="9" y="4214"/>
                  </a:lnTo>
                  <a:close/>
                  <a:moveTo>
                    <a:pt x="9" y="5287"/>
                  </a:moveTo>
                  <a:lnTo>
                    <a:pt x="1130" y="5287"/>
                  </a:lnTo>
                  <a:lnTo>
                    <a:pt x="1130" y="4303"/>
                  </a:lnTo>
                  <a:lnTo>
                    <a:pt x="9" y="4303"/>
                  </a:lnTo>
                  <a:lnTo>
                    <a:pt x="9" y="5287"/>
                  </a:lnTo>
                  <a:close/>
                  <a:moveTo>
                    <a:pt x="9" y="6362"/>
                  </a:moveTo>
                  <a:lnTo>
                    <a:pt x="1130" y="6362"/>
                  </a:lnTo>
                  <a:lnTo>
                    <a:pt x="1130" y="5376"/>
                  </a:lnTo>
                  <a:lnTo>
                    <a:pt x="9" y="5376"/>
                  </a:lnTo>
                  <a:lnTo>
                    <a:pt x="9" y="6362"/>
                  </a:lnTo>
                  <a:close/>
                  <a:moveTo>
                    <a:pt x="9" y="7428"/>
                  </a:moveTo>
                  <a:lnTo>
                    <a:pt x="1130" y="7428"/>
                  </a:lnTo>
                  <a:lnTo>
                    <a:pt x="1130" y="6441"/>
                  </a:lnTo>
                  <a:lnTo>
                    <a:pt x="9" y="6441"/>
                  </a:lnTo>
                  <a:lnTo>
                    <a:pt x="9" y="7428"/>
                  </a:lnTo>
                  <a:close/>
                </a:path>
              </a:pathLst>
            </a:custGeom>
            <a:noFill/>
            <a:ln w="12192" cap="flat">
              <a:solidFill>
                <a:srgbClr val="5B9BD5"/>
              </a:solidFill>
              <a:prstDash val="solid"/>
              <a:miter lim="8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98" name="textbox 2098"/>
            <p:cNvSpPr/>
            <p:nvPr/>
          </p:nvSpPr>
          <p:spPr>
            <a:xfrm>
              <a:off x="-12700" y="-12700"/>
              <a:ext cx="749300" cy="47656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2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223520" algn="l" rtl="0" eaLnBrk="0">
                <a:lnSpc>
                  <a:spcPct val="89000"/>
                </a:lnSpc>
                <a:spcBef>
                  <a:spcPts val="5"/>
                </a:spcBef>
                <a:tabLst/>
              </a:pPr>
              <a:r>
                <a:rPr sz="1200" kern="0" spc="-1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质量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marL="233045" algn="l" rtl="0" eaLnBrk="0">
                <a:lnSpc>
                  <a:spcPts val="1563"/>
                </a:lnSpc>
                <a:tabLst/>
              </a:pPr>
              <a:r>
                <a:rPr sz="1200" kern="0" spc="-3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问题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algn="l" rtl="0" eaLnBrk="0">
                <a:lnSpc>
                  <a:spcPct val="179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225425" algn="l" rtl="0" eaLnBrk="0">
                <a:lnSpc>
                  <a:spcPct val="89000"/>
                </a:lnSpc>
                <a:spcBef>
                  <a:spcPts val="369"/>
                </a:spcBef>
                <a:tabLst/>
              </a:pPr>
              <a:r>
                <a:rPr sz="1200" kern="0" spc="-2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安全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marL="233045" algn="l" rtl="0" eaLnBrk="0">
                <a:lnSpc>
                  <a:spcPts val="1563"/>
                </a:lnSpc>
                <a:tabLst/>
              </a:pPr>
              <a:r>
                <a:rPr sz="1200" kern="0" spc="-3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问题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algn="l" rtl="0" eaLnBrk="0">
                <a:lnSpc>
                  <a:spcPct val="179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227329" algn="l" rtl="0" eaLnBrk="0">
                <a:lnSpc>
                  <a:spcPct val="89000"/>
                </a:lnSpc>
                <a:spcBef>
                  <a:spcPts val="371"/>
                </a:spcBef>
                <a:tabLst/>
              </a:pPr>
              <a:r>
                <a:rPr sz="1200" kern="0" spc="-2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工序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marL="224154" algn="l" rtl="0" eaLnBrk="0">
                <a:lnSpc>
                  <a:spcPts val="1568"/>
                </a:lnSpc>
                <a:tabLst/>
              </a:pPr>
              <a:r>
                <a:rPr sz="1200" kern="0" spc="-1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验收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algn="l" rtl="0" eaLnBrk="0">
                <a:lnSpc>
                  <a:spcPct val="18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232409" algn="l" rtl="0" eaLnBrk="0">
                <a:lnSpc>
                  <a:spcPct val="89000"/>
                </a:lnSpc>
                <a:spcBef>
                  <a:spcPts val="362"/>
                </a:spcBef>
                <a:tabLst/>
              </a:pPr>
              <a:r>
                <a:rPr sz="1200" kern="0" spc="-3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隐蔽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marL="224154" algn="l" rtl="0" eaLnBrk="0">
                <a:lnSpc>
                  <a:spcPts val="1569"/>
                </a:lnSpc>
                <a:tabLst/>
              </a:pPr>
              <a:r>
                <a:rPr sz="1200" kern="0" spc="-1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验收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algn="l" rtl="0" eaLnBrk="0">
                <a:lnSpc>
                  <a:spcPct val="18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224790" algn="l" rtl="0" eaLnBrk="0">
                <a:lnSpc>
                  <a:spcPct val="89000"/>
                </a:lnSpc>
                <a:spcBef>
                  <a:spcPts val="363"/>
                </a:spcBef>
                <a:tabLst/>
              </a:pPr>
              <a:r>
                <a:rPr sz="1200" kern="0" spc="-1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材料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marL="225425" algn="l" rtl="0" eaLnBrk="0">
                <a:lnSpc>
                  <a:spcPts val="1562"/>
                </a:lnSpc>
                <a:tabLst/>
              </a:pPr>
              <a:r>
                <a:rPr sz="1200" kern="0" spc="-1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要货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algn="l" rtl="0" eaLnBrk="0">
                <a:lnSpc>
                  <a:spcPct val="180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227329" algn="l" rtl="0" eaLnBrk="0">
                <a:lnSpc>
                  <a:spcPct val="89000"/>
                </a:lnSpc>
                <a:spcBef>
                  <a:spcPts val="370"/>
                </a:spcBef>
                <a:tabLst/>
              </a:pPr>
              <a:r>
                <a:rPr sz="1200" kern="0" spc="-2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三方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marL="224154" algn="l" rtl="0" eaLnBrk="0">
                <a:lnSpc>
                  <a:spcPts val="1568"/>
                </a:lnSpc>
                <a:tabLst/>
              </a:pPr>
              <a:r>
                <a:rPr sz="1200" kern="0" spc="-1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验收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algn="l" rtl="0" eaLnBrk="0">
                <a:lnSpc>
                  <a:spcPct val="176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224790" algn="l" rtl="0" eaLnBrk="0">
                <a:lnSpc>
                  <a:spcPct val="89000"/>
                </a:lnSpc>
                <a:spcBef>
                  <a:spcPts val="362"/>
                </a:spcBef>
                <a:tabLst/>
              </a:pPr>
              <a:r>
                <a:rPr sz="1200" kern="0" spc="-1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定点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marL="224790" algn="l" rtl="0" eaLnBrk="0">
                <a:lnSpc>
                  <a:spcPts val="1576"/>
                </a:lnSpc>
                <a:tabLst/>
              </a:pPr>
              <a:r>
                <a:rPr sz="1200" kern="0" spc="-10" dirty="0">
                  <a:solidFill>
                    <a:srgbClr val="595959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拍照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sp>
        <p:nvSpPr>
          <p:cNvPr id="2100" name="rect 2100"/>
          <p:cNvSpPr/>
          <p:nvPr/>
        </p:nvSpPr>
        <p:spPr>
          <a:xfrm>
            <a:off x="4230623" y="4376928"/>
            <a:ext cx="4599431" cy="717804"/>
          </a:xfrm>
          <a:prstGeom prst="rect">
            <a:avLst/>
          </a:prstGeom>
          <a:solidFill>
            <a:srgbClr val="DEEB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2102" name="table 2102"/>
          <p:cNvGraphicFramePr>
            <a:graphicFrameLocks noGrp="1"/>
          </p:cNvGraphicFramePr>
          <p:nvPr/>
        </p:nvGraphicFramePr>
        <p:xfrm>
          <a:off x="4271771" y="5957316"/>
          <a:ext cx="4515485" cy="659765"/>
        </p:xfrm>
        <a:graphic>
          <a:graphicData uri="http://schemas.openxmlformats.org/drawingml/2006/table">
            <a:tbl>
              <a:tblPr>
                <a:solidFill>
                  <a:srgbClr val="D9D9D9"/>
                </a:solidFill>
              </a:tblPr>
              <a:tblGrid>
                <a:gridCol w="701675"/>
                <a:gridCol w="71755"/>
                <a:gridCol w="1448435"/>
                <a:gridCol w="86994"/>
                <a:gridCol w="695959"/>
                <a:gridCol w="87630"/>
                <a:gridCol w="694055"/>
                <a:gridCol w="728979"/>
              </a:tblGrid>
              <a:tr h="328929">
                <a:tc gridSpan="8"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903095" algn="l" rtl="0" eaLnBrk="0">
                        <a:lnSpc>
                          <a:spcPct val="97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200" kern="0" spc="-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BIM构件库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308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9694" algn="l" rtl="0" eaLnBrk="0">
                        <a:lnSpc>
                          <a:spcPct val="10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数据固化</a:t>
                      </a:r>
                      <a:r>
                        <a:rPr sz="9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</a:t>
                      </a: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对应关系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11150" algn="l" rtl="0" eaLnBrk="0">
                        <a:lnSpc>
                          <a:spcPct val="98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标准分类命名/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464819" algn="l" rtl="0" eaLnBrk="0">
                        <a:lnSpc>
                          <a:spcPts val="1199"/>
                        </a:lnSpc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尺寸外观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08915" indent="-127000" algn="l" rtl="0" eaLnBrk="0">
                        <a:lnSpc>
                          <a:spcPct val="10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规范参数</a:t>
                      </a:r>
                      <a:r>
                        <a:rPr sz="9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</a:t>
                      </a: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设置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76835" algn="l" rtl="0" eaLnBrk="0">
                        <a:lnSpc>
                          <a:spcPts val="1156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位置图册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3825" algn="l" rtl="0" eaLnBrk="0">
                        <a:lnSpc>
                          <a:spcPts val="1157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轻量模型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104" name="textbox 2104"/>
          <p:cNvSpPr/>
          <p:nvPr/>
        </p:nvSpPr>
        <p:spPr>
          <a:xfrm>
            <a:off x="3211957" y="1778000"/>
            <a:ext cx="647700" cy="39287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763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6000"/>
              </a:lnSpc>
              <a:tabLst/>
            </a:pPr>
            <a:r>
              <a:rPr sz="3600" kern="0" spc="-540" dirty="0">
                <a:solidFill>
                  <a:srgbClr val="A6A6A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</a:t>
            </a:r>
            <a:endParaRPr sz="36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1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6000"/>
              </a:lnSpc>
              <a:tabLst/>
            </a:pPr>
            <a:r>
              <a:rPr sz="3600" kern="0" spc="-540" dirty="0">
                <a:solidFill>
                  <a:srgbClr val="A6A6A6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《</a:t>
            </a:r>
            <a:endParaRPr sz="36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06" name="rect 2106"/>
          <p:cNvSpPr/>
          <p:nvPr/>
        </p:nvSpPr>
        <p:spPr>
          <a:xfrm>
            <a:off x="815339" y="1475232"/>
            <a:ext cx="2212847" cy="1092708"/>
          </a:xfrm>
          <a:prstGeom prst="rect">
            <a:avLst/>
          </a:prstGeom>
          <a:solidFill>
            <a:srgbClr val="DEEB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08" name="rect 2108"/>
          <p:cNvSpPr/>
          <p:nvPr/>
        </p:nvSpPr>
        <p:spPr>
          <a:xfrm>
            <a:off x="815339" y="2877311"/>
            <a:ext cx="2212847" cy="1092708"/>
          </a:xfrm>
          <a:prstGeom prst="rect">
            <a:avLst/>
          </a:prstGeom>
          <a:solidFill>
            <a:srgbClr val="DEEBF7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10" name="textbox 2110"/>
          <p:cNvSpPr/>
          <p:nvPr/>
        </p:nvSpPr>
        <p:spPr>
          <a:xfrm>
            <a:off x="204209" y="1793568"/>
            <a:ext cx="428625" cy="39427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808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635" algn="l" rtl="0" eaLnBrk="0">
              <a:lnSpc>
                <a:spcPct val="106000"/>
              </a:lnSpc>
              <a:tabLst/>
            </a:pP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业主</a:t>
            </a:r>
            <a:r>
              <a:rPr sz="15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维度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indent="1270" algn="l" rtl="0" eaLnBrk="0">
              <a:lnSpc>
                <a:spcPct val="105000"/>
              </a:lnSpc>
              <a:spcBef>
                <a:spcPts val="456"/>
              </a:spcBef>
              <a:tabLst/>
            </a:pP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监管</a:t>
            </a:r>
            <a:r>
              <a:rPr sz="15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维度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6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12700" indent="2540" algn="l" rtl="0" eaLnBrk="0">
              <a:lnSpc>
                <a:spcPct val="105000"/>
              </a:lnSpc>
              <a:spcBef>
                <a:spcPts val="2"/>
              </a:spcBef>
              <a:tabLst/>
            </a:pP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工程</a:t>
            </a:r>
            <a:r>
              <a:rPr sz="1500" kern="0" spc="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维度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2112" name="table 2112"/>
          <p:cNvGraphicFramePr>
            <a:graphicFrameLocks noGrp="1"/>
          </p:cNvGraphicFramePr>
          <p:nvPr/>
        </p:nvGraphicFramePr>
        <p:xfrm>
          <a:off x="4276344" y="4410455"/>
          <a:ext cx="2211070" cy="662304"/>
        </p:xfrm>
        <a:graphic>
          <a:graphicData uri="http://schemas.openxmlformats.org/drawingml/2006/table">
            <a:tbl>
              <a:tblPr/>
              <a:tblGrid>
                <a:gridCol w="1075689"/>
                <a:gridCol w="59690"/>
                <a:gridCol w="1075689"/>
              </a:tblGrid>
              <a:tr h="333375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9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1925" algn="l" rtl="0" eaLnBrk="0">
                        <a:lnSpc>
                          <a:spcPts val="1156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验收过程记录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5575" algn="l" rtl="0" eaLnBrk="0">
                        <a:lnSpc>
                          <a:spcPts val="1156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验收过程图册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14" name="table 2114"/>
          <p:cNvGraphicFramePr>
            <a:graphicFrameLocks noGrp="1"/>
          </p:cNvGraphicFramePr>
          <p:nvPr/>
        </p:nvGraphicFramePr>
        <p:xfrm>
          <a:off x="6583680" y="4410455"/>
          <a:ext cx="2209165" cy="662304"/>
        </p:xfrm>
        <a:graphic>
          <a:graphicData uri="http://schemas.openxmlformats.org/drawingml/2006/table">
            <a:tbl>
              <a:tblPr/>
              <a:tblGrid>
                <a:gridCol w="1073785"/>
                <a:gridCol w="60960"/>
                <a:gridCol w="1074420"/>
              </a:tblGrid>
              <a:tr h="333375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9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8910" algn="l" rtl="0" eaLnBrk="0">
                        <a:lnSpc>
                          <a:spcPts val="1153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问题关闭记录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3829" algn="l" rtl="0" eaLnBrk="0">
                        <a:lnSpc>
                          <a:spcPts val="1153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问题过程图册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116" name="textbox 2116"/>
          <p:cNvSpPr/>
          <p:nvPr/>
        </p:nvSpPr>
        <p:spPr>
          <a:xfrm>
            <a:off x="1846853" y="4511807"/>
            <a:ext cx="838835" cy="18440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635" algn="l" rtl="0" eaLnBrk="0">
              <a:lnSpc>
                <a:spcPct val="105000"/>
              </a:lnSpc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过程记录</a:t>
            </a: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结果留痕</a:t>
            </a: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规范管理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7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16509" indent="1270" algn="l" rtl="0" eaLnBrk="0">
              <a:lnSpc>
                <a:spcPct val="105000"/>
              </a:lnSpc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过程分析</a:t>
            </a: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管理提效</a:t>
            </a:r>
            <a:r>
              <a:rPr sz="1500" kern="0" spc="3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数据资产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2118" name="table 2118"/>
          <p:cNvGraphicFramePr>
            <a:graphicFrameLocks noGrp="1"/>
          </p:cNvGraphicFramePr>
          <p:nvPr/>
        </p:nvGraphicFramePr>
        <p:xfrm>
          <a:off x="4271771" y="5186171"/>
          <a:ext cx="2215515" cy="659764"/>
        </p:xfrm>
        <a:graphic>
          <a:graphicData uri="http://schemas.openxmlformats.org/drawingml/2006/table">
            <a:tbl>
              <a:tblPr>
                <a:solidFill>
                  <a:srgbClr val="DEEBF7"/>
                </a:solidFill>
              </a:tblPr>
              <a:tblGrid>
                <a:gridCol w="697865"/>
                <a:gridCol w="71755"/>
                <a:gridCol w="691515"/>
                <a:gridCol w="56515"/>
                <a:gridCol w="697865"/>
              </a:tblGrid>
              <a:tr h="327659">
                <a:tc gridSpan="5">
                  <a:txBody>
                    <a:bodyPr/>
                    <a:lstStyle/>
                    <a:p>
                      <a:pPr algn="l" rtl="0" eaLnBrk="0">
                        <a:lnSpc>
                          <a:spcPct val="123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812165" algn="l" rtl="0" eaLnBrk="0">
                        <a:lnSpc>
                          <a:spcPct val="98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200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隐蔽工程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3321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6695" indent="-120014" algn="l" rtl="0" eaLnBrk="0">
                        <a:lnSpc>
                          <a:spcPct val="10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00" kern="0" spc="7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隐蔽验收</a:t>
                      </a:r>
                      <a:r>
                        <a:rPr sz="9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</a:t>
                      </a: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详情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3980" algn="l" rtl="0" eaLnBrk="0">
                        <a:lnSpc>
                          <a:spcPts val="1156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过程图册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3980" algn="l" rtl="0" eaLnBrk="0">
                        <a:lnSpc>
                          <a:spcPts val="1154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定点拍照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20" name="table 2120"/>
          <p:cNvGraphicFramePr>
            <a:graphicFrameLocks noGrp="1"/>
          </p:cNvGraphicFramePr>
          <p:nvPr/>
        </p:nvGraphicFramePr>
        <p:xfrm>
          <a:off x="6579108" y="5186171"/>
          <a:ext cx="2214244" cy="659764"/>
        </p:xfrm>
        <a:graphic>
          <a:graphicData uri="http://schemas.openxmlformats.org/drawingml/2006/table">
            <a:tbl>
              <a:tblPr>
                <a:solidFill>
                  <a:srgbClr val="DEEBF7"/>
                </a:solidFill>
              </a:tblPr>
              <a:tblGrid>
                <a:gridCol w="696594"/>
                <a:gridCol w="71755"/>
                <a:gridCol w="691515"/>
                <a:gridCol w="57785"/>
                <a:gridCol w="696594"/>
              </a:tblGrid>
              <a:tr h="327659">
                <a:tc gridSpan="5">
                  <a:txBody>
                    <a:bodyPr/>
                    <a:lstStyle/>
                    <a:p>
                      <a:pPr algn="l" rtl="0" eaLnBrk="0">
                        <a:lnSpc>
                          <a:spcPct val="124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804544" algn="l" rtl="0" eaLnBrk="0">
                        <a:lnSpc>
                          <a:spcPct val="98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2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材料管理</a:t>
                      </a:r>
                      <a:endParaRPr sz="12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3321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00330" algn="l" rtl="0" eaLnBrk="0">
                        <a:lnSpc>
                          <a:spcPts val="1159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部品物料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  <a:tabLst/>
                      </a:pPr>
                      <a:endParaRPr sz="2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0345" indent="-89535" algn="l" rtl="0" eaLnBrk="0">
                        <a:lnSpc>
                          <a:spcPct val="107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00" kern="0" spc="7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要/收货</a:t>
                      </a:r>
                      <a:r>
                        <a:rPr sz="900" kern="0" spc="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</a:t>
                      </a:r>
                      <a:r>
                        <a:rPr sz="900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详情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92710" algn="l" rtl="0" eaLnBrk="0">
                        <a:lnSpc>
                          <a:spcPts val="1154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900" kern="0" spc="9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物料定位</a:t>
                      </a:r>
                      <a:endParaRPr sz="9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122" name="path 2122"/>
          <p:cNvSpPr/>
          <p:nvPr/>
        </p:nvSpPr>
        <p:spPr>
          <a:xfrm>
            <a:off x="9099804" y="2557271"/>
            <a:ext cx="1481327" cy="445008"/>
          </a:xfrm>
          <a:custGeom>
            <a:avLst/>
            <a:gdLst/>
            <a:ahLst/>
            <a:cxnLst/>
            <a:rect l="0" t="0" r="0" b="0"/>
            <a:pathLst>
              <a:path w="2332" h="700">
                <a:moveTo>
                  <a:pt x="2332" y="700"/>
                </a:moveTo>
                <a:lnTo>
                  <a:pt x="350" y="700"/>
                </a:lnTo>
                <a:lnTo>
                  <a:pt x="0" y="350"/>
                </a:lnTo>
                <a:lnTo>
                  <a:pt x="350" y="0"/>
                </a:lnTo>
                <a:lnTo>
                  <a:pt x="2332" y="0"/>
                </a:lnTo>
                <a:lnTo>
                  <a:pt x="2332" y="700"/>
                </a:lnTo>
                <a:close/>
              </a:path>
            </a:pathLst>
          </a:custGeom>
          <a:solidFill>
            <a:srgbClr val="7F7F7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24" name="textbox 2124"/>
          <p:cNvSpPr/>
          <p:nvPr/>
        </p:nvSpPr>
        <p:spPr>
          <a:xfrm>
            <a:off x="9014993" y="2685202"/>
            <a:ext cx="1700529" cy="7404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47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434975" algn="l" rtl="0" eaLnBrk="0">
              <a:lnSpc>
                <a:spcPct val="98000"/>
              </a:lnSpc>
              <a:tabLst/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档案组件化</a:t>
            </a:r>
            <a:endParaRPr sz="14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43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9000"/>
              </a:lnSpc>
              <a:tabLst/>
            </a:pP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依据工程阶段及信息密级</a:t>
            </a:r>
            <a:r>
              <a:rPr sz="1200" kern="0" spc="8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编辑档案结构及展示颗粒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26" name="textbox 2126"/>
          <p:cNvSpPr/>
          <p:nvPr/>
        </p:nvSpPr>
        <p:spPr>
          <a:xfrm>
            <a:off x="320583" y="176626"/>
            <a:ext cx="2966085" cy="3219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84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2000" b="1" kern="0" spc="2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匠心产品模块概述-</a:t>
            </a:r>
            <a:r>
              <a:rPr sz="1500" kern="0" spc="2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一户一档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grpSp>
        <p:nvGrpSpPr>
          <p:cNvPr id="144" name="group 144"/>
          <p:cNvGrpSpPr/>
          <p:nvPr/>
        </p:nvGrpSpPr>
        <p:grpSpPr>
          <a:xfrm rot="21600000">
            <a:off x="9099804" y="5301996"/>
            <a:ext cx="1481327" cy="445007"/>
            <a:chOff x="0" y="0"/>
            <a:chExt cx="1481327" cy="445007"/>
          </a:xfrm>
        </p:grpSpPr>
        <p:sp>
          <p:nvSpPr>
            <p:cNvPr id="2128" name="path 2128"/>
            <p:cNvSpPr/>
            <p:nvPr/>
          </p:nvSpPr>
          <p:spPr>
            <a:xfrm>
              <a:off x="0" y="0"/>
              <a:ext cx="1481327" cy="445007"/>
            </a:xfrm>
            <a:custGeom>
              <a:avLst/>
              <a:gdLst/>
              <a:ahLst/>
              <a:cxnLst/>
              <a:rect l="0" t="0" r="0" b="0"/>
              <a:pathLst>
                <a:path w="2332" h="700">
                  <a:moveTo>
                    <a:pt x="2332" y="700"/>
                  </a:moveTo>
                  <a:lnTo>
                    <a:pt x="350" y="700"/>
                  </a:lnTo>
                  <a:lnTo>
                    <a:pt x="0" y="350"/>
                  </a:lnTo>
                  <a:lnTo>
                    <a:pt x="350" y="0"/>
                  </a:lnTo>
                  <a:lnTo>
                    <a:pt x="2332" y="0"/>
                  </a:lnTo>
                  <a:lnTo>
                    <a:pt x="2332" y="700"/>
                  </a:lnTo>
                  <a:close/>
                </a:path>
              </a:pathLst>
            </a:custGeom>
            <a:solidFill>
              <a:srgbClr val="7F7F7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30" name="textbox 2130"/>
            <p:cNvSpPr/>
            <p:nvPr/>
          </p:nvSpPr>
          <p:spPr>
            <a:xfrm>
              <a:off x="-12700" y="-12700"/>
              <a:ext cx="1506855" cy="48958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marL="364490" algn="l" rtl="0" eaLnBrk="0">
                <a:lnSpc>
                  <a:spcPct val="98000"/>
                </a:lnSpc>
                <a:spcBef>
                  <a:spcPts val="2"/>
                </a:spcBef>
                <a:tabLst/>
              </a:pPr>
              <a:r>
                <a:rPr sz="1400" kern="0" spc="-1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信息结构化</a:t>
              </a:r>
              <a:endParaRPr sz="14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sp>
        <p:nvSpPr>
          <p:cNvPr id="2132" name="textbox 2132"/>
          <p:cNvSpPr/>
          <p:nvPr/>
        </p:nvSpPr>
        <p:spPr>
          <a:xfrm>
            <a:off x="4282440" y="4410455"/>
            <a:ext cx="2199639" cy="288290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799465" algn="l" rtl="0" eaLnBrk="0">
              <a:lnSpc>
                <a:spcPct val="97000"/>
              </a:lnSpc>
              <a:spcBef>
                <a:spcPts val="1"/>
              </a:spcBef>
              <a:tabLst/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工序验收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34" name="textbox 2134"/>
          <p:cNvSpPr/>
          <p:nvPr/>
        </p:nvSpPr>
        <p:spPr>
          <a:xfrm>
            <a:off x="6589776" y="4410455"/>
            <a:ext cx="2197735" cy="288290"/>
          </a:xfrm>
          <a:prstGeom prst="rect">
            <a:avLst/>
          </a:pr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805180" algn="l" rtl="0" eaLnBrk="0">
              <a:lnSpc>
                <a:spcPct val="97000"/>
              </a:lnSpc>
              <a:tabLst/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问题查验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36" name="textbox 2136"/>
          <p:cNvSpPr/>
          <p:nvPr/>
        </p:nvSpPr>
        <p:spPr>
          <a:xfrm>
            <a:off x="9015145" y="5804103"/>
            <a:ext cx="1823720" cy="3860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40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2064" algn="l" rtl="0" eaLnBrk="0">
              <a:lnSpc>
                <a:spcPct val="99000"/>
              </a:lnSpc>
              <a:tabLst/>
            </a:pPr>
            <a:r>
              <a:rPr sz="1200" kern="0" spc="-2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匠心过程数据按结构改造</a:t>
            </a:r>
            <a:r>
              <a:rPr sz="1200" kern="0" spc="-3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</a:t>
            </a: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-7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形成统一的信息结构服</a:t>
            </a:r>
            <a:r>
              <a:rPr sz="1200" kern="0" spc="-8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务。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38" name="textbox 2138"/>
          <p:cNvSpPr/>
          <p:nvPr/>
        </p:nvSpPr>
        <p:spPr>
          <a:xfrm>
            <a:off x="1846245" y="1671325"/>
            <a:ext cx="1037589" cy="6426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55"/>
              </a:lnSpc>
              <a:tabLst/>
            </a:pP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房屋说明书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marL="14604" algn="l" rtl="0" eaLnBrk="0">
              <a:lnSpc>
                <a:spcPct val="89000"/>
              </a:lnSpc>
              <a:spcBef>
                <a:spcPts val="150"/>
              </a:spcBef>
              <a:tabLst/>
            </a:pP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工程进度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marL="20320" algn="l" rtl="0" eaLnBrk="0">
              <a:lnSpc>
                <a:spcPts val="1569"/>
              </a:lnSpc>
              <a:tabLst/>
            </a:pPr>
            <a:r>
              <a:rPr sz="1200" kern="0" spc="-2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隐蔽管线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40" name="textbox 2140"/>
          <p:cNvSpPr/>
          <p:nvPr/>
        </p:nvSpPr>
        <p:spPr>
          <a:xfrm>
            <a:off x="1847055" y="3026796"/>
            <a:ext cx="833755" cy="7493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359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0320" indent="-8254" algn="l" rtl="0" eaLnBrk="0">
              <a:lnSpc>
                <a:spcPct val="106000"/>
              </a:lnSpc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信息透明</a:t>
            </a: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明确责任</a:t>
            </a:r>
            <a:r>
              <a:rPr sz="15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审批依据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2142" name="table 2142"/>
          <p:cNvGraphicFramePr>
            <a:graphicFrameLocks noGrp="1"/>
          </p:cNvGraphicFramePr>
          <p:nvPr/>
        </p:nvGraphicFramePr>
        <p:xfrm>
          <a:off x="961643" y="3008375"/>
          <a:ext cx="661035" cy="66103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661035"/>
              </a:tblGrid>
              <a:tr h="6515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44" name="table 2144"/>
          <p:cNvGraphicFramePr>
            <a:graphicFrameLocks noGrp="1"/>
          </p:cNvGraphicFramePr>
          <p:nvPr/>
        </p:nvGraphicFramePr>
        <p:xfrm>
          <a:off x="961643" y="5590032"/>
          <a:ext cx="661035" cy="66103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661035"/>
              </a:tblGrid>
              <a:tr h="65150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46" name="table 2146"/>
          <p:cNvGraphicFramePr>
            <a:graphicFrameLocks noGrp="1"/>
          </p:cNvGraphicFramePr>
          <p:nvPr/>
        </p:nvGraphicFramePr>
        <p:xfrm>
          <a:off x="961643" y="1606295"/>
          <a:ext cx="661035" cy="659765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661035"/>
              </a:tblGrid>
              <a:tr h="6502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48" name="table 2148"/>
          <p:cNvGraphicFramePr>
            <a:graphicFrameLocks noGrp="1"/>
          </p:cNvGraphicFramePr>
          <p:nvPr/>
        </p:nvGraphicFramePr>
        <p:xfrm>
          <a:off x="961643" y="4456176"/>
          <a:ext cx="661035" cy="659764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</a:tblPr>
              <a:tblGrid>
                <a:gridCol w="661035"/>
              </a:tblGrid>
              <a:tr h="65023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150" name="textbox 2150"/>
          <p:cNvSpPr/>
          <p:nvPr/>
        </p:nvSpPr>
        <p:spPr>
          <a:xfrm>
            <a:off x="9399869" y="3984757"/>
            <a:ext cx="833119" cy="5054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7305" algn="l" rtl="0" eaLnBrk="0">
              <a:lnSpc>
                <a:spcPts val="1871"/>
              </a:lnSpc>
              <a:tabLst/>
            </a:pPr>
            <a:r>
              <a:rPr sz="1500" kern="0" spc="4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匠心端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1856"/>
              </a:lnSpc>
              <a:spcBef>
                <a:spcPts val="49"/>
              </a:spcBef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过程采集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152" name="picture 21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21411" y="3077950"/>
            <a:ext cx="551025" cy="500932"/>
          </a:xfrm>
          <a:prstGeom prst="rect">
            <a:avLst/>
          </a:prstGeom>
        </p:spPr>
      </p:pic>
      <p:pic>
        <p:nvPicPr>
          <p:cNvPr id="2154" name="picture 21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055933" y="4500371"/>
            <a:ext cx="475885" cy="574548"/>
          </a:xfrm>
          <a:prstGeom prst="rect">
            <a:avLst/>
          </a:prstGeom>
        </p:spPr>
      </p:pic>
      <p:pic>
        <p:nvPicPr>
          <p:cNvPr id="2156" name="picture 2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0365981" y="3823716"/>
            <a:ext cx="384582" cy="707135"/>
          </a:xfrm>
          <a:prstGeom prst="rect">
            <a:avLst/>
          </a:prstGeom>
        </p:spPr>
      </p:pic>
      <p:pic>
        <p:nvPicPr>
          <p:cNvPr id="2158" name="picture 21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030886" y="5713939"/>
            <a:ext cx="525978" cy="438315"/>
          </a:xfrm>
          <a:prstGeom prst="rect">
            <a:avLst/>
          </a:prstGeom>
        </p:spPr>
      </p:pic>
      <p:pic>
        <p:nvPicPr>
          <p:cNvPr id="2160" name="picture 21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036514" y="1710252"/>
            <a:ext cx="502530" cy="453503"/>
          </a:xfrm>
          <a:prstGeom prst="rect">
            <a:avLst/>
          </a:prstGeom>
        </p:spPr>
      </p:pic>
      <p:sp>
        <p:nvSpPr>
          <p:cNvPr id="2162" name="path 2162"/>
          <p:cNvSpPr/>
          <p:nvPr/>
        </p:nvSpPr>
        <p:spPr>
          <a:xfrm>
            <a:off x="3456432" y="3252216"/>
            <a:ext cx="390143" cy="469391"/>
          </a:xfrm>
          <a:custGeom>
            <a:avLst/>
            <a:gdLst/>
            <a:ahLst/>
            <a:cxnLst/>
            <a:rect l="0" t="0" r="0" b="0"/>
            <a:pathLst>
              <a:path w="614" h="739">
                <a:moveTo>
                  <a:pt x="307" y="739"/>
                </a:moveTo>
                <a:lnTo>
                  <a:pt x="202" y="739"/>
                </a:lnTo>
                <a:lnTo>
                  <a:pt x="0" y="369"/>
                </a:lnTo>
                <a:lnTo>
                  <a:pt x="202" y="0"/>
                </a:lnTo>
                <a:lnTo>
                  <a:pt x="307" y="0"/>
                </a:lnTo>
                <a:lnTo>
                  <a:pt x="104" y="369"/>
                </a:lnTo>
                <a:lnTo>
                  <a:pt x="307" y="739"/>
                </a:lnTo>
                <a:close/>
              </a:path>
              <a:path w="614" h="739">
                <a:moveTo>
                  <a:pt x="460" y="739"/>
                </a:moveTo>
                <a:lnTo>
                  <a:pt x="356" y="739"/>
                </a:lnTo>
                <a:lnTo>
                  <a:pt x="153" y="369"/>
                </a:lnTo>
                <a:lnTo>
                  <a:pt x="356" y="0"/>
                </a:lnTo>
                <a:lnTo>
                  <a:pt x="460" y="0"/>
                </a:lnTo>
                <a:lnTo>
                  <a:pt x="258" y="369"/>
                </a:lnTo>
                <a:lnTo>
                  <a:pt x="460" y="739"/>
                </a:lnTo>
                <a:close/>
              </a:path>
              <a:path w="614" h="739">
                <a:moveTo>
                  <a:pt x="614" y="739"/>
                </a:moveTo>
                <a:lnTo>
                  <a:pt x="509" y="739"/>
                </a:lnTo>
                <a:lnTo>
                  <a:pt x="307" y="369"/>
                </a:lnTo>
                <a:lnTo>
                  <a:pt x="509" y="0"/>
                </a:lnTo>
                <a:lnTo>
                  <a:pt x="614" y="0"/>
                </a:lnTo>
                <a:lnTo>
                  <a:pt x="411" y="369"/>
                </a:lnTo>
                <a:lnTo>
                  <a:pt x="614" y="739"/>
                </a:lnTo>
                <a:close/>
              </a:path>
            </a:pathLst>
          </a:custGeom>
          <a:solidFill>
            <a:srgbClr val="A6A6A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64" name="textbox 2164"/>
          <p:cNvSpPr/>
          <p:nvPr/>
        </p:nvSpPr>
        <p:spPr>
          <a:xfrm>
            <a:off x="9783669" y="1110239"/>
            <a:ext cx="835025" cy="2616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55"/>
              </a:lnSpc>
              <a:tabLst/>
            </a:pPr>
            <a:r>
              <a:rPr sz="1500" b="1" kern="0" spc="9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数据采集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66" name="textbox 2166"/>
          <p:cNvSpPr/>
          <p:nvPr/>
        </p:nvSpPr>
        <p:spPr>
          <a:xfrm>
            <a:off x="6097923" y="1110239"/>
            <a:ext cx="833755" cy="2616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58"/>
              </a:lnSpc>
              <a:tabLst/>
            </a:pPr>
            <a:r>
              <a:rPr sz="1500" b="1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档案呈现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68" name="textbox 2168"/>
          <p:cNvSpPr/>
          <p:nvPr/>
        </p:nvSpPr>
        <p:spPr>
          <a:xfrm>
            <a:off x="1492547" y="1110239"/>
            <a:ext cx="833755" cy="2609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53"/>
              </a:lnSpc>
              <a:tabLst/>
            </a:pPr>
            <a:r>
              <a:rPr sz="1500" b="1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消费终端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70" name="textbox 2170"/>
          <p:cNvSpPr/>
          <p:nvPr/>
        </p:nvSpPr>
        <p:spPr>
          <a:xfrm>
            <a:off x="994426" y="6313265"/>
            <a:ext cx="585469" cy="188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18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11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项目管理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72" name="textbox 2172"/>
          <p:cNvSpPr/>
          <p:nvPr/>
        </p:nvSpPr>
        <p:spPr>
          <a:xfrm>
            <a:off x="1065980" y="5178241"/>
            <a:ext cx="444500" cy="1892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44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  <a:tabLst/>
            </a:pPr>
            <a:r>
              <a:rPr sz="11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合作方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74" name="textbox 2174"/>
          <p:cNvSpPr/>
          <p:nvPr/>
        </p:nvSpPr>
        <p:spPr>
          <a:xfrm>
            <a:off x="1143357" y="2314264"/>
            <a:ext cx="305434" cy="188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86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11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客户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76" name="textbox 2176"/>
          <p:cNvSpPr/>
          <p:nvPr/>
        </p:nvSpPr>
        <p:spPr>
          <a:xfrm>
            <a:off x="1134701" y="3730949"/>
            <a:ext cx="304165" cy="1892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44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  <a:tabLst/>
            </a:pPr>
            <a:r>
              <a:rPr sz="11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政府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178" name="picture 217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8085201" y="6280861"/>
            <a:ext cx="201424" cy="201358"/>
          </a:xfrm>
          <a:prstGeom prst="rect">
            <a:avLst/>
          </a:prstGeom>
        </p:spPr>
      </p:pic>
      <p:pic>
        <p:nvPicPr>
          <p:cNvPr id="2180" name="picture 218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5787263" y="5509005"/>
            <a:ext cx="201295" cy="201383"/>
          </a:xfrm>
          <a:prstGeom prst="rect">
            <a:avLst/>
          </a:prstGeom>
        </p:spPr>
      </p:pic>
      <p:pic>
        <p:nvPicPr>
          <p:cNvPr id="2182" name="picture 21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8093836" y="5509005"/>
            <a:ext cx="201294" cy="201383"/>
          </a:xfrm>
          <a:prstGeom prst="rect">
            <a:avLst/>
          </a:prstGeom>
        </p:spPr>
      </p:pic>
      <p:sp>
        <p:nvSpPr>
          <p:cNvPr id="2184" name="path 2184"/>
          <p:cNvSpPr/>
          <p:nvPr/>
        </p:nvSpPr>
        <p:spPr>
          <a:xfrm>
            <a:off x="5754623" y="1473707"/>
            <a:ext cx="9143" cy="2566416"/>
          </a:xfrm>
          <a:custGeom>
            <a:avLst/>
            <a:gdLst/>
            <a:ahLst/>
            <a:cxnLst/>
            <a:rect l="0" t="0" r="0" b="0"/>
            <a:pathLst>
              <a:path w="14" h="4041">
                <a:moveTo>
                  <a:pt x="7" y="4041"/>
                </a:moveTo>
                <a:lnTo>
                  <a:pt x="7" y="0"/>
                </a:lnTo>
              </a:path>
            </a:pathLst>
          </a:custGeom>
          <a:noFill/>
          <a:ln w="9143" cap="flat">
            <a:solidFill>
              <a:srgbClr val="F2F2F2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86" name="textbox 2186"/>
          <p:cNvSpPr/>
          <p:nvPr/>
        </p:nvSpPr>
        <p:spPr>
          <a:xfrm>
            <a:off x="8103361" y="5481015"/>
            <a:ext cx="122554" cy="2292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1601"/>
              </a:lnSpc>
              <a:tabLst/>
            </a:pPr>
            <a:r>
              <a:rPr sz="1100" b="1" kern="0" spc="-9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+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88" name="textbox 2188"/>
          <p:cNvSpPr/>
          <p:nvPr/>
        </p:nvSpPr>
        <p:spPr>
          <a:xfrm>
            <a:off x="8094853" y="6253073"/>
            <a:ext cx="122554" cy="2292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1601"/>
              </a:lnSpc>
              <a:tabLst/>
            </a:pPr>
            <a:r>
              <a:rPr sz="1100" b="1" kern="0" spc="-9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+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190" name="textbox 2190"/>
          <p:cNvSpPr/>
          <p:nvPr/>
        </p:nvSpPr>
        <p:spPr>
          <a:xfrm>
            <a:off x="5796660" y="5481015"/>
            <a:ext cx="122554" cy="2292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ts val="1601"/>
              </a:lnSpc>
              <a:tabLst/>
            </a:pPr>
            <a:r>
              <a:rPr sz="1100" b="1" kern="0" spc="-9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+</a:t>
            </a:r>
            <a:endParaRPr sz="1100" dirty="0">
              <a:latin typeface="Microsoft YaHei"/>
              <a:ea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2" name="picture 21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89845" y="517397"/>
            <a:ext cx="6154589" cy="5739360"/>
          </a:xfrm>
          <a:prstGeom prst="rect">
            <a:avLst/>
          </a:prstGeom>
        </p:spPr>
      </p:pic>
      <p:pic>
        <p:nvPicPr>
          <p:cNvPr id="2194" name="picture 21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546236" y="299385"/>
            <a:ext cx="5241738" cy="640706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6"/>
          <p:cNvGrpSpPr/>
          <p:nvPr/>
        </p:nvGrpSpPr>
        <p:grpSpPr>
          <a:xfrm rot="21600000">
            <a:off x="396240" y="2346960"/>
            <a:ext cx="11413235" cy="2125979"/>
            <a:chOff x="0" y="0"/>
            <a:chExt cx="11413235" cy="2125979"/>
          </a:xfrm>
        </p:grpSpPr>
        <p:sp>
          <p:nvSpPr>
            <p:cNvPr id="2196" name="path 2196"/>
            <p:cNvSpPr/>
            <p:nvPr/>
          </p:nvSpPr>
          <p:spPr>
            <a:xfrm>
              <a:off x="0" y="0"/>
              <a:ext cx="11413235" cy="734567"/>
            </a:xfrm>
            <a:custGeom>
              <a:avLst/>
              <a:gdLst/>
              <a:ahLst/>
              <a:cxnLst/>
              <a:rect l="0" t="0" r="0" b="0"/>
              <a:pathLst>
                <a:path w="17973" h="1156">
                  <a:moveTo>
                    <a:pt x="0" y="1156"/>
                  </a:moveTo>
                  <a:lnTo>
                    <a:pt x="3573" y="1156"/>
                  </a:lnTo>
                  <a:lnTo>
                    <a:pt x="3573" y="0"/>
                  </a:lnTo>
                  <a:lnTo>
                    <a:pt x="0" y="0"/>
                  </a:lnTo>
                  <a:lnTo>
                    <a:pt x="0" y="1156"/>
                  </a:lnTo>
                  <a:close/>
                </a:path>
                <a:path w="17973" h="1156">
                  <a:moveTo>
                    <a:pt x="3602" y="1156"/>
                  </a:moveTo>
                  <a:lnTo>
                    <a:pt x="7173" y="1156"/>
                  </a:lnTo>
                  <a:lnTo>
                    <a:pt x="7173" y="0"/>
                  </a:lnTo>
                  <a:lnTo>
                    <a:pt x="3602" y="0"/>
                  </a:lnTo>
                  <a:lnTo>
                    <a:pt x="3602" y="1156"/>
                  </a:lnTo>
                  <a:close/>
                </a:path>
                <a:path w="17973" h="1156">
                  <a:moveTo>
                    <a:pt x="7202" y="1156"/>
                  </a:moveTo>
                  <a:lnTo>
                    <a:pt x="10773" y="1156"/>
                  </a:lnTo>
                  <a:lnTo>
                    <a:pt x="10773" y="0"/>
                  </a:lnTo>
                  <a:lnTo>
                    <a:pt x="7202" y="0"/>
                  </a:lnTo>
                  <a:lnTo>
                    <a:pt x="7202" y="1156"/>
                  </a:lnTo>
                  <a:close/>
                </a:path>
                <a:path w="17973" h="1156">
                  <a:moveTo>
                    <a:pt x="10802" y="1156"/>
                  </a:moveTo>
                  <a:lnTo>
                    <a:pt x="14373" y="1156"/>
                  </a:lnTo>
                  <a:lnTo>
                    <a:pt x="14373" y="0"/>
                  </a:lnTo>
                  <a:lnTo>
                    <a:pt x="10802" y="0"/>
                  </a:lnTo>
                  <a:lnTo>
                    <a:pt x="10802" y="1156"/>
                  </a:lnTo>
                  <a:close/>
                </a:path>
                <a:path w="17973" h="1156">
                  <a:moveTo>
                    <a:pt x="14402" y="1156"/>
                  </a:moveTo>
                  <a:lnTo>
                    <a:pt x="17973" y="1156"/>
                  </a:lnTo>
                  <a:lnTo>
                    <a:pt x="17973" y="0"/>
                  </a:lnTo>
                  <a:lnTo>
                    <a:pt x="14402" y="0"/>
                  </a:lnTo>
                  <a:lnTo>
                    <a:pt x="14402" y="1156"/>
                  </a:lnTo>
                  <a:close/>
                </a:path>
              </a:pathLst>
            </a:custGeom>
            <a:solidFill>
              <a:srgbClr val="5B9BD5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98" name="path 2198"/>
            <p:cNvSpPr/>
            <p:nvPr/>
          </p:nvSpPr>
          <p:spPr>
            <a:xfrm>
              <a:off x="0" y="743711"/>
              <a:ext cx="11413235" cy="1382268"/>
            </a:xfrm>
            <a:custGeom>
              <a:avLst/>
              <a:gdLst/>
              <a:ahLst/>
              <a:cxnLst/>
              <a:rect l="0" t="0" r="0" b="0"/>
              <a:pathLst>
                <a:path w="17973" h="2176">
                  <a:moveTo>
                    <a:pt x="0" y="2176"/>
                  </a:moveTo>
                  <a:lnTo>
                    <a:pt x="3573" y="2176"/>
                  </a:lnTo>
                  <a:lnTo>
                    <a:pt x="3573" y="0"/>
                  </a:lnTo>
                  <a:lnTo>
                    <a:pt x="0" y="0"/>
                  </a:lnTo>
                  <a:lnTo>
                    <a:pt x="0" y="2176"/>
                  </a:lnTo>
                  <a:close/>
                </a:path>
                <a:path w="17973" h="2176">
                  <a:moveTo>
                    <a:pt x="3602" y="2176"/>
                  </a:moveTo>
                  <a:lnTo>
                    <a:pt x="7173" y="2176"/>
                  </a:lnTo>
                  <a:lnTo>
                    <a:pt x="7173" y="0"/>
                  </a:lnTo>
                  <a:lnTo>
                    <a:pt x="3602" y="0"/>
                  </a:lnTo>
                  <a:lnTo>
                    <a:pt x="3602" y="2176"/>
                  </a:lnTo>
                  <a:close/>
                </a:path>
                <a:path w="17973" h="2176">
                  <a:moveTo>
                    <a:pt x="7202" y="2176"/>
                  </a:moveTo>
                  <a:lnTo>
                    <a:pt x="10773" y="2176"/>
                  </a:lnTo>
                  <a:lnTo>
                    <a:pt x="10773" y="0"/>
                  </a:lnTo>
                  <a:lnTo>
                    <a:pt x="7202" y="0"/>
                  </a:lnTo>
                  <a:lnTo>
                    <a:pt x="7202" y="2176"/>
                  </a:lnTo>
                  <a:close/>
                </a:path>
                <a:path w="17973" h="2176">
                  <a:moveTo>
                    <a:pt x="10800" y="2176"/>
                  </a:moveTo>
                  <a:lnTo>
                    <a:pt x="14371" y="2176"/>
                  </a:lnTo>
                  <a:lnTo>
                    <a:pt x="14371" y="0"/>
                  </a:lnTo>
                  <a:lnTo>
                    <a:pt x="10800" y="0"/>
                  </a:lnTo>
                  <a:lnTo>
                    <a:pt x="10800" y="2176"/>
                  </a:lnTo>
                  <a:close/>
                </a:path>
                <a:path w="17973" h="2176">
                  <a:moveTo>
                    <a:pt x="14402" y="2176"/>
                  </a:moveTo>
                  <a:lnTo>
                    <a:pt x="17973" y="2176"/>
                  </a:lnTo>
                  <a:lnTo>
                    <a:pt x="17973" y="0"/>
                  </a:lnTo>
                  <a:lnTo>
                    <a:pt x="14402" y="0"/>
                  </a:lnTo>
                  <a:lnTo>
                    <a:pt x="14402" y="2176"/>
                  </a:lnTo>
                  <a:close/>
                </a:path>
              </a:pathLst>
            </a:custGeom>
            <a:solidFill>
              <a:srgbClr val="DEEBF7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148" name="group 148"/>
          <p:cNvGrpSpPr/>
          <p:nvPr/>
        </p:nvGrpSpPr>
        <p:grpSpPr>
          <a:xfrm rot="21600000">
            <a:off x="396240" y="1461516"/>
            <a:ext cx="11413235" cy="734567"/>
            <a:chOff x="0" y="0"/>
            <a:chExt cx="11413235" cy="734567"/>
          </a:xfrm>
        </p:grpSpPr>
        <p:sp>
          <p:nvSpPr>
            <p:cNvPr id="2200" name="path 2200"/>
            <p:cNvSpPr/>
            <p:nvPr/>
          </p:nvSpPr>
          <p:spPr>
            <a:xfrm>
              <a:off x="0" y="0"/>
              <a:ext cx="1709927" cy="734567"/>
            </a:xfrm>
            <a:custGeom>
              <a:avLst/>
              <a:gdLst/>
              <a:ahLst/>
              <a:cxnLst/>
              <a:rect l="0" t="0" r="0" b="0"/>
              <a:pathLst>
                <a:path w="2692" h="1156">
                  <a:moveTo>
                    <a:pt x="0" y="1156"/>
                  </a:moveTo>
                  <a:lnTo>
                    <a:pt x="2692" y="1156"/>
                  </a:lnTo>
                  <a:lnTo>
                    <a:pt x="2692" y="0"/>
                  </a:lnTo>
                  <a:lnTo>
                    <a:pt x="0" y="0"/>
                  </a:lnTo>
                  <a:lnTo>
                    <a:pt x="0" y="1156"/>
                  </a:lnTo>
                  <a:close/>
                </a:path>
              </a:pathLst>
            </a:custGeom>
            <a:solidFill>
              <a:srgbClr val="5B9BD5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202" name="path 2202"/>
            <p:cNvSpPr/>
            <p:nvPr/>
          </p:nvSpPr>
          <p:spPr>
            <a:xfrm>
              <a:off x="1709927" y="0"/>
              <a:ext cx="9703308" cy="734567"/>
            </a:xfrm>
            <a:custGeom>
              <a:avLst/>
              <a:gdLst/>
              <a:ahLst/>
              <a:cxnLst/>
              <a:rect l="0" t="0" r="0" b="0"/>
              <a:pathLst>
                <a:path w="15280" h="1156">
                  <a:moveTo>
                    <a:pt x="0" y="1156"/>
                  </a:moveTo>
                  <a:lnTo>
                    <a:pt x="15280" y="1156"/>
                  </a:lnTo>
                  <a:lnTo>
                    <a:pt x="15280" y="0"/>
                  </a:lnTo>
                  <a:lnTo>
                    <a:pt x="0" y="0"/>
                  </a:lnTo>
                  <a:lnTo>
                    <a:pt x="0" y="1156"/>
                  </a:lnTo>
                  <a:close/>
                </a:path>
              </a:pathLst>
            </a:custGeom>
            <a:solidFill>
              <a:srgbClr val="DEEBF7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204" name="textbox 2204"/>
          <p:cNvSpPr/>
          <p:nvPr/>
        </p:nvSpPr>
        <p:spPr>
          <a:xfrm>
            <a:off x="2188752" y="1624680"/>
            <a:ext cx="9450069" cy="4368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5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970" indent="-1905" algn="l" rtl="0" eaLnBrk="0">
              <a:lnSpc>
                <a:spcPct val="96000"/>
              </a:lnSpc>
              <a:tabLst/>
            </a:pP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依托匠心各业务模块采集的大量数据，为区域及公司管理层提供基于项目的各维度综合统计分析，为公司工程管理及项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目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现场管理提升提供有效的指标参考，并对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合作方、供应商进行客观评价。</a:t>
            </a:r>
            <a:endParaRPr sz="14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06" name="textbox 2206"/>
          <p:cNvSpPr/>
          <p:nvPr/>
        </p:nvSpPr>
        <p:spPr>
          <a:xfrm>
            <a:off x="4336322" y="190343"/>
            <a:ext cx="7506334" cy="4394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9209" indent="-17145" algn="l" rtl="0" eaLnBrk="0">
              <a:lnSpc>
                <a:spcPct val="97000"/>
              </a:lnSpc>
              <a:tabLst/>
            </a:pPr>
            <a:r>
              <a:rPr sz="1400" kern="0" spc="1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依托匠心工程前端采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集的大量业务数据，在现有统计报表基础上，按项目维度汇总数据，引入各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区域工程管理先进考核指标，形成集业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务分析与动态对比展示的管理分析报表。</a:t>
            </a:r>
            <a:endParaRPr sz="14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08" name="textbox 2208"/>
          <p:cNvSpPr/>
          <p:nvPr/>
        </p:nvSpPr>
        <p:spPr>
          <a:xfrm>
            <a:off x="483900" y="4719779"/>
            <a:ext cx="1918335" cy="14725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35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5875" algn="l" rtl="0" eaLnBrk="0">
              <a:lnSpc>
                <a:spcPct val="100000"/>
              </a:lnSpc>
              <a:tabLst/>
            </a:pP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月度排名</a:t>
            </a:r>
            <a:endParaRPr sz="1500" dirty="0">
              <a:latin typeface="DengXian"/>
              <a:ea typeface="DengXian"/>
              <a:cs typeface="DengXian"/>
            </a:endParaRPr>
          </a:p>
          <a:p>
            <a:pPr marL="12700" algn="l" rtl="0" eaLnBrk="0">
              <a:lnSpc>
                <a:spcPct val="103000"/>
              </a:lnSpc>
              <a:spcBef>
                <a:spcPts val="135"/>
              </a:spcBef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项目综合提前/滞后率</a:t>
            </a: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项目进度追赶率</a:t>
            </a:r>
            <a:endParaRPr sz="1500" dirty="0">
              <a:latin typeface="DengXian"/>
              <a:ea typeface="DengXian"/>
              <a:cs typeface="DengXian"/>
            </a:endParaRPr>
          </a:p>
          <a:p>
            <a:pPr marL="17145" algn="l" rtl="0" eaLnBrk="0">
              <a:lnSpc>
                <a:spcPct val="103000"/>
              </a:lnSpc>
              <a:spcBef>
                <a:spcPts val="124"/>
              </a:spcBef>
              <a:tabLst/>
            </a:pP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落后楼栋提前/滞后率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落后里程碑节点</a:t>
            </a:r>
            <a:endParaRPr sz="1500" dirty="0">
              <a:latin typeface="DengXian"/>
              <a:ea typeface="DengXian"/>
              <a:cs typeface="DengXian"/>
            </a:endParaRPr>
          </a:p>
          <a:p>
            <a:pPr marL="12700" algn="l" rtl="0" eaLnBrk="0">
              <a:lnSpc>
                <a:spcPct val="99000"/>
              </a:lnSpc>
              <a:spcBef>
                <a:spcPts val="146"/>
              </a:spcBef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项目经理动态盘点</a:t>
            </a:r>
            <a:endParaRPr sz="15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10" name="textbox 2210"/>
          <p:cNvSpPr/>
          <p:nvPr/>
        </p:nvSpPr>
        <p:spPr>
          <a:xfrm>
            <a:off x="2722556" y="4730145"/>
            <a:ext cx="2212975" cy="12255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78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7145" algn="l" rtl="0" eaLnBrk="0">
              <a:lnSpc>
                <a:spcPct val="99000"/>
              </a:lnSpc>
              <a:tabLst/>
            </a:pPr>
            <a:r>
              <a:rPr sz="1500" kern="0" spc="10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月度</a:t>
            </a:r>
            <a:r>
              <a:rPr sz="1500" kern="0" spc="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TOP</a:t>
            </a:r>
            <a:r>
              <a:rPr sz="1500" kern="0" spc="10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质量安全晾晒</a:t>
            </a:r>
            <a:endParaRPr sz="1500" dirty="0">
              <a:latin typeface="DengXian"/>
              <a:ea typeface="DengXian"/>
              <a:cs typeface="DengXian"/>
            </a:endParaRPr>
          </a:p>
          <a:p>
            <a:pPr marL="13334" indent="3175" algn="l" rtl="0" eaLnBrk="0">
              <a:lnSpc>
                <a:spcPct val="103000"/>
              </a:lnSpc>
              <a:spcBef>
                <a:spcPts val="135"/>
              </a:spcBef>
              <a:tabLst/>
            </a:pPr>
            <a:r>
              <a:rPr sz="1500" kern="0" spc="10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月度</a:t>
            </a:r>
            <a:r>
              <a:rPr sz="1500" kern="0" spc="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TOP</a:t>
            </a:r>
            <a:r>
              <a:rPr sz="1500" kern="0" spc="10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问题合作方晾晒</a:t>
            </a: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项目问题动态盘点</a:t>
            </a:r>
            <a:endParaRPr sz="1500" dirty="0">
              <a:latin typeface="DengXian"/>
              <a:ea typeface="DengXian"/>
              <a:cs typeface="DengXian"/>
            </a:endParaRPr>
          </a:p>
          <a:p>
            <a:pPr marL="12700" algn="l" rtl="0" eaLnBrk="0">
              <a:lnSpc>
                <a:spcPct val="100000"/>
              </a:lnSpc>
              <a:spcBef>
                <a:spcPts val="123"/>
              </a:spcBef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合作方问题动态盘点</a:t>
            </a:r>
            <a:endParaRPr sz="1500" dirty="0">
              <a:latin typeface="DengXian"/>
              <a:ea typeface="DengXian"/>
              <a:cs typeface="DengXian"/>
            </a:endParaRPr>
          </a:p>
          <a:p>
            <a:pPr marL="15240" algn="l" rtl="0" eaLnBrk="0">
              <a:lnSpc>
                <a:spcPct val="98000"/>
              </a:lnSpc>
              <a:spcBef>
                <a:spcPts val="132"/>
              </a:spcBef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单方问题率/整改率排名</a:t>
            </a:r>
            <a:endParaRPr sz="15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12" name="textbox 2212"/>
          <p:cNvSpPr/>
          <p:nvPr/>
        </p:nvSpPr>
        <p:spPr>
          <a:xfrm>
            <a:off x="5078130" y="4730145"/>
            <a:ext cx="2123439" cy="12274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56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270" algn="l" rtl="0" eaLnBrk="0">
              <a:lnSpc>
                <a:spcPct val="105000"/>
              </a:lnSpc>
              <a:tabLst/>
            </a:pP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合作单位业务综合晾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晒</a:t>
            </a:r>
            <a:r>
              <a:rPr sz="1500" kern="0" spc="-1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</a:t>
            </a: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班组工序验收情况晾晒</a:t>
            </a:r>
            <a:r>
              <a:rPr sz="1500" kern="0" spc="-1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个人问题率/整改率排名</a:t>
            </a:r>
            <a:r>
              <a:rPr sz="1500" kern="0" spc="5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单位业务情况动态盘点</a:t>
            </a:r>
            <a:r>
              <a:rPr sz="1500" kern="0" spc="-1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综合绩效评价输出</a:t>
            </a:r>
            <a:endParaRPr sz="15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14" name="textbox 2214"/>
          <p:cNvSpPr/>
          <p:nvPr/>
        </p:nvSpPr>
        <p:spPr>
          <a:xfrm>
            <a:off x="7338862" y="3258154"/>
            <a:ext cx="2132964" cy="10788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512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5875" indent="-3175" algn="l" rtl="0" eaLnBrk="0">
              <a:lnSpc>
                <a:spcPct val="99000"/>
              </a:lnSpc>
              <a:tabLst/>
            </a:pP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从现场甲供材收发货业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务    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数据出发，对物料要货需</a:t>
            </a:r>
            <a:r>
              <a:rPr sz="1400" kern="0" spc="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  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求、供应商供应周期、收</a:t>
            </a:r>
            <a:r>
              <a:rPr sz="1400" kern="0" spc="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  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货情况数据进行综合</a:t>
            </a:r>
            <a:r>
              <a:rPr sz="1400" kern="0" spc="-2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评价，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400" kern="0" spc="-8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为现场要货提供有效参考。</a:t>
            </a:r>
            <a:endParaRPr sz="14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16" name="textbox 2216"/>
          <p:cNvSpPr/>
          <p:nvPr/>
        </p:nvSpPr>
        <p:spPr>
          <a:xfrm>
            <a:off x="2767599" y="3258154"/>
            <a:ext cx="2049779" cy="10788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59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970" algn="l" rtl="0" eaLnBrk="0">
              <a:lnSpc>
                <a:spcPct val="94000"/>
              </a:lnSpc>
              <a:tabLst/>
            </a:pPr>
            <a:r>
              <a:rPr sz="1400" kern="0" spc="-10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对标工程系统例会要求，</a:t>
            </a:r>
            <a:endParaRPr sz="1400" dirty="0">
              <a:latin typeface="DengXian"/>
              <a:ea typeface="DengXian"/>
              <a:cs typeface="DengXian"/>
            </a:endParaRPr>
          </a:p>
          <a:p>
            <a:pPr marL="15875" indent="-3175" algn="l" rtl="0" eaLnBrk="0">
              <a:lnSpc>
                <a:spcPct val="98000"/>
              </a:lnSpc>
              <a:spcBef>
                <a:spcPts val="135"/>
              </a:spcBef>
              <a:tabLst/>
            </a:pP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查看统计范围内高发的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质  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量/安全问题，并对问题分</a:t>
            </a:r>
            <a:r>
              <a:rPr sz="1400" kern="0" spc="8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类进行详细分析。为现场</a:t>
            </a:r>
            <a:r>
              <a:rPr sz="1400" kern="0" spc="3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</a:t>
            </a:r>
            <a:r>
              <a:rPr sz="1400" kern="0" spc="-2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改进提供有效指标参考。</a:t>
            </a:r>
            <a:endParaRPr sz="14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18" name="textbox 2218"/>
          <p:cNvSpPr/>
          <p:nvPr/>
        </p:nvSpPr>
        <p:spPr>
          <a:xfrm>
            <a:off x="7351967" y="4730145"/>
            <a:ext cx="2047239" cy="9855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559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5875" algn="l" rtl="0" eaLnBrk="0">
              <a:lnSpc>
                <a:spcPct val="99000"/>
              </a:lnSpc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物料对齐进度分析</a:t>
            </a:r>
            <a:endParaRPr sz="1500" dirty="0">
              <a:latin typeface="DengXian"/>
              <a:ea typeface="DengXian"/>
              <a:cs typeface="DengXian"/>
            </a:endParaRPr>
          </a:p>
          <a:p>
            <a:pPr marL="12700" indent="3175" algn="l" rtl="0" eaLnBrk="0">
              <a:lnSpc>
                <a:spcPct val="102000"/>
              </a:lnSpc>
              <a:spcBef>
                <a:spcPts val="146"/>
              </a:spcBef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物料供应周期动态盘点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供应商响应盘点</a:t>
            </a:r>
            <a:endParaRPr sz="1500" dirty="0">
              <a:latin typeface="DengXian"/>
              <a:ea typeface="DengXian"/>
              <a:cs typeface="DengXian"/>
            </a:endParaRPr>
          </a:p>
          <a:p>
            <a:pPr marL="13334" algn="l" rtl="0" eaLnBrk="0">
              <a:lnSpc>
                <a:spcPct val="100000"/>
              </a:lnSpc>
              <a:spcBef>
                <a:spcPts val="154"/>
              </a:spcBef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现场验收动态盘点</a:t>
            </a:r>
            <a:endParaRPr sz="15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20" name="textbox 2220"/>
          <p:cNvSpPr/>
          <p:nvPr/>
        </p:nvSpPr>
        <p:spPr>
          <a:xfrm>
            <a:off x="5053750" y="3364834"/>
            <a:ext cx="1981835" cy="8750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9000"/>
              </a:lnSpc>
              <a:spcBef>
                <a:spcPts val="1"/>
              </a:spcBef>
              <a:tabLst/>
            </a:pPr>
            <a:r>
              <a:rPr sz="1400" kern="0" spc="-2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从质量问题、安全管理、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工序提报验收三个业务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维 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度，对合作单位/班组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/个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人</a:t>
            </a:r>
            <a:endParaRPr sz="14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22" name="textbox 2222"/>
          <p:cNvSpPr/>
          <p:nvPr/>
        </p:nvSpPr>
        <p:spPr>
          <a:xfrm>
            <a:off x="9627911" y="3364834"/>
            <a:ext cx="1981200" cy="8661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3175" algn="l" rtl="0" eaLnBrk="0">
              <a:lnSpc>
                <a:spcPct val="98000"/>
              </a:lnSpc>
              <a:tabLst/>
            </a:pP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通过季度及各交付批次评</a:t>
            </a:r>
            <a:r>
              <a:rPr sz="1400" kern="0" spc="6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估报告情况，综合分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析各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部品问题，并提供项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目各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400" kern="0" spc="-2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批次评估对比分析。</a:t>
            </a:r>
            <a:endParaRPr sz="14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24" name="textbox 2224"/>
          <p:cNvSpPr/>
          <p:nvPr/>
        </p:nvSpPr>
        <p:spPr>
          <a:xfrm>
            <a:off x="9645402" y="4730145"/>
            <a:ext cx="2197735" cy="7391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83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-635" algn="l" rtl="0" eaLnBrk="0">
              <a:lnSpc>
                <a:spcPct val="103000"/>
              </a:lnSpc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季度/交付评估历史报告</a:t>
            </a: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</a:t>
            </a: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部品问题统计分析</a:t>
            </a:r>
            <a:endParaRPr sz="1500" dirty="0">
              <a:latin typeface="DengXian"/>
              <a:ea typeface="DengXian"/>
              <a:cs typeface="DengXian"/>
            </a:endParaRPr>
          </a:p>
          <a:p>
            <a:pPr marL="13334" algn="l" rtl="0" eaLnBrk="0">
              <a:lnSpc>
                <a:spcPct val="99000"/>
              </a:lnSpc>
              <a:spcBef>
                <a:spcPts val="137"/>
              </a:spcBef>
              <a:tabLst/>
            </a:pPr>
            <a:r>
              <a:rPr sz="1500" kern="0" spc="8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项目评估类比/同比/环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比</a:t>
            </a:r>
            <a:endParaRPr sz="15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26" name="textbox 2226"/>
          <p:cNvSpPr/>
          <p:nvPr/>
        </p:nvSpPr>
        <p:spPr>
          <a:xfrm>
            <a:off x="482187" y="3471514"/>
            <a:ext cx="2045970" cy="6534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5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3970" algn="l" rtl="0" eaLnBrk="0">
              <a:lnSpc>
                <a:spcPct val="98000"/>
              </a:lnSpc>
              <a:tabLst/>
            </a:pP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区域/公司视角，查</a:t>
            </a:r>
            <a:r>
              <a:rPr sz="1400" kern="0" spc="-2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看各项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目当前综合进度及动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态变  </a:t>
            </a:r>
            <a:r>
              <a:rPr sz="1400" kern="0" spc="-50" dirty="0">
                <a:solidFill>
                  <a:srgbClr val="595959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化情况。</a:t>
            </a:r>
            <a:endParaRPr sz="14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28" name="textbox 2228"/>
          <p:cNvSpPr/>
          <p:nvPr/>
        </p:nvSpPr>
        <p:spPr>
          <a:xfrm>
            <a:off x="1073988" y="2593466"/>
            <a:ext cx="3442970" cy="2825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62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4000"/>
              </a:lnSpc>
              <a:tabLst/>
            </a:pPr>
            <a:r>
              <a:rPr sz="1800" kern="0" spc="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动态进度                  质量安全分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析</a:t>
            </a:r>
            <a:endParaRPr sz="18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30" name="textbox 2230"/>
          <p:cNvSpPr/>
          <p:nvPr/>
        </p:nvSpPr>
        <p:spPr>
          <a:xfrm>
            <a:off x="320583" y="176626"/>
            <a:ext cx="2966085" cy="3219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84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2000" b="1" kern="0" spc="2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匠心产品模块概述-</a:t>
            </a:r>
            <a:r>
              <a:rPr sz="1500" kern="0" spc="2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报表中心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32" name="textbox 2232"/>
          <p:cNvSpPr/>
          <p:nvPr/>
        </p:nvSpPr>
        <p:spPr>
          <a:xfrm>
            <a:off x="10172141" y="2456307"/>
            <a:ext cx="1018539" cy="5568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33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55880" indent="-43180" algn="l" rtl="0" eaLnBrk="0">
              <a:lnSpc>
                <a:spcPct val="97000"/>
              </a:lnSpc>
              <a:tabLst/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季度/交付</a:t>
            </a:r>
            <a:r>
              <a:rPr sz="1800" kern="0" spc="2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评估报告</a:t>
            </a:r>
            <a:endParaRPr sz="18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34" name="textbox 2234"/>
          <p:cNvSpPr/>
          <p:nvPr/>
        </p:nvSpPr>
        <p:spPr>
          <a:xfrm>
            <a:off x="790371" y="1570228"/>
            <a:ext cx="930910" cy="5581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31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970" indent="-1905" algn="l" rtl="0" eaLnBrk="0">
              <a:lnSpc>
                <a:spcPct val="97000"/>
              </a:lnSpc>
              <a:tabLst/>
            </a:pPr>
            <a:r>
              <a:rPr sz="1800" kern="0" spc="-3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项目综合</a:t>
            </a:r>
            <a:r>
              <a:rPr sz="1800" kern="0" spc="3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</a:t>
            </a:r>
            <a:r>
              <a:rPr sz="1800" kern="0" spc="-3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管理报表</a:t>
            </a:r>
            <a:endParaRPr sz="18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36" name="textbox 2236"/>
          <p:cNvSpPr/>
          <p:nvPr/>
        </p:nvSpPr>
        <p:spPr>
          <a:xfrm>
            <a:off x="5646267" y="2456307"/>
            <a:ext cx="928369" cy="5568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33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10489" algn="l" rtl="0" eaLnBrk="0">
              <a:lnSpc>
                <a:spcPct val="97000"/>
              </a:lnSpc>
              <a:tabLst/>
            </a:pPr>
            <a:r>
              <a:rPr sz="1800" kern="0" spc="-3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合作方</a:t>
            </a:r>
            <a:r>
              <a:rPr sz="1800" kern="0" spc="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 </a:t>
            </a:r>
            <a:r>
              <a:rPr sz="1800" kern="0" spc="-3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综合评价</a:t>
            </a:r>
            <a:endParaRPr sz="18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38" name="textbox 2238"/>
          <p:cNvSpPr/>
          <p:nvPr/>
        </p:nvSpPr>
        <p:spPr>
          <a:xfrm>
            <a:off x="7932903" y="2456307"/>
            <a:ext cx="928369" cy="5568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33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07950" algn="l" rtl="0" eaLnBrk="0">
              <a:lnSpc>
                <a:spcPct val="97000"/>
              </a:lnSpc>
              <a:tabLst/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供应商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   </a:t>
            </a:r>
            <a:r>
              <a:rPr sz="1800" kern="0" spc="-30" dirty="0">
                <a:solidFill>
                  <a:srgbClr val="FFFFFF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综合评价</a:t>
            </a:r>
            <a:endParaRPr sz="1800" dirty="0">
              <a:latin typeface="DengXian"/>
              <a:ea typeface="DengXian"/>
              <a:cs typeface="DengXian"/>
            </a:endParaRPr>
          </a:p>
        </p:txBody>
      </p:sp>
      <p:sp>
        <p:nvSpPr>
          <p:cNvPr id="2240" name="textbox 2240"/>
          <p:cNvSpPr/>
          <p:nvPr/>
        </p:nvSpPr>
        <p:spPr>
          <a:xfrm>
            <a:off x="432215" y="1029939"/>
            <a:ext cx="1619250" cy="3130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27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4000"/>
              </a:lnSpc>
              <a:tabLst/>
            </a:pPr>
            <a:r>
              <a:rPr sz="2000" kern="0" spc="-4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区域/公司视角</a:t>
            </a:r>
            <a:endParaRPr sz="2000" dirty="0">
              <a:latin typeface="DengXian"/>
              <a:ea typeface="DengXian"/>
              <a:cs typeface="DengXi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 154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rgbClr val="FFFFFF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6" name="path 156"/>
          <p:cNvSpPr/>
          <p:nvPr/>
        </p:nvSpPr>
        <p:spPr>
          <a:xfrm>
            <a:off x="5529071" y="3640835"/>
            <a:ext cx="679703" cy="672084"/>
          </a:xfrm>
          <a:custGeom>
            <a:avLst/>
            <a:gdLst/>
            <a:ahLst/>
            <a:cxnLst/>
            <a:rect l="0" t="0" r="0" b="0"/>
            <a:pathLst>
              <a:path w="1070" h="1058">
                <a:moveTo>
                  <a:pt x="0" y="529"/>
                </a:moveTo>
                <a:cubicBezTo>
                  <a:pt x="0" y="237"/>
                  <a:pt x="239" y="0"/>
                  <a:pt x="535" y="0"/>
                </a:cubicBezTo>
                <a:cubicBezTo>
                  <a:pt x="830" y="0"/>
                  <a:pt x="1070" y="237"/>
                  <a:pt x="1070" y="529"/>
                </a:cubicBezTo>
                <a:cubicBezTo>
                  <a:pt x="1070" y="821"/>
                  <a:pt x="830" y="1058"/>
                  <a:pt x="535" y="1058"/>
                </a:cubicBezTo>
                <a:cubicBezTo>
                  <a:pt x="239" y="1058"/>
                  <a:pt x="0" y="821"/>
                  <a:pt x="0" y="529"/>
                </a:cubicBezTo>
              </a:path>
            </a:pathLst>
          </a:custGeom>
          <a:solidFill>
            <a:srgbClr val="C55A1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58" name="picture 1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067300" y="3584447"/>
            <a:ext cx="236601" cy="176149"/>
          </a:xfrm>
          <a:prstGeom prst="rect">
            <a:avLst/>
          </a:prstGeom>
        </p:spPr>
      </p:pic>
      <p:pic>
        <p:nvPicPr>
          <p:cNvPr id="160" name="picture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067300" y="2868167"/>
            <a:ext cx="422655" cy="73761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21600000">
            <a:off x="5330190" y="3536711"/>
            <a:ext cx="1085088" cy="894068"/>
            <a:chOff x="0" y="0"/>
            <a:chExt cx="1085088" cy="894068"/>
          </a:xfrm>
        </p:grpSpPr>
        <p:sp>
          <p:nvSpPr>
            <p:cNvPr id="162" name="path 162"/>
            <p:cNvSpPr/>
            <p:nvPr/>
          </p:nvSpPr>
          <p:spPr>
            <a:xfrm>
              <a:off x="546989" y="486648"/>
              <a:ext cx="538098" cy="407419"/>
            </a:xfrm>
            <a:custGeom>
              <a:avLst/>
              <a:gdLst/>
              <a:ahLst/>
              <a:cxnLst/>
              <a:rect l="0" t="0" r="0" b="0"/>
              <a:pathLst>
                <a:path w="847" h="641">
                  <a:moveTo>
                    <a:pt x="715" y="0"/>
                  </a:moveTo>
                  <a:lnTo>
                    <a:pt x="847" y="154"/>
                  </a:lnTo>
                  <a:lnTo>
                    <a:pt x="770" y="154"/>
                  </a:lnTo>
                  <a:cubicBezTo>
                    <a:pt x="681" y="452"/>
                    <a:pt x="353" y="648"/>
                    <a:pt x="0" y="615"/>
                  </a:cubicBezTo>
                  <a:cubicBezTo>
                    <a:pt x="295" y="587"/>
                    <a:pt x="540" y="404"/>
                    <a:pt x="615" y="154"/>
                  </a:cubicBezTo>
                  <a:lnTo>
                    <a:pt x="537" y="154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rgbClr val="76717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4" name="path 164"/>
            <p:cNvSpPr/>
            <p:nvPr/>
          </p:nvSpPr>
          <p:spPr>
            <a:xfrm>
              <a:off x="43433" y="486648"/>
              <a:ext cx="552577" cy="393192"/>
            </a:xfrm>
            <a:custGeom>
              <a:avLst/>
              <a:gdLst/>
              <a:ahLst/>
              <a:cxnLst/>
              <a:rect l="0" t="0" r="0" b="0"/>
              <a:pathLst>
                <a:path w="870" h="619">
                  <a:moveTo>
                    <a:pt x="715" y="619"/>
                  </a:moveTo>
                  <a:cubicBezTo>
                    <a:pt x="320" y="619"/>
                    <a:pt x="0" y="341"/>
                    <a:pt x="0" y="0"/>
                  </a:cubicBezTo>
                  <a:lnTo>
                    <a:pt x="154" y="0"/>
                  </a:lnTo>
                  <a:cubicBezTo>
                    <a:pt x="154" y="341"/>
                    <a:pt x="475" y="619"/>
                    <a:pt x="870" y="619"/>
                  </a:cubicBezTo>
                  <a:lnTo>
                    <a:pt x="715" y="619"/>
                  </a:lnTo>
                  <a:close/>
                </a:path>
              </a:pathLst>
            </a:custGeom>
            <a:solidFill>
              <a:srgbClr val="5F5B5B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6" name="path 166"/>
            <p:cNvSpPr/>
            <p:nvPr/>
          </p:nvSpPr>
          <p:spPr>
            <a:xfrm>
              <a:off x="0" y="0"/>
              <a:ext cx="538860" cy="405876"/>
            </a:xfrm>
            <a:custGeom>
              <a:avLst/>
              <a:gdLst/>
              <a:ahLst/>
              <a:cxnLst/>
              <a:rect l="0" t="0" r="0" b="0"/>
              <a:pathLst>
                <a:path w="848" h="639">
                  <a:moveTo>
                    <a:pt x="131" y="639"/>
                  </a:moveTo>
                  <a:lnTo>
                    <a:pt x="0" y="484"/>
                  </a:lnTo>
                  <a:lnTo>
                    <a:pt x="76" y="484"/>
                  </a:lnTo>
                  <a:cubicBezTo>
                    <a:pt x="165" y="188"/>
                    <a:pt x="494" y="-7"/>
                    <a:pt x="848" y="25"/>
                  </a:cubicBezTo>
                  <a:cubicBezTo>
                    <a:pt x="551" y="53"/>
                    <a:pt x="305" y="236"/>
                    <a:pt x="231" y="484"/>
                  </a:cubicBezTo>
                  <a:lnTo>
                    <a:pt x="308" y="484"/>
                  </a:lnTo>
                  <a:lnTo>
                    <a:pt x="131" y="639"/>
                  </a:lnTo>
                  <a:close/>
                </a:path>
              </a:pathLst>
            </a:custGeom>
            <a:solidFill>
              <a:srgbClr val="76717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8" name="path 168"/>
            <p:cNvSpPr/>
            <p:nvPr/>
          </p:nvSpPr>
          <p:spPr>
            <a:xfrm>
              <a:off x="489839" y="14208"/>
              <a:ext cx="553338" cy="391667"/>
            </a:xfrm>
            <a:custGeom>
              <a:avLst/>
              <a:gdLst/>
              <a:ahLst/>
              <a:cxnLst/>
              <a:rect l="0" t="0" r="0" b="0"/>
              <a:pathLst>
                <a:path w="871" h="616">
                  <a:moveTo>
                    <a:pt x="154" y="0"/>
                  </a:moveTo>
                  <a:cubicBezTo>
                    <a:pt x="550" y="0"/>
                    <a:pt x="871" y="276"/>
                    <a:pt x="871" y="616"/>
                  </a:cubicBezTo>
                  <a:lnTo>
                    <a:pt x="717" y="616"/>
                  </a:lnTo>
                  <a:cubicBezTo>
                    <a:pt x="717" y="276"/>
                    <a:pt x="396" y="0"/>
                    <a:pt x="0" y="0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5F5B5B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70" name="table 170"/>
          <p:cNvGraphicFramePr>
            <a:graphicFrameLocks noGrp="1"/>
          </p:cNvGraphicFramePr>
          <p:nvPr/>
        </p:nvGraphicFramePr>
        <p:xfrm>
          <a:off x="3373754" y="2208276"/>
          <a:ext cx="3343909" cy="3686175"/>
        </p:xfrm>
        <a:graphic>
          <a:graphicData uri="http://schemas.openxmlformats.org/drawingml/2006/table">
            <a:tbl>
              <a:tblPr/>
              <a:tblGrid>
                <a:gridCol w="1663700"/>
                <a:gridCol w="308609"/>
                <a:gridCol w="1371600"/>
              </a:tblGrid>
              <a:tr h="3035935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387600" algn="l" rtl="0" eaLnBrk="0">
                        <a:lnSpc>
                          <a:spcPct val="78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1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BIM</a:t>
                      </a:r>
                      <a:endParaRPr sz="11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2" name="picture 1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745223" y="3846576"/>
            <a:ext cx="1684020" cy="64769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21600000">
            <a:off x="8599931" y="4549140"/>
            <a:ext cx="736092" cy="870204"/>
            <a:chOff x="0" y="0"/>
            <a:chExt cx="736092" cy="870204"/>
          </a:xfrm>
        </p:grpSpPr>
        <p:sp>
          <p:nvSpPr>
            <p:cNvPr id="174" name="path 174"/>
            <p:cNvSpPr/>
            <p:nvPr/>
          </p:nvSpPr>
          <p:spPr>
            <a:xfrm>
              <a:off x="0" y="0"/>
              <a:ext cx="736092" cy="199644"/>
            </a:xfrm>
            <a:custGeom>
              <a:avLst/>
              <a:gdLst/>
              <a:ahLst/>
              <a:cxnLst/>
              <a:rect l="0" t="0" r="0" b="0"/>
              <a:pathLst>
                <a:path w="1159" h="314">
                  <a:moveTo>
                    <a:pt x="0" y="314"/>
                  </a:moveTo>
                  <a:lnTo>
                    <a:pt x="1159" y="314"/>
                  </a:lnTo>
                  <a:lnTo>
                    <a:pt x="1159" y="0"/>
                  </a:lnTo>
                  <a:lnTo>
                    <a:pt x="0" y="0"/>
                  </a:lnTo>
                  <a:lnTo>
                    <a:pt x="0" y="314"/>
                  </a:lnTo>
                  <a:close/>
                </a:path>
              </a:pathLst>
            </a:custGeom>
            <a:solidFill>
              <a:srgbClr val="FFBFB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6" name="path 176"/>
            <p:cNvSpPr/>
            <p:nvPr/>
          </p:nvSpPr>
          <p:spPr>
            <a:xfrm>
              <a:off x="0" y="224027"/>
              <a:ext cx="736092" cy="646176"/>
            </a:xfrm>
            <a:custGeom>
              <a:avLst/>
              <a:gdLst/>
              <a:ahLst/>
              <a:cxnLst/>
              <a:rect l="0" t="0" r="0" b="0"/>
              <a:pathLst>
                <a:path w="1159" h="1017">
                  <a:moveTo>
                    <a:pt x="0" y="1017"/>
                  </a:moveTo>
                  <a:lnTo>
                    <a:pt x="1159" y="1017"/>
                  </a:lnTo>
                  <a:lnTo>
                    <a:pt x="1159" y="0"/>
                  </a:lnTo>
                  <a:lnTo>
                    <a:pt x="0" y="0"/>
                  </a:lnTo>
                  <a:lnTo>
                    <a:pt x="0" y="1017"/>
                  </a:lnTo>
                  <a:close/>
                </a:path>
              </a:pathLst>
            </a:custGeom>
            <a:solidFill>
              <a:srgbClr val="FFBFBF">
                <a:alpha val="49019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78" name="table 178"/>
          <p:cNvGraphicFramePr>
            <a:graphicFrameLocks noGrp="1"/>
          </p:cNvGraphicFramePr>
          <p:nvPr/>
        </p:nvGraphicFramePr>
        <p:xfrm>
          <a:off x="6621780" y="2229611"/>
          <a:ext cx="2816225" cy="3299459"/>
        </p:xfrm>
        <a:graphic>
          <a:graphicData uri="http://schemas.openxmlformats.org/drawingml/2006/table">
            <a:tbl>
              <a:tblPr/>
              <a:tblGrid>
                <a:gridCol w="422909"/>
                <a:gridCol w="541019"/>
                <a:gridCol w="979170"/>
                <a:gridCol w="873125"/>
              </a:tblGrid>
              <a:tr h="650875"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 rowSpan="2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84529">
                <a:tc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779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4369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67334" algn="l" rtl="0" eaLnBrk="0">
                        <a:lnSpc>
                          <a:spcPct val="83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9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客户管理</a:t>
                      </a:r>
                      <a:endParaRPr sz="9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273050" algn="l" rtl="0" eaLnBrk="0">
                        <a:lnSpc>
                          <a:spcPct val="100000"/>
                        </a:lnSpc>
                        <a:tabLst/>
                      </a:pPr>
                      <a:r>
                        <a:rPr sz="900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交易管理</a:t>
                      </a:r>
                      <a:endParaRPr sz="9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269240" algn="l" rtl="0" eaLnBrk="0">
                        <a:lnSpc>
                          <a:spcPct val="100000"/>
                        </a:lnSpc>
                        <a:tabLst/>
                      </a:pPr>
                      <a:r>
                        <a:rPr sz="9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销售收款</a:t>
                      </a:r>
                      <a:endParaRPr sz="9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269240" algn="l" rtl="0" eaLnBrk="0">
                        <a:lnSpc>
                          <a:spcPts val="1194"/>
                        </a:lnSpc>
                        <a:tabLst/>
                      </a:pPr>
                      <a:r>
                        <a:rPr sz="9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销售报表</a:t>
                      </a:r>
                      <a:endParaRPr sz="9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17905">
                <a:tc gridSpan="3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858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8595" algn="l" rtl="0" eaLnBrk="0">
                        <a:lnSpc>
                          <a:spcPct val="83000"/>
                        </a:lnSpc>
                        <a:tabLst/>
                      </a:pPr>
                      <a:r>
                        <a:rPr sz="9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线上报事</a:t>
                      </a:r>
                      <a:endParaRPr sz="9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180339" algn="l" rtl="0" eaLnBrk="0">
                        <a:lnSpc>
                          <a:spcPct val="100000"/>
                        </a:lnSpc>
                        <a:tabLst/>
                      </a:pPr>
                      <a:r>
                        <a:rPr sz="9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工地开放</a:t>
                      </a:r>
                      <a:endParaRPr sz="900" dirty="0">
                        <a:latin typeface="KaiTi"/>
                        <a:ea typeface="KaiTi"/>
                        <a:cs typeface="KaiTi"/>
                      </a:endParaRPr>
                    </a:p>
                    <a:p>
                      <a:pPr marL="179070" algn="l" rtl="0" eaLnBrk="0">
                        <a:lnSpc>
                          <a:spcPts val="1208"/>
                        </a:lnSpc>
                        <a:tabLst/>
                      </a:pPr>
                      <a:r>
                        <a:rPr sz="9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移动验房</a:t>
                      </a:r>
                      <a:endParaRPr sz="9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0" name="textbox 180"/>
          <p:cNvSpPr/>
          <p:nvPr/>
        </p:nvSpPr>
        <p:spPr>
          <a:xfrm>
            <a:off x="907629" y="421127"/>
            <a:ext cx="8511540" cy="7912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4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3000"/>
              </a:lnSpc>
              <a:tabLst/>
            </a:pPr>
            <a:r>
              <a:rPr sz="1400" kern="0" spc="-10" dirty="0">
                <a:solidFill>
                  <a:srgbClr val="808080">
                    <a:alpha val="100000"/>
                  </a:srgbClr>
                </a:solidFill>
                <a:latin typeface="KaiTi"/>
                <a:ea typeface="KaiTi"/>
                <a:cs typeface="KaiTi"/>
              </a:rPr>
              <a:t>产品介绍</a:t>
            </a:r>
            <a:endParaRPr sz="1400" dirty="0">
              <a:latin typeface="KaiTi"/>
              <a:ea typeface="KaiTi"/>
              <a:cs typeface="KaiTi"/>
            </a:endParaRPr>
          </a:p>
          <a:p>
            <a:pPr marL="14604" indent="8889" algn="l" rtl="0" eaLnBrk="0">
              <a:lnSpc>
                <a:spcPct val="99000"/>
              </a:lnSpc>
              <a:spcBef>
                <a:spcPts val="189"/>
              </a:spcBef>
              <a:tabLst/>
            </a:pPr>
            <a:r>
              <a:rPr sz="1800" b="1" kern="0" spc="10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经过一年半，沃土初步建立</a:t>
            </a:r>
            <a:r>
              <a:rPr sz="1800" b="1" kern="0" spc="9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一个后台融合和前端开放的信息化基础平台，确保了</a:t>
            </a:r>
            <a:r>
              <a:rPr sz="1800" kern="0" spc="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1800" b="1" kern="0" spc="10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数据的真实统一，并可随业务</a:t>
            </a:r>
            <a:r>
              <a:rPr sz="1800" b="1" kern="0" spc="90" dirty="0">
                <a:solidFill>
                  <a:srgbClr val="C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和技术的发展不断更新迭代</a:t>
            </a:r>
            <a:endParaRPr sz="1800" dirty="0">
              <a:latin typeface="KaiTi"/>
              <a:ea typeface="KaiTi"/>
              <a:cs typeface="KaiTi"/>
            </a:endParaRPr>
          </a:p>
        </p:txBody>
      </p:sp>
      <p:graphicFrame>
        <p:nvGraphicFramePr>
          <p:cNvPr id="182" name="table 182"/>
          <p:cNvGraphicFramePr>
            <a:graphicFrameLocks noGrp="1"/>
          </p:cNvGraphicFramePr>
          <p:nvPr/>
        </p:nvGraphicFramePr>
        <p:xfrm>
          <a:off x="1129283" y="6048755"/>
          <a:ext cx="8185149" cy="332104"/>
        </p:xfrm>
        <a:graphic>
          <a:graphicData uri="http://schemas.openxmlformats.org/drawingml/2006/table">
            <a:tbl>
              <a:tblPr/>
              <a:tblGrid>
                <a:gridCol w="2647950"/>
                <a:gridCol w="964564"/>
                <a:gridCol w="1094105"/>
                <a:gridCol w="966470"/>
                <a:gridCol w="2512060"/>
              </a:tblGrid>
              <a:tr h="3321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7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16534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000" b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人力平台</a:t>
                      </a:r>
                      <a:endParaRPr sz="10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055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26059" algn="l" rtl="0" eaLnBrk="0">
                        <a:lnSpc>
                          <a:spcPct val="98000"/>
                        </a:lnSpc>
                        <a:tabLst/>
                      </a:pPr>
                      <a:r>
                        <a:rPr sz="1000" b="1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协同办公</a:t>
                      </a:r>
                      <a:endParaRPr sz="10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4" name="table 184"/>
          <p:cNvGraphicFramePr>
            <a:graphicFrameLocks noGrp="1"/>
          </p:cNvGraphicFramePr>
          <p:nvPr/>
        </p:nvGraphicFramePr>
        <p:xfrm>
          <a:off x="1129283" y="1612391"/>
          <a:ext cx="8161019" cy="328929"/>
        </p:xfrm>
        <a:graphic>
          <a:graphicData uri="http://schemas.openxmlformats.org/drawingml/2006/table">
            <a:tbl>
              <a:tblPr/>
              <a:tblGrid>
                <a:gridCol w="2369185"/>
                <a:gridCol w="1036320"/>
                <a:gridCol w="1238885"/>
                <a:gridCol w="86995"/>
                <a:gridCol w="1127760"/>
                <a:gridCol w="2301875"/>
              </a:tblGrid>
              <a:tr h="3289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84150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  <a:tabLst/>
                      </a:pPr>
                      <a:r>
                        <a:rPr sz="1000" b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供应商洞察</a:t>
                      </a:r>
                      <a:endParaRPr sz="10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5735" algn="l" rtl="0" eaLnBrk="0">
                        <a:lnSpc>
                          <a:spcPct val="99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000" b="1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客户行为洞察</a:t>
                      </a:r>
                      <a:endParaRPr sz="10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ED7D3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group 14"/>
          <p:cNvGrpSpPr/>
          <p:nvPr/>
        </p:nvGrpSpPr>
        <p:grpSpPr>
          <a:xfrm rot="21600000">
            <a:off x="1179576" y="2453640"/>
            <a:ext cx="1621535" cy="968628"/>
            <a:chOff x="0" y="0"/>
            <a:chExt cx="1621535" cy="968628"/>
          </a:xfrm>
        </p:grpSpPr>
        <p:pic>
          <p:nvPicPr>
            <p:cNvPr id="186" name="picture 1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621535" cy="968628"/>
            </a:xfrm>
            <a:prstGeom prst="rect">
              <a:avLst/>
            </a:prstGeom>
          </p:spPr>
        </p:pic>
        <p:sp>
          <p:nvSpPr>
            <p:cNvPr id="188" name="textbox 188"/>
            <p:cNvSpPr/>
            <p:nvPr/>
          </p:nvSpPr>
          <p:spPr>
            <a:xfrm>
              <a:off x="-12700" y="-12700"/>
              <a:ext cx="1647189" cy="10096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5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9742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506730" indent="-382904" algn="l" rtl="0" eaLnBrk="0">
                <a:lnSpc>
                  <a:spcPct val="107000"/>
                </a:lnSpc>
                <a:tabLst/>
              </a:pPr>
              <a:r>
                <a:rPr sz="900" b="1" kern="0" spc="90" dirty="0">
                  <a:solidFill>
                    <a:srgbClr val="000000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供应商注册、认证发标公</a:t>
              </a:r>
              <a:r>
                <a:rPr sz="900" kern="0" spc="10" dirty="0">
                  <a:solidFill>
                    <a:srgbClr val="000000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   </a:t>
              </a:r>
              <a:r>
                <a:rPr sz="900" b="1" kern="0" spc="80" dirty="0">
                  <a:solidFill>
                    <a:srgbClr val="000000">
                      <a:alpha val="100000"/>
                    </a:srgbClr>
                  </a:solidFill>
                  <a:latin typeface="KaiTi"/>
                  <a:ea typeface="KaiTi"/>
                  <a:cs typeface="KaiTi"/>
                </a:rPr>
                <a:t>告履约信息</a:t>
              </a:r>
              <a:endParaRPr sz="900" dirty="0">
                <a:latin typeface="KaiTi"/>
                <a:ea typeface="KaiTi"/>
                <a:cs typeface="KaiTi"/>
              </a:endParaRPr>
            </a:p>
          </p:txBody>
        </p:sp>
      </p:grpSp>
      <p:sp>
        <p:nvSpPr>
          <p:cNvPr id="190" name="textbox 190"/>
          <p:cNvSpPr/>
          <p:nvPr/>
        </p:nvSpPr>
        <p:spPr>
          <a:xfrm>
            <a:off x="1695090" y="1976712"/>
            <a:ext cx="6706234" cy="2298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608"/>
              </a:lnSpc>
              <a:tabLst/>
            </a:pPr>
            <a:r>
              <a:rPr sz="1600" b="1" kern="0" spc="20" baseline="19531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面向供应商</a:t>
            </a:r>
            <a:r>
              <a:rPr sz="1000" kern="0" spc="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                  </a:t>
            </a:r>
            <a:r>
              <a:rPr sz="1000" kern="0" spc="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               </a:t>
            </a:r>
            <a:r>
              <a:rPr sz="1100" b="1" kern="0" spc="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面向业务</a:t>
            </a:r>
            <a:r>
              <a:rPr sz="1100" kern="0" spc="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                              </a:t>
            </a:r>
            <a:r>
              <a:rPr sz="1600" b="1" kern="0" spc="10" baseline="-9767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面向客户</a:t>
            </a:r>
            <a:endParaRPr sz="1600" baseline="-9767" dirty="0">
              <a:latin typeface="KaiTi"/>
              <a:ea typeface="KaiTi"/>
              <a:cs typeface="KaiTi"/>
            </a:endParaRPr>
          </a:p>
        </p:txBody>
      </p:sp>
      <p:pic>
        <p:nvPicPr>
          <p:cNvPr id="192" name="picture 1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194" name="textbox 194"/>
          <p:cNvSpPr/>
          <p:nvPr/>
        </p:nvSpPr>
        <p:spPr>
          <a:xfrm>
            <a:off x="1179576" y="4518659"/>
            <a:ext cx="1617344" cy="707390"/>
          </a:xfrm>
          <a:prstGeom prst="rect">
            <a:avLst/>
          </a:prstGeom>
          <a:solidFill>
            <a:srgbClr val="BDD7EE">
              <a:alpha val="49803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685800" algn="l" rtl="0" eaLnBrk="0">
              <a:lnSpc>
                <a:spcPct val="92000"/>
              </a:lnSpc>
              <a:spcBef>
                <a:spcPts val="2"/>
              </a:spcBef>
              <a:tabLst/>
            </a:pPr>
            <a:r>
              <a:rPr sz="9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材料</a:t>
            </a:r>
            <a:endParaRPr sz="900" dirty="0">
              <a:latin typeface="KaiTi"/>
              <a:ea typeface="KaiTi"/>
              <a:cs typeface="KaiTi"/>
            </a:endParaRPr>
          </a:p>
          <a:p>
            <a:pPr marL="691515" algn="l" rtl="0" eaLnBrk="0">
              <a:lnSpc>
                <a:spcPts val="1200"/>
              </a:lnSpc>
              <a:tabLst/>
            </a:pPr>
            <a:r>
              <a:rPr sz="900" b="1" kern="0" spc="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商城</a:t>
            </a:r>
            <a:endParaRPr sz="900" dirty="0">
              <a:latin typeface="KaiTi"/>
              <a:ea typeface="KaiTi"/>
              <a:cs typeface="KaiTi"/>
            </a:endParaRPr>
          </a:p>
          <a:p>
            <a:pPr marL="688975" algn="l" rtl="0" eaLnBrk="0">
              <a:lnSpc>
                <a:spcPts val="1200"/>
              </a:lnSpc>
              <a:tabLst/>
            </a:pPr>
            <a:r>
              <a:rPr sz="900" b="1" kern="0" spc="6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订单</a:t>
            </a:r>
            <a:endParaRPr sz="900" dirty="0">
              <a:latin typeface="KaiTi"/>
              <a:ea typeface="KaiTi"/>
              <a:cs typeface="KaiTi"/>
            </a:endParaRPr>
          </a:p>
          <a:p>
            <a:pPr marL="626744" algn="l" rtl="0" eaLnBrk="0">
              <a:lnSpc>
                <a:spcPts val="1200"/>
              </a:lnSpc>
              <a:tabLst/>
            </a:pPr>
            <a:r>
              <a:rPr sz="900" b="1" kern="0" spc="6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收发货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pic>
        <p:nvPicPr>
          <p:cNvPr id="196" name="picture 19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109714" y="2843784"/>
            <a:ext cx="1376426" cy="660145"/>
          </a:xfrm>
          <a:prstGeom prst="rect">
            <a:avLst/>
          </a:prstGeom>
        </p:spPr>
      </p:pic>
      <p:sp>
        <p:nvSpPr>
          <p:cNvPr id="198" name="textbox 198"/>
          <p:cNvSpPr/>
          <p:nvPr/>
        </p:nvSpPr>
        <p:spPr>
          <a:xfrm>
            <a:off x="1179576" y="3496055"/>
            <a:ext cx="678180" cy="861694"/>
          </a:xfrm>
          <a:prstGeom prst="rect">
            <a:avLst/>
          </a:prstGeom>
          <a:solidFill>
            <a:srgbClr val="BDD7EE">
              <a:alpha val="49803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41604" algn="l" rtl="0" eaLnBrk="0">
              <a:lnSpc>
                <a:spcPts val="1106"/>
              </a:lnSpc>
              <a:spcBef>
                <a:spcPts val="4"/>
              </a:spcBef>
              <a:tabLst/>
            </a:pPr>
            <a:r>
              <a:rPr sz="900" b="1" kern="0" spc="9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供应商</a:t>
            </a:r>
            <a:endParaRPr sz="900" dirty="0">
              <a:latin typeface="KaiTi"/>
              <a:ea typeface="KaiTi"/>
              <a:cs typeface="KaiTi"/>
            </a:endParaRPr>
          </a:p>
          <a:p>
            <a:pPr marL="275590" algn="l" rtl="0" eaLnBrk="0">
              <a:lnSpc>
                <a:spcPts val="1134"/>
              </a:lnSpc>
              <a:spcBef>
                <a:spcPts val="93"/>
              </a:spcBef>
              <a:tabLst/>
            </a:pPr>
            <a:r>
              <a:rPr sz="900" b="1" kern="0" spc="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分</a:t>
            </a:r>
            <a:endParaRPr sz="900" dirty="0">
              <a:latin typeface="KaiTi"/>
              <a:ea typeface="KaiTi"/>
              <a:cs typeface="KaiTi"/>
            </a:endParaRPr>
          </a:p>
          <a:p>
            <a:pPr marL="98425" algn="l" rtl="0" eaLnBrk="0">
              <a:lnSpc>
                <a:spcPts val="1099"/>
              </a:lnSpc>
              <a:spcBef>
                <a:spcPts val="65"/>
              </a:spcBef>
              <a:tabLst/>
            </a:pPr>
            <a:r>
              <a:rPr sz="900" b="1" kern="0" spc="-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类管理、</a:t>
            </a:r>
            <a:endParaRPr sz="900" dirty="0">
              <a:latin typeface="KaiTi"/>
              <a:ea typeface="KaiTi"/>
              <a:cs typeface="KaiTi"/>
            </a:endParaRPr>
          </a:p>
          <a:p>
            <a:pPr marL="147320" algn="l" rtl="0" eaLnBrk="0">
              <a:lnSpc>
                <a:spcPts val="1099"/>
              </a:lnSpc>
              <a:spcBef>
                <a:spcPts val="101"/>
              </a:spcBef>
              <a:tabLst/>
            </a:pPr>
            <a:r>
              <a:rPr sz="9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评估管</a:t>
            </a:r>
            <a:endParaRPr sz="900" dirty="0">
              <a:latin typeface="KaiTi"/>
              <a:ea typeface="KaiTi"/>
              <a:cs typeface="KaiTi"/>
            </a:endParaRPr>
          </a:p>
          <a:p>
            <a:pPr marL="274954" algn="l" rtl="0" eaLnBrk="0">
              <a:lnSpc>
                <a:spcPts val="1187"/>
              </a:lnSpc>
              <a:spcBef>
                <a:spcPts val="103"/>
              </a:spcBef>
              <a:tabLst/>
            </a:pPr>
            <a:r>
              <a:rPr sz="900" b="1" kern="0" spc="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理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sp>
        <p:nvSpPr>
          <p:cNvPr id="200" name="textbox 200"/>
          <p:cNvSpPr/>
          <p:nvPr/>
        </p:nvSpPr>
        <p:spPr>
          <a:xfrm>
            <a:off x="1450339" y="3708908"/>
            <a:ext cx="1039494" cy="8540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426719" algn="l" rtl="0" eaLnBrk="0">
              <a:lnSpc>
                <a:spcPts val="600"/>
              </a:lnSpc>
              <a:tabLst/>
            </a:pPr>
            <a:r>
              <a:rPr sz="800" kern="0" spc="80" dirty="0">
                <a:solidFill>
                  <a:srgbClr val="7F7F7F">
                    <a:alpha val="100000"/>
                  </a:srgbClr>
                </a:solidFill>
                <a:latin typeface="Arial"/>
                <a:ea typeface="Arial"/>
                <a:cs typeface="Arial"/>
              </a:rPr>
              <a:t>——</a:t>
            </a:r>
            <a:endParaRPr sz="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88900" algn="l" rtl="0" eaLnBrk="0">
              <a:lnSpc>
                <a:spcPts val="2209"/>
              </a:lnSpc>
              <a:spcBef>
                <a:spcPts val="3"/>
              </a:spcBef>
              <a:tabLst>
                <a:tab pos="949960" algn="l"/>
              </a:tabLst>
            </a:pPr>
            <a:r>
              <a:rPr sz="1700" kern="0" spc="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700" kern="0" spc="-26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↓</a:t>
            </a:r>
            <a:endParaRPr sz="17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02" name="picture 2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463039" y="4306823"/>
            <a:ext cx="76200" cy="243205"/>
          </a:xfrm>
          <a:prstGeom prst="rect">
            <a:avLst/>
          </a:prstGeom>
        </p:spPr>
      </p:pic>
      <p:pic>
        <p:nvPicPr>
          <p:cNvPr id="204" name="picture 20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131939" y="4567428"/>
            <a:ext cx="1402460" cy="597916"/>
          </a:xfrm>
          <a:prstGeom prst="rect">
            <a:avLst/>
          </a:prstGeom>
        </p:spPr>
      </p:pic>
      <p:sp>
        <p:nvSpPr>
          <p:cNvPr id="206" name="textbox 206"/>
          <p:cNvSpPr/>
          <p:nvPr/>
        </p:nvSpPr>
        <p:spPr>
          <a:xfrm>
            <a:off x="4012691" y="3363467"/>
            <a:ext cx="1015364" cy="646430"/>
          </a:xfrm>
          <a:prstGeom prst="rect">
            <a:avLst/>
          </a:prstGeom>
          <a:solidFill>
            <a:srgbClr val="E7E6E6">
              <a:alpha val="49803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16839" indent="-7620" algn="l" rtl="0" eaLnBrk="0">
              <a:lnSpc>
                <a:spcPct val="98000"/>
              </a:lnSpc>
              <a:spcBef>
                <a:spcPts val="3"/>
              </a:spcBef>
              <a:tabLst/>
            </a:pP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合约规划、合同</a:t>
            </a:r>
            <a:r>
              <a:rPr sz="900" kern="0" spc="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</a:t>
            </a:r>
            <a:r>
              <a:rPr sz="900" kern="0" spc="-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管理、超级清单</a:t>
            </a:r>
            <a:r>
              <a:rPr sz="900" kern="0" spc="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</a:t>
            </a:r>
            <a:r>
              <a:rPr sz="900" kern="0" spc="-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管理、成本动态</a:t>
            </a:r>
            <a:r>
              <a:rPr sz="900" kern="0" spc="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</a:t>
            </a:r>
            <a:r>
              <a:rPr sz="900" kern="0" spc="-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管理、成本结算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sp>
        <p:nvSpPr>
          <p:cNvPr id="208" name="textbox 208"/>
          <p:cNvSpPr/>
          <p:nvPr/>
        </p:nvSpPr>
        <p:spPr>
          <a:xfrm>
            <a:off x="4006595" y="2458211"/>
            <a:ext cx="1009014" cy="646430"/>
          </a:xfrm>
          <a:prstGeom prst="rect">
            <a:avLst/>
          </a:prstGeom>
          <a:solidFill>
            <a:srgbClr val="E7E6E6">
              <a:alpha val="49803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64135" algn="l" rtl="0" eaLnBrk="0">
              <a:lnSpc>
                <a:spcPct val="95000"/>
              </a:lnSpc>
              <a:spcBef>
                <a:spcPts val="1"/>
              </a:spcBef>
              <a:tabLst/>
            </a:pP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设计前提、设计</a:t>
            </a:r>
            <a:endParaRPr sz="900" dirty="0">
              <a:latin typeface="KaiTi"/>
              <a:ea typeface="KaiTi"/>
              <a:cs typeface="KaiTi"/>
            </a:endParaRPr>
          </a:p>
          <a:p>
            <a:pPr marL="63500" algn="l" rtl="0" eaLnBrk="0">
              <a:lnSpc>
                <a:spcPct val="94000"/>
              </a:lnSpc>
              <a:spcBef>
                <a:spcPts val="54"/>
              </a:spcBef>
              <a:tabLst/>
            </a:pPr>
            <a:r>
              <a:rPr sz="900" kern="0" spc="-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费用、设计日志、</a:t>
            </a:r>
            <a:endParaRPr sz="900" dirty="0">
              <a:latin typeface="KaiTi"/>
              <a:ea typeface="KaiTi"/>
              <a:cs typeface="KaiTi"/>
            </a:endParaRPr>
          </a:p>
          <a:p>
            <a:pPr marL="121920" algn="l" rtl="0" eaLnBrk="0">
              <a:lnSpc>
                <a:spcPct val="93000"/>
              </a:lnSpc>
              <a:spcBef>
                <a:spcPts val="65"/>
              </a:spcBef>
              <a:tabLst/>
            </a:pP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设计成果管理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sp>
        <p:nvSpPr>
          <p:cNvPr id="210" name="textbox 210"/>
          <p:cNvSpPr/>
          <p:nvPr/>
        </p:nvSpPr>
        <p:spPr>
          <a:xfrm>
            <a:off x="5355335" y="5247132"/>
            <a:ext cx="1009014" cy="646430"/>
          </a:xfrm>
          <a:prstGeom prst="rect">
            <a:avLst/>
          </a:prstGeom>
          <a:solidFill>
            <a:srgbClr val="E7E6E6">
              <a:alpha val="49803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57809" algn="l" rtl="0" eaLnBrk="0">
              <a:lnSpc>
                <a:spcPct val="94000"/>
              </a:lnSpc>
              <a:spcBef>
                <a:spcPts val="1"/>
              </a:spcBef>
              <a:tabLst/>
            </a:pPr>
            <a:r>
              <a:rPr sz="900" kern="0" spc="-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总账</a:t>
            </a:r>
            <a:r>
              <a:rPr sz="900" kern="0" spc="1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900" kern="0" spc="-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费用</a:t>
            </a:r>
            <a:endParaRPr sz="900" dirty="0">
              <a:latin typeface="KaiTi"/>
              <a:ea typeface="KaiTi"/>
              <a:cs typeface="KaiTi"/>
            </a:endParaRPr>
          </a:p>
          <a:p>
            <a:pPr marL="193039" indent="-52069" algn="l" rtl="0" eaLnBrk="0">
              <a:lnSpc>
                <a:spcPct val="96000"/>
              </a:lnSpc>
              <a:spcBef>
                <a:spcPts val="76"/>
              </a:spcBef>
              <a:tabLst/>
            </a:pPr>
            <a:r>
              <a:rPr sz="900" kern="0" spc="-4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收付款</a:t>
            </a:r>
            <a:r>
              <a:rPr sz="900" kern="0" spc="1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900" kern="0" spc="-4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固定资</a:t>
            </a:r>
            <a:r>
              <a:rPr sz="9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</a:t>
            </a: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产</a:t>
            </a: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贷款管理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sp>
        <p:nvSpPr>
          <p:cNvPr id="212" name="textbox 212"/>
          <p:cNvSpPr/>
          <p:nvPr/>
        </p:nvSpPr>
        <p:spPr>
          <a:xfrm>
            <a:off x="4014215" y="4306823"/>
            <a:ext cx="1007744" cy="646430"/>
          </a:xfrm>
          <a:prstGeom prst="rect">
            <a:avLst/>
          </a:prstGeom>
          <a:solidFill>
            <a:srgbClr val="E7E6E6">
              <a:alpha val="49803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61594" algn="l" rtl="0" eaLnBrk="0">
              <a:lnSpc>
                <a:spcPct val="93000"/>
              </a:lnSpc>
              <a:spcBef>
                <a:spcPts val="2"/>
              </a:spcBef>
              <a:tabLst/>
            </a:pP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采购策划、采购</a:t>
            </a:r>
            <a:endParaRPr sz="900" dirty="0">
              <a:latin typeface="KaiTi"/>
              <a:ea typeface="KaiTi"/>
              <a:cs typeface="KaiTi"/>
            </a:endParaRPr>
          </a:p>
          <a:p>
            <a:pPr marL="53339" algn="l" rtl="0" eaLnBrk="0">
              <a:lnSpc>
                <a:spcPct val="93000"/>
              </a:lnSpc>
              <a:spcBef>
                <a:spcPts val="72"/>
              </a:spcBef>
              <a:tabLst/>
            </a:pPr>
            <a:r>
              <a:rPr sz="900" kern="0" spc="-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计划、工程合同、</a:t>
            </a:r>
            <a:endParaRPr sz="900" dirty="0">
              <a:latin typeface="KaiTi"/>
              <a:ea typeface="KaiTi"/>
              <a:cs typeface="KaiTi"/>
            </a:endParaRPr>
          </a:p>
          <a:p>
            <a:pPr marL="120014" algn="l" rtl="0" eaLnBrk="0">
              <a:lnSpc>
                <a:spcPct val="93000"/>
              </a:lnSpc>
              <a:spcBef>
                <a:spcPts val="76"/>
              </a:spcBef>
              <a:tabLst/>
            </a:pP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材料订单管理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sp>
        <p:nvSpPr>
          <p:cNvPr id="214" name="textbox 214"/>
          <p:cNvSpPr/>
          <p:nvPr/>
        </p:nvSpPr>
        <p:spPr>
          <a:xfrm>
            <a:off x="5244083" y="2450591"/>
            <a:ext cx="1007744" cy="646430"/>
          </a:xfrm>
          <a:prstGeom prst="rect">
            <a:avLst/>
          </a:prstGeom>
          <a:solidFill>
            <a:srgbClr val="E7E6E6">
              <a:alpha val="49803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80670" algn="l" rtl="0" eaLnBrk="0">
              <a:lnSpc>
                <a:spcPct val="83000"/>
              </a:lnSpc>
              <a:spcBef>
                <a:spcPts val="1"/>
              </a:spcBef>
              <a:tabLst/>
            </a:pPr>
            <a:r>
              <a:rPr sz="900" b="1" kern="0" spc="-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运营计划</a:t>
            </a:r>
            <a:endParaRPr sz="900" dirty="0">
              <a:latin typeface="KaiTi"/>
              <a:ea typeface="KaiTi"/>
              <a:cs typeface="KaiTi"/>
            </a:endParaRPr>
          </a:p>
          <a:p>
            <a:pPr marL="276225" algn="l" rtl="0" eaLnBrk="0">
              <a:lnSpc>
                <a:spcPct val="100000"/>
              </a:lnSpc>
              <a:tabLst/>
            </a:pPr>
            <a:r>
              <a:rPr sz="900" b="1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公司计划</a:t>
            </a:r>
            <a:endParaRPr sz="900" dirty="0">
              <a:latin typeface="KaiTi"/>
              <a:ea typeface="KaiTi"/>
              <a:cs typeface="KaiTi"/>
            </a:endParaRPr>
          </a:p>
          <a:p>
            <a:pPr marL="280670" algn="l" rtl="0" eaLnBrk="0">
              <a:lnSpc>
                <a:spcPct val="100000"/>
              </a:lnSpc>
              <a:tabLst/>
            </a:pPr>
            <a:r>
              <a:rPr sz="900" b="1" kern="0" spc="-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项目计划</a:t>
            </a:r>
            <a:endParaRPr sz="900" dirty="0">
              <a:latin typeface="KaiTi"/>
              <a:ea typeface="KaiTi"/>
              <a:cs typeface="KaiTi"/>
            </a:endParaRPr>
          </a:p>
          <a:p>
            <a:pPr marL="284479" algn="l" rtl="0" eaLnBrk="0">
              <a:lnSpc>
                <a:spcPts val="1194"/>
              </a:lnSpc>
              <a:tabLst/>
            </a:pPr>
            <a:r>
              <a:rPr sz="900" b="1" kern="0" spc="-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专项计划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sp>
        <p:nvSpPr>
          <p:cNvPr id="216" name="textbox 216"/>
          <p:cNvSpPr/>
          <p:nvPr/>
        </p:nvSpPr>
        <p:spPr>
          <a:xfrm>
            <a:off x="4014215" y="5248655"/>
            <a:ext cx="1007744" cy="646430"/>
          </a:xfrm>
          <a:prstGeom prst="rect">
            <a:avLst/>
          </a:prstGeom>
          <a:solidFill>
            <a:srgbClr val="E7E6E6">
              <a:alpha val="49803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09220" algn="l" rtl="0" eaLnBrk="0">
              <a:lnSpc>
                <a:spcPct val="93000"/>
              </a:lnSpc>
              <a:tabLst/>
            </a:pP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工程策划、施工</a:t>
            </a:r>
            <a:endParaRPr sz="900" dirty="0">
              <a:latin typeface="KaiTi"/>
              <a:ea typeface="KaiTi"/>
              <a:cs typeface="KaiTi"/>
            </a:endParaRPr>
          </a:p>
          <a:p>
            <a:pPr marL="110489" algn="l" rtl="0" eaLnBrk="0">
              <a:lnSpc>
                <a:spcPct val="96000"/>
              </a:lnSpc>
              <a:spcBef>
                <a:spcPts val="71"/>
              </a:spcBef>
              <a:tabLst/>
            </a:pP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计划、安全文明</a:t>
            </a:r>
            <a:endParaRPr sz="900" dirty="0">
              <a:latin typeface="KaiTi"/>
              <a:ea typeface="KaiTi"/>
              <a:cs typeface="KaiTi"/>
            </a:endParaRPr>
          </a:p>
          <a:p>
            <a:pPr marL="399415" algn="l" rtl="0" eaLnBrk="0">
              <a:lnSpc>
                <a:spcPct val="93000"/>
              </a:lnSpc>
              <a:spcBef>
                <a:spcPts val="44"/>
              </a:spcBef>
              <a:tabLst/>
            </a:pPr>
            <a:r>
              <a:rPr sz="900" kern="0" spc="-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管理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sp>
        <p:nvSpPr>
          <p:cNvPr id="218" name="path 218"/>
          <p:cNvSpPr/>
          <p:nvPr/>
        </p:nvSpPr>
        <p:spPr>
          <a:xfrm>
            <a:off x="3162300" y="2206752"/>
            <a:ext cx="3047" cy="3675888"/>
          </a:xfrm>
          <a:custGeom>
            <a:avLst/>
            <a:gdLst/>
            <a:ahLst/>
            <a:cxnLst/>
            <a:rect l="0" t="0" r="0" b="0"/>
            <a:pathLst>
              <a:path w="4" h="5788">
                <a:moveTo>
                  <a:pt x="2" y="5788"/>
                </a:moveTo>
                <a:lnTo>
                  <a:pt x="2" y="0"/>
                </a:lnTo>
              </a:path>
            </a:pathLst>
          </a:custGeom>
          <a:noFill/>
          <a:ln w="3048" cap="flat">
            <a:solidFill>
              <a:srgbClr val="9DC3E6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20" name="textbox 220"/>
          <p:cNvSpPr/>
          <p:nvPr/>
        </p:nvSpPr>
        <p:spPr>
          <a:xfrm>
            <a:off x="3005327" y="4306823"/>
            <a:ext cx="864235" cy="707390"/>
          </a:xfrm>
          <a:prstGeom prst="rect">
            <a:avLst/>
          </a:prstGeom>
          <a:solidFill>
            <a:srgbClr val="E7E6E6">
              <a:alpha val="49803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17475" indent="1905" algn="l" rtl="0" eaLnBrk="0">
              <a:lnSpc>
                <a:spcPct val="109000"/>
              </a:lnSpc>
              <a:spcBef>
                <a:spcPts val="2"/>
              </a:spcBef>
              <a:tabLst/>
            </a:pPr>
            <a:r>
              <a:rPr sz="900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现场节点工</a:t>
            </a:r>
            <a:r>
              <a:rPr sz="900" kern="0" spc="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</a:t>
            </a:r>
            <a:r>
              <a:rPr sz="900" kern="0" spc="9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序管理工程</a:t>
            </a:r>
            <a:r>
              <a:rPr sz="9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</a:t>
            </a:r>
            <a:r>
              <a:rPr sz="900" kern="0" spc="9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质量签证变</a:t>
            </a:r>
            <a:r>
              <a:rPr sz="9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</a:t>
            </a:r>
            <a:r>
              <a:rPr sz="900" kern="0" spc="9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更材料验收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sp>
        <p:nvSpPr>
          <p:cNvPr id="222" name="textbox 222"/>
          <p:cNvSpPr/>
          <p:nvPr/>
        </p:nvSpPr>
        <p:spPr>
          <a:xfrm>
            <a:off x="8599931" y="2887979"/>
            <a:ext cx="736600" cy="647700"/>
          </a:xfrm>
          <a:prstGeom prst="rect">
            <a:avLst/>
          </a:prstGeom>
          <a:solidFill>
            <a:srgbClr val="FFBFBF">
              <a:alpha val="49019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53035" indent="-10795" algn="l" rtl="0" eaLnBrk="0">
              <a:lnSpc>
                <a:spcPct val="98000"/>
              </a:lnSpc>
              <a:spcBef>
                <a:spcPts val="1"/>
              </a:spcBef>
              <a:tabLst/>
            </a:pP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房源展示</a:t>
            </a:r>
            <a:r>
              <a:rPr sz="9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</a:t>
            </a:r>
            <a:r>
              <a:rPr sz="900" kern="0" spc="-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线上交易</a:t>
            </a: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</a:t>
            </a:r>
            <a:r>
              <a:rPr sz="900" kern="0" spc="-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线索跟进</a:t>
            </a:r>
            <a:r>
              <a:rPr sz="9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</a:t>
            </a:r>
            <a:r>
              <a:rPr sz="900" kern="0" spc="-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自助服务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sp>
        <p:nvSpPr>
          <p:cNvPr id="224" name="textbox 224"/>
          <p:cNvSpPr/>
          <p:nvPr/>
        </p:nvSpPr>
        <p:spPr>
          <a:xfrm>
            <a:off x="8599931" y="3838955"/>
            <a:ext cx="736600" cy="646430"/>
          </a:xfrm>
          <a:prstGeom prst="rect">
            <a:avLst/>
          </a:prstGeom>
          <a:solidFill>
            <a:srgbClr val="FFBFBF">
              <a:alpha val="49019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18745" indent="31750" algn="l" rtl="0" eaLnBrk="0">
              <a:lnSpc>
                <a:spcPct val="99000"/>
              </a:lnSpc>
              <a:tabLst/>
            </a:pPr>
            <a:r>
              <a:rPr sz="900" kern="0" spc="-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关系营销</a:t>
            </a:r>
            <a:r>
              <a:rPr sz="9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</a:t>
            </a:r>
            <a:r>
              <a:rPr sz="900" kern="0" spc="4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线上推荐</a:t>
            </a: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</a:t>
            </a:r>
            <a:r>
              <a:rPr sz="900" kern="0" spc="-4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分销</a:t>
            </a:r>
            <a:r>
              <a:rPr sz="900" kern="0" spc="9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900" kern="0" spc="-4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渠道</a:t>
            </a:r>
            <a:r>
              <a:rPr sz="9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  </a:t>
            </a:r>
            <a:r>
              <a:rPr sz="900" kern="0" spc="4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快速结佣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sp>
        <p:nvSpPr>
          <p:cNvPr id="226" name="textbox 226"/>
          <p:cNvSpPr/>
          <p:nvPr/>
        </p:nvSpPr>
        <p:spPr>
          <a:xfrm>
            <a:off x="2136647" y="3497579"/>
            <a:ext cx="660400" cy="707390"/>
          </a:xfrm>
          <a:prstGeom prst="rect">
            <a:avLst/>
          </a:prstGeom>
          <a:solidFill>
            <a:srgbClr val="BDD7EE">
              <a:alpha val="49803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46685" algn="l" rtl="0" eaLnBrk="0">
              <a:lnSpc>
                <a:spcPct val="92000"/>
              </a:lnSpc>
              <a:spcBef>
                <a:spcPts val="1"/>
              </a:spcBef>
              <a:tabLst/>
            </a:pPr>
            <a:r>
              <a:rPr sz="9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招标管</a:t>
            </a:r>
            <a:endParaRPr sz="900" dirty="0">
              <a:latin typeface="KaiTi"/>
              <a:ea typeface="KaiTi"/>
              <a:cs typeface="KaiTi"/>
            </a:endParaRPr>
          </a:p>
          <a:p>
            <a:pPr marL="271779" algn="l" rtl="0" eaLnBrk="0">
              <a:lnSpc>
                <a:spcPts val="1200"/>
              </a:lnSpc>
              <a:tabLst/>
            </a:pPr>
            <a:r>
              <a:rPr sz="900" b="1" kern="0" spc="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理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3012059" y="2478043"/>
            <a:ext cx="641858" cy="591292"/>
            <a:chOff x="0" y="0"/>
            <a:chExt cx="641858" cy="591292"/>
          </a:xfrm>
        </p:grpSpPr>
        <p:sp>
          <p:nvSpPr>
            <p:cNvPr id="228" name="path 228"/>
            <p:cNvSpPr/>
            <p:nvPr/>
          </p:nvSpPr>
          <p:spPr>
            <a:xfrm>
              <a:off x="321817" y="307828"/>
              <a:ext cx="320040" cy="283464"/>
            </a:xfrm>
            <a:custGeom>
              <a:avLst/>
              <a:gdLst/>
              <a:ahLst/>
              <a:cxnLst/>
              <a:rect l="0" t="0" r="0" b="0"/>
              <a:pathLst>
                <a:path w="504" h="446">
                  <a:moveTo>
                    <a:pt x="407" y="0"/>
                  </a:moveTo>
                  <a:lnTo>
                    <a:pt x="504" y="109"/>
                  </a:lnTo>
                  <a:lnTo>
                    <a:pt x="449" y="109"/>
                  </a:lnTo>
                  <a:cubicBezTo>
                    <a:pt x="397" y="325"/>
                    <a:pt x="204" y="465"/>
                    <a:pt x="0" y="435"/>
                  </a:cubicBezTo>
                  <a:cubicBezTo>
                    <a:pt x="163" y="411"/>
                    <a:pt x="297" y="282"/>
                    <a:pt x="339" y="109"/>
                  </a:cubicBezTo>
                  <a:lnTo>
                    <a:pt x="284" y="109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76717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30" name="path 230"/>
            <p:cNvSpPr/>
            <p:nvPr/>
          </p:nvSpPr>
          <p:spPr>
            <a:xfrm>
              <a:off x="28320" y="307828"/>
              <a:ext cx="328295" cy="278892"/>
            </a:xfrm>
            <a:custGeom>
              <a:avLst/>
              <a:gdLst/>
              <a:ahLst/>
              <a:cxnLst/>
              <a:rect l="0" t="0" r="0" b="0"/>
              <a:pathLst>
                <a:path w="517" h="439">
                  <a:moveTo>
                    <a:pt x="407" y="439"/>
                  </a:moveTo>
                  <a:cubicBezTo>
                    <a:pt x="182" y="439"/>
                    <a:pt x="0" y="242"/>
                    <a:pt x="0" y="0"/>
                  </a:cubicBezTo>
                  <a:lnTo>
                    <a:pt x="109" y="0"/>
                  </a:lnTo>
                  <a:cubicBezTo>
                    <a:pt x="109" y="242"/>
                    <a:pt x="292" y="439"/>
                    <a:pt x="517" y="439"/>
                  </a:cubicBezTo>
                  <a:lnTo>
                    <a:pt x="407" y="439"/>
                  </a:lnTo>
                  <a:close/>
                </a:path>
              </a:pathLst>
            </a:custGeom>
            <a:solidFill>
              <a:srgbClr val="5F5B5B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32" name="path 232"/>
            <p:cNvSpPr/>
            <p:nvPr/>
          </p:nvSpPr>
          <p:spPr>
            <a:xfrm>
              <a:off x="0" y="0"/>
              <a:ext cx="320293" cy="286492"/>
            </a:xfrm>
            <a:custGeom>
              <a:avLst/>
              <a:gdLst/>
              <a:ahLst/>
              <a:cxnLst/>
              <a:rect l="0" t="0" r="0" b="0"/>
              <a:pathLst>
                <a:path w="504" h="451">
                  <a:moveTo>
                    <a:pt x="97" y="451"/>
                  </a:moveTo>
                  <a:lnTo>
                    <a:pt x="0" y="340"/>
                  </a:lnTo>
                  <a:lnTo>
                    <a:pt x="55" y="340"/>
                  </a:lnTo>
                  <a:cubicBezTo>
                    <a:pt x="106" y="121"/>
                    <a:pt x="300" y="-19"/>
                    <a:pt x="504" y="11"/>
                  </a:cubicBezTo>
                  <a:cubicBezTo>
                    <a:pt x="340" y="35"/>
                    <a:pt x="207" y="165"/>
                    <a:pt x="166" y="340"/>
                  </a:cubicBezTo>
                  <a:lnTo>
                    <a:pt x="221" y="340"/>
                  </a:lnTo>
                  <a:lnTo>
                    <a:pt x="97" y="451"/>
                  </a:lnTo>
                  <a:close/>
                </a:path>
              </a:pathLst>
            </a:custGeom>
            <a:solidFill>
              <a:srgbClr val="76717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34" name="path 234"/>
            <p:cNvSpPr/>
            <p:nvPr/>
          </p:nvSpPr>
          <p:spPr>
            <a:xfrm>
              <a:off x="284988" y="4552"/>
              <a:ext cx="328548" cy="281940"/>
            </a:xfrm>
            <a:custGeom>
              <a:avLst/>
              <a:gdLst/>
              <a:ahLst/>
              <a:cxnLst/>
              <a:rect l="0" t="0" r="0" b="0"/>
              <a:pathLst>
                <a:path w="517" h="444">
                  <a:moveTo>
                    <a:pt x="110" y="0"/>
                  </a:moveTo>
                  <a:cubicBezTo>
                    <a:pt x="335" y="0"/>
                    <a:pt x="517" y="198"/>
                    <a:pt x="517" y="444"/>
                  </a:cubicBezTo>
                  <a:lnTo>
                    <a:pt x="406" y="444"/>
                  </a:lnTo>
                  <a:cubicBezTo>
                    <a:pt x="406" y="198"/>
                    <a:pt x="224" y="0"/>
                    <a:pt x="0" y="0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5F5B5B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36" name="textbox 236"/>
          <p:cNvSpPr/>
          <p:nvPr/>
        </p:nvSpPr>
        <p:spPr>
          <a:xfrm>
            <a:off x="5355335" y="5038344"/>
            <a:ext cx="1003300" cy="201295"/>
          </a:xfrm>
          <a:prstGeom prst="rect">
            <a:avLst/>
          </a:prstGeom>
          <a:solidFill>
            <a:srgbClr val="E7E6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416559" algn="l" rtl="0" eaLnBrk="0">
              <a:lnSpc>
                <a:spcPts val="772"/>
              </a:lnSpc>
              <a:spcBef>
                <a:spcPts val="2"/>
              </a:spcBef>
              <a:tabLst/>
            </a:pPr>
            <a:r>
              <a:rPr sz="6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财务</a:t>
            </a:r>
            <a:endParaRPr sz="600" dirty="0">
              <a:latin typeface="KaiTi"/>
              <a:ea typeface="KaiTi"/>
              <a:cs typeface="KaiTi"/>
            </a:endParaRPr>
          </a:p>
        </p:txBody>
      </p:sp>
      <p:pic>
        <p:nvPicPr>
          <p:cNvPr id="238" name="picture 2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5015483" y="4433316"/>
            <a:ext cx="523494" cy="706627"/>
          </a:xfrm>
          <a:prstGeom prst="rect">
            <a:avLst/>
          </a:prstGeom>
        </p:spPr>
      </p:pic>
      <p:graphicFrame>
        <p:nvGraphicFramePr>
          <p:cNvPr id="240" name="table 240"/>
          <p:cNvGraphicFramePr>
            <a:graphicFrameLocks noGrp="1"/>
          </p:cNvGraphicFramePr>
          <p:nvPr/>
        </p:nvGraphicFramePr>
        <p:xfrm>
          <a:off x="4607051" y="1627632"/>
          <a:ext cx="1166495" cy="299720"/>
        </p:xfrm>
        <a:graphic>
          <a:graphicData uri="http://schemas.openxmlformats.org/drawingml/2006/table">
            <a:tbl>
              <a:tblPr/>
              <a:tblGrid>
                <a:gridCol w="1166495"/>
              </a:tblGrid>
              <a:tr h="2711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  <a:tabLst/>
                      </a:pPr>
                      <a:endParaRPr sz="5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334645" algn="l" rtl="0" eaLnBrk="0">
                        <a:lnSpc>
                          <a:spcPct val="99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000" b="1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业务洞察</a:t>
                      </a:r>
                      <a:endParaRPr sz="10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2" name="textbox 242"/>
          <p:cNvSpPr/>
          <p:nvPr/>
        </p:nvSpPr>
        <p:spPr>
          <a:xfrm>
            <a:off x="1173480" y="2237232"/>
            <a:ext cx="1623694" cy="200025"/>
          </a:xfrm>
          <a:prstGeom prst="rect">
            <a:avLst/>
          </a:prstGeom>
          <a:solidFill>
            <a:srgbClr val="BDD7E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723900" algn="l" rtl="0" eaLnBrk="0">
              <a:lnSpc>
                <a:spcPts val="779"/>
              </a:lnSpc>
              <a:spcBef>
                <a:spcPts val="4"/>
              </a:spcBef>
              <a:tabLst/>
            </a:pPr>
            <a:r>
              <a:rPr sz="6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采筑</a:t>
            </a:r>
            <a:endParaRPr sz="600" dirty="0">
              <a:latin typeface="KaiTi"/>
              <a:ea typeface="KaiTi"/>
              <a:cs typeface="KaiTi"/>
            </a:endParaRPr>
          </a:p>
        </p:txBody>
      </p:sp>
      <p:grpSp>
        <p:nvGrpSpPr>
          <p:cNvPr id="18" name="group 18"/>
          <p:cNvGrpSpPr/>
          <p:nvPr/>
        </p:nvGrpSpPr>
        <p:grpSpPr>
          <a:xfrm rot="21600000">
            <a:off x="6335902" y="2434570"/>
            <a:ext cx="357504" cy="596665"/>
            <a:chOff x="0" y="0"/>
            <a:chExt cx="357504" cy="596665"/>
          </a:xfrm>
        </p:grpSpPr>
        <p:sp>
          <p:nvSpPr>
            <p:cNvPr id="244" name="path 244"/>
            <p:cNvSpPr/>
            <p:nvPr/>
          </p:nvSpPr>
          <p:spPr>
            <a:xfrm>
              <a:off x="28321" y="316249"/>
              <a:ext cx="329183" cy="280416"/>
            </a:xfrm>
            <a:custGeom>
              <a:avLst/>
              <a:gdLst/>
              <a:ahLst/>
              <a:cxnLst/>
              <a:rect l="0" t="0" r="0" b="0"/>
              <a:pathLst>
                <a:path w="518" h="441">
                  <a:moveTo>
                    <a:pt x="408" y="441"/>
                  </a:moveTo>
                  <a:cubicBezTo>
                    <a:pt x="182" y="441"/>
                    <a:pt x="0" y="243"/>
                    <a:pt x="0" y="0"/>
                  </a:cubicBezTo>
                  <a:lnTo>
                    <a:pt x="110" y="0"/>
                  </a:lnTo>
                  <a:cubicBezTo>
                    <a:pt x="110" y="243"/>
                    <a:pt x="293" y="441"/>
                    <a:pt x="518" y="441"/>
                  </a:cubicBezTo>
                  <a:lnTo>
                    <a:pt x="408" y="441"/>
                  </a:lnTo>
                  <a:close/>
                </a:path>
              </a:pathLst>
            </a:custGeom>
            <a:solidFill>
              <a:srgbClr val="5F5B5B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46" name="path 246"/>
            <p:cNvSpPr/>
            <p:nvPr/>
          </p:nvSpPr>
          <p:spPr>
            <a:xfrm>
              <a:off x="0" y="0"/>
              <a:ext cx="320928" cy="294913"/>
            </a:xfrm>
            <a:custGeom>
              <a:avLst/>
              <a:gdLst/>
              <a:ahLst/>
              <a:cxnLst/>
              <a:rect l="0" t="0" r="0" b="0"/>
              <a:pathLst>
                <a:path w="505" h="464">
                  <a:moveTo>
                    <a:pt x="97" y="464"/>
                  </a:moveTo>
                  <a:lnTo>
                    <a:pt x="0" y="354"/>
                  </a:lnTo>
                  <a:lnTo>
                    <a:pt x="55" y="354"/>
                  </a:lnTo>
                  <a:cubicBezTo>
                    <a:pt x="106" y="137"/>
                    <a:pt x="300" y="-3"/>
                    <a:pt x="505" y="26"/>
                  </a:cubicBezTo>
                  <a:cubicBezTo>
                    <a:pt x="341" y="51"/>
                    <a:pt x="207" y="180"/>
                    <a:pt x="165" y="354"/>
                  </a:cubicBezTo>
                  <a:lnTo>
                    <a:pt x="220" y="354"/>
                  </a:lnTo>
                  <a:lnTo>
                    <a:pt x="97" y="464"/>
                  </a:lnTo>
                  <a:close/>
                </a:path>
              </a:pathLst>
            </a:custGeom>
            <a:solidFill>
              <a:srgbClr val="76717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21600000">
            <a:off x="6621780" y="2449067"/>
            <a:ext cx="357504" cy="596665"/>
            <a:chOff x="0" y="0"/>
            <a:chExt cx="357504" cy="596665"/>
          </a:xfrm>
        </p:grpSpPr>
        <p:sp>
          <p:nvSpPr>
            <p:cNvPr id="248" name="path 248"/>
            <p:cNvSpPr/>
            <p:nvPr/>
          </p:nvSpPr>
          <p:spPr>
            <a:xfrm>
              <a:off x="36576" y="301752"/>
              <a:ext cx="320928" cy="294913"/>
            </a:xfrm>
            <a:custGeom>
              <a:avLst/>
              <a:gdLst/>
              <a:ahLst/>
              <a:cxnLst/>
              <a:rect l="0" t="0" r="0" b="0"/>
              <a:pathLst>
                <a:path w="505" h="464">
                  <a:moveTo>
                    <a:pt x="407" y="0"/>
                  </a:moveTo>
                  <a:lnTo>
                    <a:pt x="505" y="110"/>
                  </a:lnTo>
                  <a:lnTo>
                    <a:pt x="450" y="110"/>
                  </a:lnTo>
                  <a:cubicBezTo>
                    <a:pt x="398" y="327"/>
                    <a:pt x="205" y="467"/>
                    <a:pt x="0" y="437"/>
                  </a:cubicBezTo>
                  <a:cubicBezTo>
                    <a:pt x="164" y="413"/>
                    <a:pt x="298" y="283"/>
                    <a:pt x="339" y="110"/>
                  </a:cubicBezTo>
                  <a:lnTo>
                    <a:pt x="284" y="11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76717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50" name="path 250"/>
            <p:cNvSpPr/>
            <p:nvPr/>
          </p:nvSpPr>
          <p:spPr>
            <a:xfrm>
              <a:off x="0" y="0"/>
              <a:ext cx="329183" cy="280416"/>
            </a:xfrm>
            <a:custGeom>
              <a:avLst/>
              <a:gdLst/>
              <a:ahLst/>
              <a:cxnLst/>
              <a:rect l="0" t="0" r="0" b="0"/>
              <a:pathLst>
                <a:path w="518" h="441">
                  <a:moveTo>
                    <a:pt x="110" y="0"/>
                  </a:moveTo>
                  <a:cubicBezTo>
                    <a:pt x="335" y="0"/>
                    <a:pt x="518" y="197"/>
                    <a:pt x="518" y="441"/>
                  </a:cubicBezTo>
                  <a:lnTo>
                    <a:pt x="407" y="441"/>
                  </a:lnTo>
                  <a:cubicBezTo>
                    <a:pt x="407" y="197"/>
                    <a:pt x="225" y="0"/>
                    <a:pt x="0" y="0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5F5B5B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52" name="textbox 252"/>
          <p:cNvSpPr/>
          <p:nvPr/>
        </p:nvSpPr>
        <p:spPr>
          <a:xfrm>
            <a:off x="4006595" y="3154679"/>
            <a:ext cx="1026160" cy="201295"/>
          </a:xfrm>
          <a:prstGeom prst="rect">
            <a:avLst/>
          </a:prstGeom>
          <a:solidFill>
            <a:srgbClr val="E7E6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427990" algn="l" rtl="0" eaLnBrk="0">
              <a:lnSpc>
                <a:spcPts val="772"/>
              </a:lnSpc>
              <a:spcBef>
                <a:spcPts val="5"/>
              </a:spcBef>
              <a:tabLst/>
            </a:pPr>
            <a:r>
              <a:rPr sz="6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成本</a:t>
            </a:r>
            <a:endParaRPr sz="600" dirty="0">
              <a:latin typeface="KaiTi"/>
              <a:ea typeface="KaiTi"/>
              <a:cs typeface="KaiTi"/>
            </a:endParaRPr>
          </a:p>
        </p:txBody>
      </p:sp>
      <p:sp>
        <p:nvSpPr>
          <p:cNvPr id="254" name="textbox 254"/>
          <p:cNvSpPr/>
          <p:nvPr/>
        </p:nvSpPr>
        <p:spPr>
          <a:xfrm>
            <a:off x="4014215" y="4094988"/>
            <a:ext cx="1001394" cy="201295"/>
          </a:xfrm>
          <a:prstGeom prst="rect">
            <a:avLst/>
          </a:prstGeom>
          <a:solidFill>
            <a:srgbClr val="E7E6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412115" algn="l" rtl="0" eaLnBrk="0">
              <a:lnSpc>
                <a:spcPts val="779"/>
              </a:lnSpc>
              <a:spcBef>
                <a:spcPts val="5"/>
              </a:spcBef>
              <a:tabLst/>
            </a:pPr>
            <a:r>
              <a:rPr sz="6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采购</a:t>
            </a:r>
            <a:endParaRPr sz="600" dirty="0">
              <a:latin typeface="KaiTi"/>
              <a:ea typeface="KaiTi"/>
              <a:cs typeface="KaiTi"/>
            </a:endParaRPr>
          </a:p>
        </p:txBody>
      </p:sp>
      <p:sp>
        <p:nvSpPr>
          <p:cNvPr id="256" name="textbox 256"/>
          <p:cNvSpPr/>
          <p:nvPr/>
        </p:nvSpPr>
        <p:spPr>
          <a:xfrm>
            <a:off x="5244083" y="2237232"/>
            <a:ext cx="1001394" cy="200025"/>
          </a:xfrm>
          <a:prstGeom prst="rect">
            <a:avLst/>
          </a:prstGeom>
          <a:solidFill>
            <a:srgbClr val="E7E6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326390" algn="l" rtl="0" eaLnBrk="0">
              <a:lnSpc>
                <a:spcPts val="786"/>
              </a:lnSpc>
              <a:spcBef>
                <a:spcPts val="4"/>
              </a:spcBef>
              <a:tabLst/>
            </a:pPr>
            <a:r>
              <a:rPr sz="6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运营计划</a:t>
            </a:r>
            <a:endParaRPr sz="600" dirty="0">
              <a:latin typeface="KaiTi"/>
              <a:ea typeface="KaiTi"/>
              <a:cs typeface="KaiTi"/>
            </a:endParaRPr>
          </a:p>
        </p:txBody>
      </p:sp>
      <p:sp>
        <p:nvSpPr>
          <p:cNvPr id="258" name="textbox 258"/>
          <p:cNvSpPr/>
          <p:nvPr/>
        </p:nvSpPr>
        <p:spPr>
          <a:xfrm>
            <a:off x="4014215" y="5041392"/>
            <a:ext cx="1001394" cy="200025"/>
          </a:xfrm>
          <a:prstGeom prst="rect">
            <a:avLst/>
          </a:prstGeom>
          <a:solidFill>
            <a:srgbClr val="E7E6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414019" algn="l" rtl="0" eaLnBrk="0">
              <a:lnSpc>
                <a:spcPts val="786"/>
              </a:lnSpc>
              <a:spcBef>
                <a:spcPts val="4"/>
              </a:spcBef>
              <a:tabLst/>
            </a:pPr>
            <a:r>
              <a:rPr sz="6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工程</a:t>
            </a:r>
            <a:endParaRPr sz="600" dirty="0">
              <a:latin typeface="KaiTi"/>
              <a:ea typeface="KaiTi"/>
              <a:cs typeface="KaiTi"/>
            </a:endParaRPr>
          </a:p>
        </p:txBody>
      </p:sp>
      <p:sp>
        <p:nvSpPr>
          <p:cNvPr id="260" name="textbox 260"/>
          <p:cNvSpPr/>
          <p:nvPr/>
        </p:nvSpPr>
        <p:spPr>
          <a:xfrm>
            <a:off x="4014215" y="2243327"/>
            <a:ext cx="995680" cy="200025"/>
          </a:xfrm>
          <a:prstGeom prst="rect">
            <a:avLst/>
          </a:prstGeom>
          <a:solidFill>
            <a:srgbClr val="E7E6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411480" algn="l" rtl="0" eaLnBrk="0">
              <a:lnSpc>
                <a:spcPts val="786"/>
              </a:lnSpc>
              <a:spcBef>
                <a:spcPts val="4"/>
              </a:spcBef>
              <a:tabLst/>
            </a:pPr>
            <a:r>
              <a:rPr sz="600" b="1" kern="0" spc="7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设计</a:t>
            </a:r>
            <a:endParaRPr sz="600" dirty="0">
              <a:latin typeface="KaiTi"/>
              <a:ea typeface="KaiTi"/>
              <a:cs typeface="KaiTi"/>
            </a:endParaRPr>
          </a:p>
        </p:txBody>
      </p:sp>
      <p:pic>
        <p:nvPicPr>
          <p:cNvPr id="262" name="picture 2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3373754" y="3735323"/>
            <a:ext cx="565150" cy="317246"/>
          </a:xfrm>
          <a:prstGeom prst="rect">
            <a:avLst/>
          </a:prstGeom>
        </p:spPr>
      </p:pic>
      <p:sp>
        <p:nvSpPr>
          <p:cNvPr id="264" name="textbox 264"/>
          <p:cNvSpPr/>
          <p:nvPr/>
        </p:nvSpPr>
        <p:spPr>
          <a:xfrm>
            <a:off x="818388" y="2206752"/>
            <a:ext cx="276225" cy="646430"/>
          </a:xfrm>
          <a:prstGeom prst="rect">
            <a:avLst/>
          </a:prstGeom>
          <a:solidFill>
            <a:srgbClr val="BF90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32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72389" algn="l" rtl="0" eaLnBrk="0">
              <a:lnSpc>
                <a:spcPct val="92000"/>
              </a:lnSpc>
              <a:spcBef>
                <a:spcPts val="1"/>
              </a:spcBef>
              <a:tabLst/>
            </a:pPr>
            <a:r>
              <a:rPr sz="1200" b="1" kern="0" spc="15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供应商</a:t>
            </a:r>
            <a:endParaRPr sz="1200" dirty="0">
              <a:latin typeface="KaiTi"/>
              <a:ea typeface="KaiTi"/>
              <a:cs typeface="KaiTi"/>
            </a:endParaRPr>
          </a:p>
        </p:txBody>
      </p:sp>
      <p:sp>
        <p:nvSpPr>
          <p:cNvPr id="266" name="textbox 266"/>
          <p:cNvSpPr/>
          <p:nvPr/>
        </p:nvSpPr>
        <p:spPr>
          <a:xfrm>
            <a:off x="7822945" y="3899014"/>
            <a:ext cx="480694" cy="4279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32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-635" algn="l" rtl="0" eaLnBrk="0">
              <a:lnSpc>
                <a:spcPct val="98000"/>
              </a:lnSpc>
              <a:tabLst/>
            </a:pP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客户录入</a:t>
            </a:r>
            <a:r>
              <a:rPr sz="900" kern="0" spc="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机会管理</a:t>
            </a: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 </a:t>
            </a:r>
            <a:r>
              <a:rPr sz="900" kern="0" spc="-1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案场管理</a:t>
            </a:r>
            <a:endParaRPr sz="900" dirty="0">
              <a:latin typeface="KaiTi"/>
              <a:ea typeface="KaiTi"/>
              <a:cs typeface="KaiTi"/>
            </a:endParaRPr>
          </a:p>
        </p:txBody>
      </p:sp>
      <p:sp>
        <p:nvSpPr>
          <p:cNvPr id="268" name="textbox 268"/>
          <p:cNvSpPr/>
          <p:nvPr/>
        </p:nvSpPr>
        <p:spPr>
          <a:xfrm>
            <a:off x="3008376" y="4101083"/>
            <a:ext cx="864235" cy="200025"/>
          </a:xfrm>
          <a:prstGeom prst="rect">
            <a:avLst/>
          </a:prstGeom>
          <a:solidFill>
            <a:srgbClr val="E7E6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358140" algn="l" rtl="0" eaLnBrk="0">
              <a:lnSpc>
                <a:spcPts val="813"/>
              </a:lnSpc>
              <a:tabLst/>
            </a:pPr>
            <a:r>
              <a:rPr sz="600" b="1" kern="0" spc="3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匠心</a:t>
            </a:r>
            <a:endParaRPr sz="600" dirty="0">
              <a:latin typeface="KaiTi"/>
              <a:ea typeface="KaiTi"/>
              <a:cs typeface="KaiTi"/>
            </a:endParaRPr>
          </a:p>
        </p:txBody>
      </p:sp>
      <p:graphicFrame>
        <p:nvGraphicFramePr>
          <p:cNvPr id="270" name="table 270"/>
          <p:cNvGraphicFramePr>
            <a:graphicFrameLocks noGrp="1"/>
          </p:cNvGraphicFramePr>
          <p:nvPr/>
        </p:nvGraphicFramePr>
        <p:xfrm>
          <a:off x="8595359" y="4544567"/>
          <a:ext cx="744855" cy="208279"/>
        </p:xfrm>
        <a:graphic>
          <a:graphicData uri="http://schemas.openxmlformats.org/drawingml/2006/table">
            <a:tbl>
              <a:tblPr/>
              <a:tblGrid>
                <a:gridCol w="744855"/>
              </a:tblGrid>
              <a:tr h="2019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  <a:tabLst/>
                      </a:pPr>
                      <a:endParaRPr sz="4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40665" algn="l" rtl="0" eaLnBrk="0">
                        <a:lnSpc>
                          <a:spcPts val="772"/>
                        </a:lnSpc>
                        <a:tabLst/>
                      </a:pPr>
                      <a:r>
                        <a:rPr sz="600" b="1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KaiTi"/>
                          <a:ea typeface="KaiTi"/>
                          <a:cs typeface="KaiTi"/>
                        </a:rPr>
                        <a:t>服务家</a:t>
                      </a:r>
                      <a:endParaRPr sz="600" dirty="0">
                        <a:latin typeface="KaiTi"/>
                        <a:ea typeface="KaiTi"/>
                        <a:cs typeface="KaiT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2" name="textbox 272"/>
          <p:cNvSpPr/>
          <p:nvPr/>
        </p:nvSpPr>
        <p:spPr>
          <a:xfrm>
            <a:off x="6745223" y="3625595"/>
            <a:ext cx="737869" cy="201295"/>
          </a:xfrm>
          <a:prstGeom prst="rect">
            <a:avLst/>
          </a:prstGeom>
          <a:solidFill>
            <a:srgbClr val="FFBFB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94945" algn="l" rtl="0" eaLnBrk="0">
              <a:lnSpc>
                <a:spcPts val="764"/>
              </a:lnSpc>
              <a:spcBef>
                <a:spcPts val="5"/>
              </a:spcBef>
              <a:tabLst/>
            </a:pPr>
            <a:r>
              <a:rPr sz="6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销售系统</a:t>
            </a:r>
            <a:endParaRPr sz="600" dirty="0">
              <a:latin typeface="KaiTi"/>
              <a:ea typeface="KaiTi"/>
              <a:cs typeface="KaiTi"/>
            </a:endParaRPr>
          </a:p>
        </p:txBody>
      </p:sp>
      <p:sp>
        <p:nvSpPr>
          <p:cNvPr id="274" name="textbox 274"/>
          <p:cNvSpPr/>
          <p:nvPr/>
        </p:nvSpPr>
        <p:spPr>
          <a:xfrm>
            <a:off x="7688580" y="3625595"/>
            <a:ext cx="736600" cy="201295"/>
          </a:xfrm>
          <a:prstGeom prst="rect">
            <a:avLst/>
          </a:prstGeom>
          <a:solidFill>
            <a:srgbClr val="FFBFB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238759" algn="l" rtl="0" eaLnBrk="0">
              <a:lnSpc>
                <a:spcPts val="772"/>
              </a:lnSpc>
              <a:spcBef>
                <a:spcPts val="5"/>
              </a:spcBef>
              <a:tabLst/>
            </a:pPr>
            <a:r>
              <a:rPr sz="600" b="1" kern="0" spc="8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销售家</a:t>
            </a:r>
            <a:endParaRPr sz="600" dirty="0">
              <a:latin typeface="KaiTi"/>
              <a:ea typeface="KaiTi"/>
              <a:cs typeface="KaiTi"/>
            </a:endParaRPr>
          </a:p>
        </p:txBody>
      </p:sp>
      <p:pic>
        <p:nvPicPr>
          <p:cNvPr id="276" name="picture 27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2837687" y="3736847"/>
            <a:ext cx="460248" cy="317245"/>
          </a:xfrm>
          <a:prstGeom prst="rect">
            <a:avLst/>
          </a:prstGeom>
        </p:spPr>
      </p:pic>
      <p:sp>
        <p:nvSpPr>
          <p:cNvPr id="278" name="textbox 278"/>
          <p:cNvSpPr/>
          <p:nvPr/>
        </p:nvSpPr>
        <p:spPr>
          <a:xfrm>
            <a:off x="8599931" y="2686811"/>
            <a:ext cx="736600" cy="186054"/>
          </a:xfrm>
          <a:prstGeom prst="rect">
            <a:avLst/>
          </a:prstGeom>
          <a:solidFill>
            <a:srgbClr val="FFBFB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2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255904" algn="l" rtl="0" eaLnBrk="0">
              <a:lnSpc>
                <a:spcPct val="95000"/>
              </a:lnSpc>
              <a:tabLst/>
            </a:pPr>
            <a:r>
              <a:rPr sz="600" b="1" kern="0" spc="-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在线家</a:t>
            </a:r>
            <a:endParaRPr sz="600" dirty="0">
              <a:latin typeface="KaiTi"/>
              <a:ea typeface="KaiTi"/>
              <a:cs typeface="KaiTi"/>
            </a:endParaRPr>
          </a:p>
        </p:txBody>
      </p:sp>
      <p:sp>
        <p:nvSpPr>
          <p:cNvPr id="280" name="textbox 280"/>
          <p:cNvSpPr/>
          <p:nvPr/>
        </p:nvSpPr>
        <p:spPr>
          <a:xfrm>
            <a:off x="8599931" y="3631691"/>
            <a:ext cx="736600" cy="184785"/>
          </a:xfrm>
          <a:prstGeom prst="rect">
            <a:avLst/>
          </a:prstGeom>
          <a:solidFill>
            <a:srgbClr val="FFBFB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0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258445" algn="l" rtl="0" eaLnBrk="0">
              <a:lnSpc>
                <a:spcPct val="93000"/>
              </a:lnSpc>
              <a:spcBef>
                <a:spcPts val="2"/>
              </a:spcBef>
              <a:tabLst/>
            </a:pPr>
            <a:r>
              <a:rPr sz="600" b="1" kern="0" spc="-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分享家</a:t>
            </a:r>
            <a:endParaRPr sz="600" dirty="0">
              <a:latin typeface="KaiTi"/>
              <a:ea typeface="KaiTi"/>
              <a:cs typeface="KaiTi"/>
            </a:endParaRPr>
          </a:p>
        </p:txBody>
      </p:sp>
      <p:sp>
        <p:nvSpPr>
          <p:cNvPr id="282" name="textbox 282"/>
          <p:cNvSpPr/>
          <p:nvPr/>
        </p:nvSpPr>
        <p:spPr>
          <a:xfrm>
            <a:off x="9448800" y="2240279"/>
            <a:ext cx="259715" cy="462280"/>
          </a:xfrm>
          <a:prstGeom prst="rect">
            <a:avLst/>
          </a:prstGeom>
          <a:solidFill>
            <a:srgbClr val="BF90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57150" algn="l" rtl="0" eaLnBrk="0">
              <a:lnSpc>
                <a:spcPct val="83000"/>
              </a:lnSpc>
              <a:spcBef>
                <a:spcPts val="1"/>
              </a:spcBef>
              <a:tabLst/>
            </a:pPr>
            <a:r>
              <a:rPr sz="1200" b="1" kern="0" spc="-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客</a:t>
            </a:r>
            <a:endParaRPr sz="1200" dirty="0">
              <a:latin typeface="KaiTi"/>
              <a:ea typeface="KaiTi"/>
              <a:cs typeface="KaiTi"/>
            </a:endParaRPr>
          </a:p>
          <a:p>
            <a:pPr marL="65405" algn="l" rtl="0" eaLnBrk="0">
              <a:lnSpc>
                <a:spcPts val="1610"/>
              </a:lnSpc>
              <a:tabLst/>
            </a:pPr>
            <a:r>
              <a:rPr sz="1200" b="1" kern="0" spc="-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户</a:t>
            </a:r>
            <a:endParaRPr sz="1200" dirty="0">
              <a:latin typeface="KaiTi"/>
              <a:ea typeface="KaiTi"/>
              <a:cs typeface="KaiTi"/>
            </a:endParaRPr>
          </a:p>
        </p:txBody>
      </p:sp>
      <p:sp>
        <p:nvSpPr>
          <p:cNvPr id="284" name="textbox 284"/>
          <p:cNvSpPr/>
          <p:nvPr/>
        </p:nvSpPr>
        <p:spPr>
          <a:xfrm>
            <a:off x="4868774" y="1298151"/>
            <a:ext cx="582930" cy="1847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74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5000"/>
              </a:lnSpc>
              <a:tabLst/>
            </a:pPr>
            <a:r>
              <a:rPr sz="1100" b="1" kern="0" spc="-20" dirty="0">
                <a:solidFill>
                  <a:srgbClr val="000000">
                    <a:alpha val="100000"/>
                  </a:srgbClr>
                </a:solidFill>
                <a:latin typeface="KaiTi"/>
                <a:ea typeface="KaiTi"/>
                <a:cs typeface="KaiTi"/>
              </a:rPr>
              <a:t>数据洞察</a:t>
            </a:r>
            <a:endParaRPr sz="1100" dirty="0">
              <a:latin typeface="KaiTi"/>
              <a:ea typeface="KaiTi"/>
              <a:cs typeface="KaiTi"/>
            </a:endParaRPr>
          </a:p>
        </p:txBody>
      </p:sp>
      <p:pic>
        <p:nvPicPr>
          <p:cNvPr id="286" name="picture 28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5081015" y="4219955"/>
            <a:ext cx="272796" cy="202692"/>
          </a:xfrm>
          <a:prstGeom prst="rect">
            <a:avLst/>
          </a:prstGeom>
        </p:spPr>
      </p:pic>
      <p:pic>
        <p:nvPicPr>
          <p:cNvPr id="288" name="picture 28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8023859" y="4527804"/>
            <a:ext cx="76200" cy="615950"/>
          </a:xfrm>
          <a:prstGeom prst="rect">
            <a:avLst/>
          </a:prstGeom>
        </p:spPr>
      </p:pic>
      <p:pic>
        <p:nvPicPr>
          <p:cNvPr id="290" name="picture 29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5806440" y="4482083"/>
            <a:ext cx="76200" cy="449072"/>
          </a:xfrm>
          <a:prstGeom prst="rect">
            <a:avLst/>
          </a:prstGeom>
        </p:spPr>
      </p:pic>
      <p:sp>
        <p:nvSpPr>
          <p:cNvPr id="292" name="path 292"/>
          <p:cNvSpPr/>
          <p:nvPr/>
        </p:nvSpPr>
        <p:spPr>
          <a:xfrm>
            <a:off x="5860541" y="1627632"/>
            <a:ext cx="1127760" cy="28956"/>
          </a:xfrm>
          <a:custGeom>
            <a:avLst/>
            <a:gdLst/>
            <a:ahLst/>
            <a:cxnLst/>
            <a:rect l="0" t="0" r="0" b="0"/>
            <a:pathLst>
              <a:path w="1776" h="45">
                <a:moveTo>
                  <a:pt x="1776" y="22"/>
                </a:moveTo>
                <a:lnTo>
                  <a:pt x="0" y="22"/>
                </a:lnTo>
              </a:path>
            </a:pathLst>
          </a:custGeom>
          <a:noFill/>
          <a:ln w="28955" cap="flat">
            <a:solidFill>
              <a:srgbClr val="ED7D31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94" name="path 294"/>
          <p:cNvSpPr/>
          <p:nvPr/>
        </p:nvSpPr>
        <p:spPr>
          <a:xfrm>
            <a:off x="5860541" y="1898903"/>
            <a:ext cx="1127760" cy="28956"/>
          </a:xfrm>
          <a:custGeom>
            <a:avLst/>
            <a:gdLst/>
            <a:ahLst/>
            <a:cxnLst/>
            <a:rect l="0" t="0" r="0" b="0"/>
            <a:pathLst>
              <a:path w="1776" h="45">
                <a:moveTo>
                  <a:pt x="0" y="22"/>
                </a:moveTo>
                <a:lnTo>
                  <a:pt x="1776" y="22"/>
                </a:lnTo>
              </a:path>
            </a:pathLst>
          </a:custGeom>
          <a:noFill/>
          <a:ln w="28955" cap="flat">
            <a:solidFill>
              <a:srgbClr val="ED7D31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96" name="picture 29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5807583" y="3089147"/>
            <a:ext cx="83438" cy="364871"/>
          </a:xfrm>
          <a:prstGeom prst="rect">
            <a:avLst/>
          </a:prstGeom>
        </p:spPr>
      </p:pic>
      <p:sp>
        <p:nvSpPr>
          <p:cNvPr id="298" name="path 298"/>
          <p:cNvSpPr/>
          <p:nvPr/>
        </p:nvSpPr>
        <p:spPr>
          <a:xfrm>
            <a:off x="3498341" y="1905000"/>
            <a:ext cx="1036320" cy="28956"/>
          </a:xfrm>
          <a:custGeom>
            <a:avLst/>
            <a:gdLst/>
            <a:ahLst/>
            <a:cxnLst/>
            <a:rect l="0" t="0" r="0" b="0"/>
            <a:pathLst>
              <a:path w="1632" h="45">
                <a:moveTo>
                  <a:pt x="0" y="22"/>
                </a:moveTo>
                <a:lnTo>
                  <a:pt x="1632" y="22"/>
                </a:lnTo>
              </a:path>
            </a:pathLst>
          </a:custGeom>
          <a:noFill/>
          <a:ln w="28955" cap="flat">
            <a:solidFill>
              <a:srgbClr val="ED7D31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00" name="path 300"/>
          <p:cNvSpPr/>
          <p:nvPr/>
        </p:nvSpPr>
        <p:spPr>
          <a:xfrm>
            <a:off x="3498341" y="1627632"/>
            <a:ext cx="1036320" cy="28956"/>
          </a:xfrm>
          <a:custGeom>
            <a:avLst/>
            <a:gdLst/>
            <a:ahLst/>
            <a:cxnLst/>
            <a:rect l="0" t="0" r="0" b="0"/>
            <a:pathLst>
              <a:path w="1632" h="45">
                <a:moveTo>
                  <a:pt x="1632" y="22"/>
                </a:moveTo>
                <a:lnTo>
                  <a:pt x="0" y="22"/>
                </a:lnTo>
              </a:path>
            </a:pathLst>
          </a:custGeom>
          <a:noFill/>
          <a:ln w="28955" cap="flat">
            <a:solidFill>
              <a:srgbClr val="ED7D31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02" name="path 302"/>
          <p:cNvSpPr/>
          <p:nvPr/>
        </p:nvSpPr>
        <p:spPr>
          <a:xfrm>
            <a:off x="5836158" y="6076188"/>
            <a:ext cx="966215" cy="28955"/>
          </a:xfrm>
          <a:custGeom>
            <a:avLst/>
            <a:gdLst/>
            <a:ahLst/>
            <a:cxnLst/>
            <a:rect l="0" t="0" r="0" b="0"/>
            <a:pathLst>
              <a:path w="1521" h="45">
                <a:moveTo>
                  <a:pt x="1521" y="22"/>
                </a:moveTo>
                <a:lnTo>
                  <a:pt x="0" y="22"/>
                </a:lnTo>
              </a:path>
            </a:pathLst>
          </a:custGeom>
          <a:noFill/>
          <a:ln w="28955" cap="flat">
            <a:solidFill>
              <a:srgbClr val="7030A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04" name="path 304"/>
          <p:cNvSpPr/>
          <p:nvPr/>
        </p:nvSpPr>
        <p:spPr>
          <a:xfrm>
            <a:off x="5836158" y="6330696"/>
            <a:ext cx="966215" cy="28955"/>
          </a:xfrm>
          <a:custGeom>
            <a:avLst/>
            <a:gdLst/>
            <a:ahLst/>
            <a:cxnLst/>
            <a:rect l="0" t="0" r="0" b="0"/>
            <a:pathLst>
              <a:path w="1521" h="45">
                <a:moveTo>
                  <a:pt x="0" y="22"/>
                </a:moveTo>
                <a:lnTo>
                  <a:pt x="1521" y="22"/>
                </a:lnTo>
              </a:path>
            </a:pathLst>
          </a:custGeom>
          <a:noFill/>
          <a:ln w="28955" cap="flat">
            <a:solidFill>
              <a:srgbClr val="7030A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06" name="path 306"/>
          <p:cNvSpPr/>
          <p:nvPr/>
        </p:nvSpPr>
        <p:spPr>
          <a:xfrm>
            <a:off x="3777233" y="6080759"/>
            <a:ext cx="964691" cy="28955"/>
          </a:xfrm>
          <a:custGeom>
            <a:avLst/>
            <a:gdLst/>
            <a:ahLst/>
            <a:cxnLst/>
            <a:rect l="0" t="0" r="0" b="0"/>
            <a:pathLst>
              <a:path w="1519" h="45">
                <a:moveTo>
                  <a:pt x="1519" y="22"/>
                </a:moveTo>
                <a:lnTo>
                  <a:pt x="0" y="22"/>
                </a:lnTo>
              </a:path>
            </a:pathLst>
          </a:custGeom>
          <a:noFill/>
          <a:ln w="28955" cap="flat">
            <a:solidFill>
              <a:srgbClr val="7030A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08" name="path 308"/>
          <p:cNvSpPr/>
          <p:nvPr/>
        </p:nvSpPr>
        <p:spPr>
          <a:xfrm>
            <a:off x="3777233" y="6335267"/>
            <a:ext cx="964691" cy="28955"/>
          </a:xfrm>
          <a:custGeom>
            <a:avLst/>
            <a:gdLst/>
            <a:ahLst/>
            <a:cxnLst/>
            <a:rect l="0" t="0" r="0" b="0"/>
            <a:pathLst>
              <a:path w="1519" h="45">
                <a:moveTo>
                  <a:pt x="0" y="22"/>
                </a:moveTo>
                <a:lnTo>
                  <a:pt x="1519" y="22"/>
                </a:lnTo>
              </a:path>
            </a:pathLst>
          </a:custGeom>
          <a:noFill/>
          <a:ln w="28955" cap="flat">
            <a:solidFill>
              <a:srgbClr val="7030A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10" name="picture 3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6405371" y="3965447"/>
            <a:ext cx="312293" cy="76200"/>
          </a:xfrm>
          <a:prstGeom prst="rect">
            <a:avLst/>
          </a:prstGeom>
        </p:spPr>
      </p:pic>
      <p:pic>
        <p:nvPicPr>
          <p:cNvPr id="312" name="picture 3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5053583" y="5474208"/>
            <a:ext cx="283845" cy="76200"/>
          </a:xfrm>
          <a:prstGeom prst="rect">
            <a:avLst/>
          </a:prstGeom>
        </p:spPr>
      </p:pic>
      <p:pic>
        <p:nvPicPr>
          <p:cNvPr id="314" name="picture 3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5153405" y="1442974"/>
            <a:ext cx="76200" cy="195198"/>
          </a:xfrm>
          <a:prstGeom prst="rect">
            <a:avLst/>
          </a:prstGeom>
        </p:spPr>
      </p:pic>
      <p:pic>
        <p:nvPicPr>
          <p:cNvPr id="316" name="picture 3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2801111" y="4591811"/>
            <a:ext cx="179832" cy="76200"/>
          </a:xfrm>
          <a:prstGeom prst="rect">
            <a:avLst/>
          </a:prstGeom>
        </p:spPr>
      </p:pic>
      <p:pic>
        <p:nvPicPr>
          <p:cNvPr id="318" name="picture 31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5032248" y="2301240"/>
            <a:ext cx="170306" cy="76200"/>
          </a:xfrm>
          <a:prstGeom prst="rect">
            <a:avLst/>
          </a:prstGeom>
        </p:spPr>
      </p:pic>
      <p:sp>
        <p:nvSpPr>
          <p:cNvPr id="320" name="path 320"/>
          <p:cNvSpPr/>
          <p:nvPr/>
        </p:nvSpPr>
        <p:spPr>
          <a:xfrm>
            <a:off x="1098803" y="2206752"/>
            <a:ext cx="3048" cy="3675888"/>
          </a:xfrm>
          <a:custGeom>
            <a:avLst/>
            <a:gdLst/>
            <a:ahLst/>
            <a:cxnLst/>
            <a:rect l="0" t="0" r="0" b="0"/>
            <a:pathLst>
              <a:path w="4" h="5788">
                <a:moveTo>
                  <a:pt x="2" y="0"/>
                </a:moveTo>
                <a:lnTo>
                  <a:pt x="2" y="5788"/>
                </a:lnTo>
              </a:path>
            </a:pathLst>
          </a:custGeom>
          <a:noFill/>
          <a:ln w="3048" cap="flat">
            <a:solidFill>
              <a:srgbClr val="9DC3E6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22" name="path 322"/>
          <p:cNvSpPr/>
          <p:nvPr/>
        </p:nvSpPr>
        <p:spPr>
          <a:xfrm>
            <a:off x="1100327" y="5881115"/>
            <a:ext cx="2063495" cy="3048"/>
          </a:xfrm>
          <a:custGeom>
            <a:avLst/>
            <a:gdLst/>
            <a:ahLst/>
            <a:cxnLst/>
            <a:rect l="0" t="0" r="0" b="0"/>
            <a:pathLst>
              <a:path w="3249" h="4">
                <a:moveTo>
                  <a:pt x="0" y="2"/>
                </a:moveTo>
                <a:lnTo>
                  <a:pt x="3249" y="2"/>
                </a:lnTo>
              </a:path>
            </a:pathLst>
          </a:custGeom>
          <a:noFill/>
          <a:ln w="3048" cap="flat">
            <a:solidFill>
              <a:srgbClr val="9DC3E6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24" name="path 324"/>
          <p:cNvSpPr/>
          <p:nvPr/>
        </p:nvSpPr>
        <p:spPr>
          <a:xfrm>
            <a:off x="1100327" y="2205228"/>
            <a:ext cx="2063495" cy="3047"/>
          </a:xfrm>
          <a:custGeom>
            <a:avLst/>
            <a:gdLst/>
            <a:ahLst/>
            <a:cxnLst/>
            <a:rect l="0" t="0" r="0" b="0"/>
            <a:pathLst>
              <a:path w="3249" h="4">
                <a:moveTo>
                  <a:pt x="3249" y="2"/>
                </a:moveTo>
                <a:lnTo>
                  <a:pt x="0" y="2"/>
                </a:lnTo>
              </a:path>
            </a:pathLst>
          </a:custGeom>
          <a:noFill/>
          <a:ln w="3048" cap="flat">
            <a:solidFill>
              <a:srgbClr val="9DC3E6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" name="picture 22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223260" y="1685544"/>
            <a:ext cx="7319771" cy="4216908"/>
          </a:xfrm>
          <a:prstGeom prst="rect">
            <a:avLst/>
          </a:prstGeom>
        </p:spPr>
      </p:pic>
      <p:sp>
        <p:nvSpPr>
          <p:cNvPr id="2244" name="textbox 2244"/>
          <p:cNvSpPr/>
          <p:nvPr/>
        </p:nvSpPr>
        <p:spPr>
          <a:xfrm>
            <a:off x="428670" y="804729"/>
            <a:ext cx="10809605" cy="7188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15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970" indent="-1270" algn="l" rtl="0" eaLnBrk="0">
              <a:lnSpc>
                <a:spcPct val="95000"/>
              </a:lnSpc>
              <a:tabLst/>
            </a:pPr>
            <a:r>
              <a:rPr sz="2400" kern="0" spc="-4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总体功能框架方案</a:t>
            </a:r>
            <a:r>
              <a:rPr sz="2400" kern="0" spc="19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2400" kern="0" spc="-40" dirty="0">
                <a:solidFill>
                  <a:srgbClr val="0070C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│ </a:t>
            </a:r>
            <a:r>
              <a:rPr sz="2400" kern="0" spc="-4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形成招投标管理、供应商协同、供应商管理三大业务</a:t>
            </a:r>
            <a:r>
              <a:rPr sz="2400" kern="0" spc="-5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闭环，</a:t>
            </a:r>
            <a:r>
              <a:rPr sz="2400" kern="0" spc="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kern="0" spc="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实现招投标全流程规范、合同履约全业务协同、供应商全生命周期的管理目标</a:t>
            </a:r>
            <a:r>
              <a:rPr sz="2400" kern="0" spc="-1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。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46" name="textbox 2246"/>
          <p:cNvSpPr/>
          <p:nvPr/>
        </p:nvSpPr>
        <p:spPr>
          <a:xfrm>
            <a:off x="3158126" y="4716576"/>
            <a:ext cx="3361690" cy="10604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09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7000"/>
              </a:lnSpc>
              <a:tabLst/>
            </a:pPr>
            <a:r>
              <a:rPr sz="1800" b="1" i="1" kern="0" spc="110" dirty="0">
                <a:solidFill>
                  <a:srgbClr val="C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供应商管理</a:t>
            </a:r>
            <a:endParaRPr sz="18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ct val="94000"/>
              </a:lnSpc>
              <a:spcBef>
                <a:spcPts val="52"/>
              </a:spcBef>
              <a:tabLst/>
            </a:pPr>
            <a:r>
              <a:rPr sz="1500" b="1" kern="0" spc="30" baseline="6945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供应商注册、认证</a:t>
            </a:r>
            <a:r>
              <a:rPr sz="900" b="1" kern="0" spc="3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    </a:t>
            </a:r>
            <a:r>
              <a:rPr sz="900" b="1" kern="0" spc="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                        </a:t>
            </a:r>
            <a:r>
              <a:rPr sz="2900" b="1" i="1" kern="0" spc="20" baseline="-5388" dirty="0">
                <a:solidFill>
                  <a:srgbClr val="C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闭环</a:t>
            </a:r>
            <a:endParaRPr sz="2900" baseline="-5388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99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5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794384" algn="l" rtl="0" eaLnBrk="0">
              <a:lnSpc>
                <a:spcPct val="98000"/>
              </a:lnSpc>
              <a:spcBef>
                <a:spcPts val="1"/>
              </a:spcBef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供应商引入</a:t>
            </a:r>
            <a:endParaRPr sz="10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248" name="picture 22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121535" y="2185924"/>
            <a:ext cx="649731" cy="2073401"/>
          </a:xfrm>
          <a:prstGeom prst="rect">
            <a:avLst/>
          </a:prstGeom>
        </p:spPr>
      </p:pic>
      <p:sp>
        <p:nvSpPr>
          <p:cNvPr id="2250" name="textbox 2250"/>
          <p:cNvSpPr/>
          <p:nvPr/>
        </p:nvSpPr>
        <p:spPr>
          <a:xfrm>
            <a:off x="2718194" y="2118423"/>
            <a:ext cx="1224914" cy="20110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67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8000"/>
              </a:lnSpc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采购方案</a:t>
            </a:r>
            <a:endParaRPr sz="10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5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9000"/>
              </a:lnSpc>
              <a:spcBef>
                <a:spcPts val="306"/>
              </a:spcBef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招投标</a:t>
            </a:r>
            <a:endParaRPr sz="10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1211"/>
              </a:lnSpc>
              <a:tabLst/>
            </a:pPr>
            <a:r>
              <a:rPr sz="1000" b="1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过程</a:t>
            </a:r>
            <a:endParaRPr sz="10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6509" algn="l" rtl="0" eaLnBrk="0">
              <a:lnSpc>
                <a:spcPct val="98000"/>
              </a:lnSpc>
              <a:spcBef>
                <a:spcPts val="305"/>
              </a:spcBef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评标/定标</a:t>
            </a:r>
            <a:endParaRPr sz="10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6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8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204470" algn="l" rtl="0" eaLnBrk="0">
              <a:lnSpc>
                <a:spcPct val="98000"/>
              </a:lnSpc>
              <a:spcBef>
                <a:spcPts val="2"/>
              </a:spcBef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协议/合同</a:t>
            </a:r>
            <a:endParaRPr sz="10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52" name="textbox 2252"/>
          <p:cNvSpPr/>
          <p:nvPr/>
        </p:nvSpPr>
        <p:spPr>
          <a:xfrm>
            <a:off x="7277244" y="4430078"/>
            <a:ext cx="2009775" cy="10744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49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8000"/>
              </a:lnSpc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竣工验收</a:t>
            </a:r>
            <a:endParaRPr sz="1000" dirty="0">
              <a:latin typeface="Microsoft YaHei"/>
              <a:ea typeface="Microsoft YaHei"/>
              <a:cs typeface="Microsoft YaHei"/>
            </a:endParaRPr>
          </a:p>
          <a:p>
            <a:pPr marL="720725" algn="l" rtl="0" eaLnBrk="0">
              <a:lnSpc>
                <a:spcPct val="98000"/>
              </a:lnSpc>
              <a:spcBef>
                <a:spcPts val="327"/>
              </a:spcBef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合同结算</a:t>
            </a:r>
            <a:endParaRPr sz="10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9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  <a:spcBef>
                <a:spcPts val="1"/>
              </a:spcBef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供应商退出</a:t>
            </a:r>
            <a:endParaRPr sz="10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54" name="textbox 2254"/>
          <p:cNvSpPr/>
          <p:nvPr/>
        </p:nvSpPr>
        <p:spPr>
          <a:xfrm>
            <a:off x="4285694" y="2032825"/>
            <a:ext cx="1395094" cy="15297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74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8000"/>
              </a:lnSpc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采购需求/计划</a:t>
            </a:r>
            <a:endParaRPr sz="10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364490" indent="-351790" algn="l" rtl="0" eaLnBrk="0">
              <a:lnSpc>
                <a:spcPct val="99000"/>
              </a:lnSpc>
              <a:spcBef>
                <a:spcPts val="3"/>
              </a:spcBef>
              <a:tabLst/>
            </a:pPr>
            <a:r>
              <a:rPr sz="1800" b="1" i="1" kern="0" spc="120" dirty="0">
                <a:solidFill>
                  <a:srgbClr val="C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招投标管理</a:t>
            </a:r>
            <a:r>
              <a:rPr sz="1800" b="1" kern="0" spc="0" dirty="0">
                <a:solidFill>
                  <a:srgbClr val="C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1800" b="1" i="1" kern="0" spc="260" dirty="0">
                <a:solidFill>
                  <a:srgbClr val="C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闭环</a:t>
            </a:r>
            <a:endParaRPr sz="18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56" name="textbox 2256"/>
          <p:cNvSpPr/>
          <p:nvPr/>
        </p:nvSpPr>
        <p:spPr>
          <a:xfrm>
            <a:off x="429863" y="182682"/>
            <a:ext cx="3719829" cy="5238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68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9000"/>
              </a:lnSpc>
              <a:tabLst/>
            </a:pPr>
            <a:r>
              <a:rPr sz="3300" kern="0" spc="-10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技术样本三</a:t>
            </a:r>
            <a:r>
              <a:rPr sz="3300" kern="0" spc="3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3300" kern="0" spc="-100" dirty="0">
                <a:solidFill>
                  <a:srgbClr val="000000">
                    <a:alpha val="100000"/>
                  </a:srgbClr>
                </a:solidFill>
                <a:latin typeface="DengXian"/>
                <a:ea typeface="DengXian"/>
                <a:cs typeface="DengXian"/>
              </a:rPr>
              <a:t>│ </a:t>
            </a:r>
            <a:r>
              <a:rPr sz="3300" kern="0" spc="-10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采筑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258" name="picture 22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2260" name="textbox 2260"/>
          <p:cNvSpPr/>
          <p:nvPr/>
        </p:nvSpPr>
        <p:spPr>
          <a:xfrm>
            <a:off x="6397326" y="6553295"/>
            <a:ext cx="915035" cy="2330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862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1400" b="1" kern="0" spc="-10" dirty="0">
                <a:solidFill>
                  <a:srgbClr val="C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全生命周期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262" name="picture 22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613275" y="6286982"/>
            <a:ext cx="2246121" cy="489195"/>
          </a:xfrm>
          <a:prstGeom prst="rect">
            <a:avLst/>
          </a:prstGeom>
        </p:spPr>
      </p:pic>
      <p:sp>
        <p:nvSpPr>
          <p:cNvPr id="2264" name="textbox 2264"/>
          <p:cNvSpPr/>
          <p:nvPr/>
        </p:nvSpPr>
        <p:spPr>
          <a:xfrm>
            <a:off x="8024890" y="2263585"/>
            <a:ext cx="1299210" cy="5467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02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9000"/>
              </a:lnSpc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合同变更/</a:t>
            </a:r>
            <a:endParaRPr sz="1000" dirty="0">
              <a:latin typeface="Microsoft YaHei"/>
              <a:ea typeface="Microsoft YaHei"/>
              <a:cs typeface="Microsoft YaHei"/>
            </a:endParaRPr>
          </a:p>
          <a:p>
            <a:pPr marL="12700" algn="l" rtl="0" eaLnBrk="0">
              <a:lnSpc>
                <a:spcPts val="1212"/>
              </a:lnSpc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转总价包干</a:t>
            </a:r>
            <a:endParaRPr sz="10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7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98000"/>
              </a:lnSpc>
              <a:spcBef>
                <a:spcPts val="1"/>
              </a:spcBef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产值填报</a:t>
            </a:r>
            <a:endParaRPr sz="10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66" name="textbox 2266"/>
          <p:cNvSpPr/>
          <p:nvPr/>
        </p:nvSpPr>
        <p:spPr>
          <a:xfrm>
            <a:off x="7118205" y="3264459"/>
            <a:ext cx="1245869" cy="5683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58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363220" indent="-351154" algn="l" rtl="0" eaLnBrk="0">
              <a:lnSpc>
                <a:spcPct val="99000"/>
              </a:lnSpc>
              <a:tabLst/>
            </a:pPr>
            <a:r>
              <a:rPr sz="1800" b="1" i="1" kern="0" spc="110" dirty="0">
                <a:solidFill>
                  <a:srgbClr val="C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供应商协同</a:t>
            </a:r>
            <a:r>
              <a:rPr sz="1800" b="1" kern="0" spc="40" dirty="0">
                <a:solidFill>
                  <a:srgbClr val="C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800" b="1" i="1" kern="0" spc="260" dirty="0">
                <a:solidFill>
                  <a:srgbClr val="C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闭环</a:t>
            </a:r>
            <a:endParaRPr sz="18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68" name="textbox 2268"/>
          <p:cNvSpPr/>
          <p:nvPr/>
        </p:nvSpPr>
        <p:spPr>
          <a:xfrm>
            <a:off x="9296795" y="3169983"/>
            <a:ext cx="546734" cy="8267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67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2859" algn="l" rtl="0" eaLnBrk="0">
              <a:lnSpc>
                <a:spcPct val="98000"/>
              </a:lnSpc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发票协同</a:t>
            </a:r>
            <a:endParaRPr sz="10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1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8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签证结算</a:t>
            </a:r>
            <a:endParaRPr sz="10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70" name="textbox 2270"/>
          <p:cNvSpPr/>
          <p:nvPr/>
        </p:nvSpPr>
        <p:spPr>
          <a:xfrm>
            <a:off x="9376999" y="5017382"/>
            <a:ext cx="915035" cy="2336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42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  <a:tabLst/>
            </a:pPr>
            <a:r>
              <a:rPr sz="1400" b="1" kern="0" spc="-10" dirty="0">
                <a:solidFill>
                  <a:srgbClr val="C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全业务协同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72" name="textbox 2272"/>
          <p:cNvSpPr/>
          <p:nvPr/>
        </p:nvSpPr>
        <p:spPr>
          <a:xfrm>
            <a:off x="1643082" y="3191630"/>
            <a:ext cx="915035" cy="2336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28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7000"/>
              </a:lnSpc>
              <a:tabLst/>
            </a:pPr>
            <a:r>
              <a:rPr sz="1400" b="1" kern="0" spc="-10" dirty="0">
                <a:solidFill>
                  <a:srgbClr val="C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全流程规范</a:t>
            </a:r>
            <a:endParaRPr sz="1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74" name="path 2274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276" name="textbox 2276"/>
          <p:cNvSpPr/>
          <p:nvPr/>
        </p:nvSpPr>
        <p:spPr>
          <a:xfrm>
            <a:off x="6417454" y="5875109"/>
            <a:ext cx="918210" cy="175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67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供应商分级管理</a:t>
            </a:r>
            <a:endParaRPr sz="10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78" name="textbox 2278"/>
          <p:cNvSpPr/>
          <p:nvPr/>
        </p:nvSpPr>
        <p:spPr>
          <a:xfrm>
            <a:off x="5034551" y="6063475"/>
            <a:ext cx="918210" cy="1746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60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供应商绩效评估</a:t>
            </a:r>
            <a:endParaRPr sz="10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280" name="textbox 2280"/>
          <p:cNvSpPr/>
          <p:nvPr/>
        </p:nvSpPr>
        <p:spPr>
          <a:xfrm>
            <a:off x="7211964" y="2249233"/>
            <a:ext cx="535940" cy="175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67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98000"/>
              </a:lnSpc>
              <a:tabLst/>
            </a:pPr>
            <a:r>
              <a:rPr sz="1000" b="1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合同确认</a:t>
            </a:r>
            <a:endParaRPr sz="1000" dirty="0">
              <a:latin typeface="Microsoft YaHei"/>
              <a:ea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2" name="picture 22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00976" y="2066543"/>
            <a:ext cx="7546911" cy="3503676"/>
          </a:xfrm>
          <a:prstGeom prst="rect">
            <a:avLst/>
          </a:prstGeom>
        </p:spPr>
      </p:pic>
      <p:sp>
        <p:nvSpPr>
          <p:cNvPr id="2284" name="textbox 2284"/>
          <p:cNvSpPr/>
          <p:nvPr/>
        </p:nvSpPr>
        <p:spPr>
          <a:xfrm>
            <a:off x="7700771" y="4497704"/>
            <a:ext cx="4491354" cy="1836420"/>
          </a:xfrm>
          <a:prstGeom prst="rect">
            <a:avLst/>
          </a:prstGeom>
          <a:solidFill>
            <a:srgbClr val="F2F2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marL="266065" indent="-162560" algn="l" rtl="0" eaLnBrk="0">
              <a:lnSpc>
                <a:spcPct val="99000"/>
              </a:lnSpc>
              <a:spcBef>
                <a:spcPts val="2"/>
              </a:spcBef>
              <a:tabLst>
                <a:tab pos="212090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——冻结（主动发起的冻结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）：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供应商+团队+组织 ；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冻结现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有业务，不能参与新的投标，可以签订补充协议，不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能付款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marL="266065" indent="-162560" algn="l" rtl="0" eaLnBrk="0">
              <a:lnSpc>
                <a:spcPct val="99000"/>
              </a:lnSpc>
              <a:spcBef>
                <a:spcPts val="32"/>
              </a:spcBef>
              <a:tabLst>
                <a:tab pos="212090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2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——黑名单（主动发起的退出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）：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不能参与新的投标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，可以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</a:t>
            </a:r>
            <a:r>
              <a:rPr sz="1200" kern="0" spc="-4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签订补充协议；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marL="266700" indent="-163195" algn="l" rtl="0" eaLnBrk="0">
              <a:lnSpc>
                <a:spcPct val="99000"/>
              </a:lnSpc>
              <a:spcBef>
                <a:spcPts val="56"/>
              </a:spcBef>
              <a:tabLst>
                <a:tab pos="212090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——自动失效（两年没有参与任何业务，已结算完时间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为起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点计算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）：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供应商+组织+团队，自动失效（每月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），不能参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与新的投标，可以签订补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充协议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marL="266700" indent="-163195" algn="l" rtl="0" eaLnBrk="0">
              <a:lnSpc>
                <a:spcPct val="100000"/>
              </a:lnSpc>
              <a:spcBef>
                <a:spcPts val="11"/>
              </a:spcBef>
              <a:tabLst>
                <a:tab pos="212090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——不合格供应商（绩效评价&lt;=55分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）：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供应商+团队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+组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织</a:t>
            </a:r>
            <a:r>
              <a:rPr sz="12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+品类；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286" name="picture 22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804453" y="5933694"/>
            <a:ext cx="108813" cy="99669"/>
          </a:xfrm>
          <a:prstGeom prst="rect">
            <a:avLst/>
          </a:prstGeom>
        </p:spPr>
      </p:pic>
      <p:pic>
        <p:nvPicPr>
          <p:cNvPr id="2288" name="picture 22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804453" y="5385003"/>
            <a:ext cx="108813" cy="99669"/>
          </a:xfrm>
          <a:prstGeom prst="rect">
            <a:avLst/>
          </a:prstGeom>
        </p:spPr>
      </p:pic>
      <p:pic>
        <p:nvPicPr>
          <p:cNvPr id="2290" name="picture 22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804471" y="5017267"/>
            <a:ext cx="108994" cy="99835"/>
          </a:xfrm>
          <a:prstGeom prst="rect">
            <a:avLst/>
          </a:prstGeom>
        </p:spPr>
      </p:pic>
      <p:pic>
        <p:nvPicPr>
          <p:cNvPr id="2292" name="picture 22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804453" y="4650181"/>
            <a:ext cx="108813" cy="99669"/>
          </a:xfrm>
          <a:prstGeom prst="rect">
            <a:avLst/>
          </a:prstGeom>
        </p:spPr>
      </p:pic>
      <p:sp>
        <p:nvSpPr>
          <p:cNvPr id="2294" name="textbox 2294"/>
          <p:cNvSpPr/>
          <p:nvPr/>
        </p:nvSpPr>
        <p:spPr>
          <a:xfrm>
            <a:off x="2510027" y="5654040"/>
            <a:ext cx="3733800" cy="1203960"/>
          </a:xfrm>
          <a:prstGeom prst="rect">
            <a:avLst/>
          </a:prstGeom>
          <a:solidFill>
            <a:srgbClr val="F2F2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02235" algn="l" rtl="0" eaLnBrk="0">
              <a:lnSpc>
                <a:spcPct val="97000"/>
              </a:lnSpc>
              <a:spcBef>
                <a:spcPts val="2"/>
              </a:spcBef>
              <a:tabLst>
                <a:tab pos="210820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200" kern="0" spc="1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-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有明确的供应商淘汰退出流程；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marL="102235" algn="l" rtl="0" eaLnBrk="0">
              <a:lnSpc>
                <a:spcPct val="97000"/>
              </a:lnSpc>
              <a:spcBef>
                <a:spcPts val="55"/>
              </a:spcBef>
              <a:tabLst>
                <a:tab pos="210820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200" kern="0" spc="1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-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黑名单供应商不允许再次准入；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marL="263525" indent="-161289" algn="l" rtl="0" eaLnBrk="0">
              <a:lnSpc>
                <a:spcPct val="99000"/>
              </a:lnSpc>
              <a:spcBef>
                <a:spcPts val="30"/>
              </a:spcBef>
              <a:tabLst>
                <a:tab pos="210820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200" kern="0" spc="2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自动退出【两年内不存在任何竣工结算的合同】供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应商经审核通过之后</a:t>
            </a:r>
            <a:r>
              <a:rPr sz="1200" kern="0" spc="-2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可以再次准入。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marL="265429" indent="-163195" algn="l" rtl="0" eaLnBrk="0">
              <a:lnSpc>
                <a:spcPct val="99000"/>
              </a:lnSpc>
              <a:spcBef>
                <a:spcPts val="43"/>
              </a:spcBef>
              <a:tabLst>
                <a:tab pos="210820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200" kern="0" spc="7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被动退出满两年时采购员可重新激活，期满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前不允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许激活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296" name="picture 229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612440" y="6464045"/>
            <a:ext cx="108813" cy="99669"/>
          </a:xfrm>
          <a:prstGeom prst="rect">
            <a:avLst/>
          </a:prstGeom>
        </p:spPr>
      </p:pic>
      <p:pic>
        <p:nvPicPr>
          <p:cNvPr id="2298" name="picture 229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612440" y="6096761"/>
            <a:ext cx="108813" cy="99669"/>
          </a:xfrm>
          <a:prstGeom prst="rect">
            <a:avLst/>
          </a:prstGeom>
        </p:spPr>
      </p:pic>
      <p:pic>
        <p:nvPicPr>
          <p:cNvPr id="2300" name="picture 23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2612440" y="5913882"/>
            <a:ext cx="108813" cy="99669"/>
          </a:xfrm>
          <a:prstGeom prst="rect">
            <a:avLst/>
          </a:prstGeom>
        </p:spPr>
      </p:pic>
      <p:pic>
        <p:nvPicPr>
          <p:cNvPr id="2302" name="picture 23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2612440" y="5729478"/>
            <a:ext cx="108813" cy="99669"/>
          </a:xfrm>
          <a:prstGeom prst="rect">
            <a:avLst/>
          </a:prstGeom>
        </p:spPr>
      </p:pic>
      <p:grpSp>
        <p:nvGrpSpPr>
          <p:cNvPr id="150" name="group 150"/>
          <p:cNvGrpSpPr/>
          <p:nvPr/>
        </p:nvGrpSpPr>
        <p:grpSpPr>
          <a:xfrm rot="21600000">
            <a:off x="7681721" y="1888235"/>
            <a:ext cx="3505961" cy="1043813"/>
            <a:chOff x="0" y="0"/>
            <a:chExt cx="3505961" cy="1043813"/>
          </a:xfrm>
        </p:grpSpPr>
        <p:pic>
          <p:nvPicPr>
            <p:cNvPr id="2304" name="picture 230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600000">
              <a:off x="0" y="0"/>
              <a:ext cx="3505961" cy="1043813"/>
            </a:xfrm>
            <a:prstGeom prst="rect">
              <a:avLst/>
            </a:prstGeom>
          </p:spPr>
        </p:pic>
        <p:sp>
          <p:nvSpPr>
            <p:cNvPr id="2306" name="textbox 2306"/>
            <p:cNvSpPr/>
            <p:nvPr/>
          </p:nvSpPr>
          <p:spPr>
            <a:xfrm>
              <a:off x="-12700" y="-12700"/>
              <a:ext cx="3531870" cy="108458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  <a:tabLst/>
              </a:pPr>
              <a:endParaRPr sz="500" dirty="0">
                <a:latin typeface="Arial"/>
                <a:ea typeface="Arial"/>
                <a:cs typeface="Arial"/>
              </a:endParaRPr>
            </a:p>
            <a:p>
              <a:pPr marL="420369" algn="l" rtl="0" eaLnBrk="0">
                <a:lnSpc>
                  <a:spcPct val="97000"/>
                </a:lnSpc>
                <a:spcBef>
                  <a:spcPts val="3"/>
                </a:spcBef>
                <a:tabLst>
                  <a:tab pos="528955" algn="l"/>
                </a:tabLst>
              </a:pP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	</a:t>
              </a:r>
              <a:r>
                <a:rPr sz="1200" kern="0" spc="23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 </a:t>
              </a:r>
              <a:r>
                <a:rPr sz="1200" kern="0" spc="-6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自然属性分类：企业、政府、个人。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marL="591184" indent="-170814" algn="l" rtl="0" eaLnBrk="0">
                <a:lnSpc>
                  <a:spcPct val="98000"/>
                </a:lnSpc>
                <a:spcBef>
                  <a:spcPts val="66"/>
                </a:spcBef>
                <a:tabLst>
                  <a:tab pos="528955" algn="l"/>
                </a:tabLst>
              </a:pP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	</a:t>
              </a:r>
              <a:r>
                <a:rPr sz="1200" kern="0" spc="7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 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管理分类：新进供应商、一般供应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商、战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     </a:t>
              </a:r>
              <a:r>
                <a:rPr sz="1200" kern="0" spc="-2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略/集中供应商、零星供应</a:t>
              </a:r>
              <a:r>
                <a:rPr sz="1200" kern="0" spc="-3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商。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  <a:p>
              <a:pPr marL="581659" indent="-161289" algn="l" rtl="0" eaLnBrk="0">
                <a:lnSpc>
                  <a:spcPct val="99000"/>
                </a:lnSpc>
                <a:spcBef>
                  <a:spcPts val="46"/>
                </a:spcBef>
                <a:tabLst>
                  <a:tab pos="528955" algn="l"/>
                </a:tabLst>
              </a:pP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	</a:t>
              </a:r>
              <a:r>
                <a:rPr sz="1200" kern="0" spc="11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 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基于绩效评价结果分类：A级供应商，</a:t>
              </a:r>
              <a:r>
                <a:rPr sz="1200" kern="0" spc="-24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 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B级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    </a:t>
              </a:r>
              <a:r>
                <a:rPr sz="1200" kern="0" spc="-2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供应商，C级供应商，</a:t>
              </a:r>
              <a:r>
                <a:rPr sz="1200" kern="0" spc="-23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 </a:t>
              </a:r>
              <a:r>
                <a:rPr sz="1200" kern="0" spc="-2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D级供应商</a:t>
              </a:r>
              <a:r>
                <a:rPr sz="1200" kern="0" spc="-30" dirty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。</a:t>
              </a:r>
              <a:endParaRPr sz="1200" dirty="0">
                <a:latin typeface="Microsoft YaHei"/>
                <a:ea typeface="Microsoft YaHei"/>
                <a:cs typeface="Microsoft YaHei"/>
              </a:endParaRPr>
            </a:p>
          </p:txBody>
        </p:sp>
        <p:pic>
          <p:nvPicPr>
            <p:cNvPr id="2308" name="picture 230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600000">
              <a:off x="407720" y="623773"/>
              <a:ext cx="108813" cy="99669"/>
            </a:xfrm>
            <a:prstGeom prst="rect">
              <a:avLst/>
            </a:prstGeom>
          </p:spPr>
        </p:pic>
        <p:pic>
          <p:nvPicPr>
            <p:cNvPr id="2310" name="picture 23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600000">
              <a:off x="407720" y="258013"/>
              <a:ext cx="108813" cy="99669"/>
            </a:xfrm>
            <a:prstGeom prst="rect">
              <a:avLst/>
            </a:prstGeom>
          </p:spPr>
        </p:pic>
        <p:pic>
          <p:nvPicPr>
            <p:cNvPr id="2312" name="picture 231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600000">
              <a:off x="407720" y="73609"/>
              <a:ext cx="108813" cy="99669"/>
            </a:xfrm>
            <a:prstGeom prst="rect">
              <a:avLst/>
            </a:prstGeom>
          </p:spPr>
        </p:pic>
      </p:grpSp>
      <p:sp>
        <p:nvSpPr>
          <p:cNvPr id="2314" name="textbox 2314"/>
          <p:cNvSpPr/>
          <p:nvPr/>
        </p:nvSpPr>
        <p:spPr>
          <a:xfrm>
            <a:off x="5584317" y="1973960"/>
            <a:ext cx="1601469" cy="511809"/>
          </a:xfrm>
          <a:prstGeom prst="roundRect">
            <a:avLst>
              <a:gd name="adj" fmla="val 19779"/>
            </a:avLst>
          </a:prstGeom>
          <a:solidFill>
            <a:srgbClr val="00B0F0">
              <a:alpha val="100000"/>
            </a:srgbClr>
          </a:solidFill>
          <a:ln w="19050" cap="flat">
            <a:solidFill>
              <a:srgbClr val="00B0F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800" dirty="0">
              <a:latin typeface="Arial"/>
              <a:ea typeface="Arial"/>
              <a:cs typeface="Arial"/>
            </a:endParaRPr>
          </a:p>
          <a:p>
            <a:pPr marL="363220" algn="l" rtl="0" eaLnBrk="0">
              <a:lnSpc>
                <a:spcPct val="98000"/>
              </a:lnSpc>
              <a:spcBef>
                <a:spcPts val="5"/>
              </a:spcBef>
              <a:tabLst/>
            </a:pPr>
            <a:r>
              <a:rPr sz="16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分类管理</a:t>
            </a:r>
            <a:endParaRPr sz="16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316" name="textbox 2316"/>
          <p:cNvSpPr/>
          <p:nvPr/>
        </p:nvSpPr>
        <p:spPr>
          <a:xfrm>
            <a:off x="3610355" y="1159764"/>
            <a:ext cx="3819525" cy="833755"/>
          </a:xfrm>
          <a:prstGeom prst="rect">
            <a:avLst/>
          </a:prstGeom>
          <a:solidFill>
            <a:srgbClr val="F2F2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03504" algn="l" rtl="0" eaLnBrk="0">
              <a:lnSpc>
                <a:spcPct val="97000"/>
              </a:lnSpc>
              <a:spcBef>
                <a:spcPts val="2"/>
              </a:spcBef>
              <a:tabLst>
                <a:tab pos="212090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200" kern="0" spc="14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-4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合作期间需要严格管理供应商的资质证书有效期；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marL="266700" indent="-163195" algn="l" rtl="0" eaLnBrk="0">
              <a:lnSpc>
                <a:spcPct val="99000"/>
              </a:lnSpc>
              <a:spcBef>
                <a:spcPts val="57"/>
              </a:spcBef>
              <a:tabLst>
                <a:tab pos="212090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供应商引入：城市公司依据品类引入；团队/分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支机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构引入：城市公司依据供应商+团队/分支机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构+品      </a:t>
            </a:r>
            <a:r>
              <a:rPr sz="1200" kern="0" spc="-5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类引入。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318" name="picture 23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3714038" y="1418666"/>
            <a:ext cx="108813" cy="99669"/>
          </a:xfrm>
          <a:prstGeom prst="rect">
            <a:avLst/>
          </a:prstGeom>
        </p:spPr>
      </p:pic>
      <p:pic>
        <p:nvPicPr>
          <p:cNvPr id="2320" name="picture 23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3714038" y="1234262"/>
            <a:ext cx="108813" cy="99669"/>
          </a:xfrm>
          <a:prstGeom prst="rect">
            <a:avLst/>
          </a:prstGeom>
        </p:spPr>
      </p:pic>
      <p:sp>
        <p:nvSpPr>
          <p:cNvPr id="2322" name="textbox 2322"/>
          <p:cNvSpPr/>
          <p:nvPr/>
        </p:nvSpPr>
        <p:spPr>
          <a:xfrm>
            <a:off x="969263" y="3525011"/>
            <a:ext cx="2675254" cy="833755"/>
          </a:xfrm>
          <a:prstGeom prst="rect">
            <a:avLst/>
          </a:prstGeom>
          <a:solidFill>
            <a:srgbClr val="F2F2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  <a:tabLst/>
            </a:pPr>
            <a:endParaRPr sz="400" dirty="0">
              <a:latin typeface="Arial"/>
              <a:ea typeface="Arial"/>
              <a:cs typeface="Arial"/>
            </a:endParaRPr>
          </a:p>
          <a:p>
            <a:pPr marL="102235" algn="l" rtl="0" eaLnBrk="0">
              <a:lnSpc>
                <a:spcPct val="97000"/>
              </a:lnSpc>
              <a:tabLst>
                <a:tab pos="210820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2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-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第一联系人唯一性校验；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marL="265429" indent="-163195" algn="l" rtl="0" eaLnBrk="0">
              <a:lnSpc>
                <a:spcPct val="99000"/>
              </a:lnSpc>
              <a:spcBef>
                <a:spcPts val="44"/>
              </a:spcBef>
              <a:tabLst>
                <a:tab pos="210820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2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手机号码/邮箱作为登录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账号的唯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</a:t>
            </a:r>
            <a:r>
              <a:rPr sz="1200" kern="0" spc="-4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一性校验；</a:t>
            </a:r>
            <a:endParaRPr sz="1200" dirty="0">
              <a:latin typeface="Microsoft YaHei"/>
              <a:ea typeface="Microsoft YaHei"/>
              <a:cs typeface="Microsoft YaHei"/>
            </a:endParaRPr>
          </a:p>
          <a:p>
            <a:pPr marL="102235" algn="l" rtl="0" eaLnBrk="0">
              <a:lnSpc>
                <a:spcPct val="97000"/>
              </a:lnSpc>
              <a:spcBef>
                <a:spcPts val="42"/>
              </a:spcBef>
              <a:tabLst>
                <a:tab pos="210820" algn="l"/>
              </a:tabLst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	</a:t>
            </a:r>
            <a:r>
              <a:rPr sz="1200" kern="0" spc="10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业绩信息要求</a:t>
            </a:r>
            <a:endParaRPr sz="12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324" name="picture 23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1071676" y="4150055"/>
            <a:ext cx="108813" cy="99669"/>
          </a:xfrm>
          <a:prstGeom prst="rect">
            <a:avLst/>
          </a:prstGeom>
        </p:spPr>
      </p:pic>
      <p:pic>
        <p:nvPicPr>
          <p:cNvPr id="2326" name="picture 23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1071676" y="3784295"/>
            <a:ext cx="108813" cy="99669"/>
          </a:xfrm>
          <a:prstGeom prst="rect">
            <a:avLst/>
          </a:prstGeom>
        </p:spPr>
      </p:pic>
      <p:pic>
        <p:nvPicPr>
          <p:cNvPr id="2328" name="picture 23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1071695" y="3599312"/>
            <a:ext cx="108994" cy="99835"/>
          </a:xfrm>
          <a:prstGeom prst="rect">
            <a:avLst/>
          </a:prstGeom>
        </p:spPr>
      </p:pic>
      <p:sp>
        <p:nvSpPr>
          <p:cNvPr id="2330" name="textbox 2330"/>
          <p:cNvSpPr/>
          <p:nvPr/>
        </p:nvSpPr>
        <p:spPr>
          <a:xfrm>
            <a:off x="8038313" y="889787"/>
            <a:ext cx="3371850" cy="7112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121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7620" algn="l" rtl="0" eaLnBrk="0">
              <a:lnSpc>
                <a:spcPct val="94000"/>
              </a:lnSpc>
              <a:tabLst/>
            </a:pPr>
            <a:r>
              <a:rPr sz="2400" kern="0" spc="-1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以行业标准重新定义</a:t>
            </a:r>
            <a:r>
              <a:rPr sz="2400" kern="0" spc="-2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</a:t>
            </a:r>
            <a:r>
              <a:rPr sz="2400" kern="0" spc="-1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2400" kern="0" spc="-10" dirty="0">
                <a:solidFill>
                  <a:srgbClr val="0070C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商管理全流程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332" name="textbox 2332"/>
          <p:cNvSpPr/>
          <p:nvPr/>
        </p:nvSpPr>
        <p:spPr>
          <a:xfrm>
            <a:off x="426413" y="193350"/>
            <a:ext cx="4337050" cy="5264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47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9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供应商全生命周期管理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334" name="picture 23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2336" name="textbox 2336"/>
          <p:cNvSpPr/>
          <p:nvPr/>
        </p:nvSpPr>
        <p:spPr>
          <a:xfrm>
            <a:off x="1913001" y="1951101"/>
            <a:ext cx="1601469" cy="513080"/>
          </a:xfrm>
          <a:prstGeom prst="roundRect">
            <a:avLst>
              <a:gd name="adj" fmla="val 19770"/>
            </a:avLst>
          </a:prstGeom>
          <a:solidFill>
            <a:srgbClr val="06B2F0">
              <a:alpha val="100000"/>
            </a:srgbClr>
          </a:solidFill>
          <a:ln w="19050" cap="flat">
            <a:solidFill>
              <a:srgbClr val="00B0F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  <a:tabLst/>
            </a:pPr>
            <a:endParaRPr sz="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800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59715" algn="l" rtl="0" eaLnBrk="0">
              <a:lnSpc>
                <a:spcPct val="98000"/>
              </a:lnSpc>
              <a:tabLst/>
            </a:pPr>
            <a:r>
              <a:rPr sz="16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供应商引入</a:t>
            </a:r>
            <a:endParaRPr sz="16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338" name="textbox 2338"/>
          <p:cNvSpPr/>
          <p:nvPr/>
        </p:nvSpPr>
        <p:spPr>
          <a:xfrm>
            <a:off x="2510408" y="5070729"/>
            <a:ext cx="1599564" cy="513080"/>
          </a:xfrm>
          <a:prstGeom prst="roundRect">
            <a:avLst>
              <a:gd name="adj" fmla="val 19770"/>
            </a:avLst>
          </a:prstGeom>
          <a:solidFill>
            <a:srgbClr val="00B0F0">
              <a:alpha val="100000"/>
            </a:srgbClr>
          </a:solidFill>
          <a:ln w="19050" cap="flat">
            <a:solidFill>
              <a:srgbClr val="00B0F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  <a:tabLst/>
            </a:pPr>
            <a:endParaRPr sz="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646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59715" algn="l" rtl="0" eaLnBrk="0">
              <a:lnSpc>
                <a:spcPct val="98000"/>
              </a:lnSpc>
              <a:tabLst/>
            </a:pPr>
            <a:r>
              <a:rPr sz="16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供应商退出</a:t>
            </a:r>
            <a:endParaRPr sz="16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340" name="textbox 2340"/>
          <p:cNvSpPr/>
          <p:nvPr/>
        </p:nvSpPr>
        <p:spPr>
          <a:xfrm>
            <a:off x="7417688" y="3401948"/>
            <a:ext cx="1601469" cy="511809"/>
          </a:xfrm>
          <a:prstGeom prst="roundRect">
            <a:avLst>
              <a:gd name="adj" fmla="val 19779"/>
            </a:avLst>
          </a:prstGeom>
          <a:solidFill>
            <a:srgbClr val="00B0F0">
              <a:alpha val="100000"/>
            </a:srgbClr>
          </a:solidFill>
          <a:ln w="19050" cap="flat">
            <a:solidFill>
              <a:srgbClr val="00B0F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800" dirty="0">
              <a:latin typeface="Arial"/>
              <a:ea typeface="Arial"/>
              <a:cs typeface="Arial"/>
            </a:endParaRPr>
          </a:p>
          <a:p>
            <a:pPr marL="365125" algn="l" rtl="0" eaLnBrk="0">
              <a:lnSpc>
                <a:spcPct val="98000"/>
              </a:lnSpc>
              <a:spcBef>
                <a:spcPts val="2"/>
              </a:spcBef>
              <a:tabLst/>
            </a:pPr>
            <a:r>
              <a:rPr sz="16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绩效改进</a:t>
            </a:r>
            <a:endParaRPr sz="16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342" name="textbox 2342"/>
          <p:cNvSpPr/>
          <p:nvPr/>
        </p:nvSpPr>
        <p:spPr>
          <a:xfrm>
            <a:off x="152781" y="2967609"/>
            <a:ext cx="1601469" cy="511809"/>
          </a:xfrm>
          <a:prstGeom prst="roundRect">
            <a:avLst>
              <a:gd name="adj" fmla="val 19779"/>
            </a:avLst>
          </a:prstGeom>
          <a:solidFill>
            <a:srgbClr val="10B5F0">
              <a:alpha val="100000"/>
            </a:srgbClr>
          </a:solidFill>
          <a:ln w="19050" cap="flat">
            <a:solidFill>
              <a:srgbClr val="00B0F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85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669925" indent="-613409" algn="l" rtl="0" eaLnBrk="0">
              <a:lnSpc>
                <a:spcPct val="94000"/>
              </a:lnSpc>
              <a:tabLst/>
            </a:pPr>
            <a:r>
              <a:rPr sz="16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供应商注册、认</a:t>
            </a:r>
            <a:r>
              <a:rPr sz="1600" kern="0" spc="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sz="16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证</a:t>
            </a:r>
            <a:endParaRPr sz="16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344" name="textbox 2344"/>
          <p:cNvSpPr/>
          <p:nvPr/>
        </p:nvSpPr>
        <p:spPr>
          <a:xfrm>
            <a:off x="396620" y="4590669"/>
            <a:ext cx="1599564" cy="511809"/>
          </a:xfrm>
          <a:prstGeom prst="roundRect">
            <a:avLst>
              <a:gd name="adj" fmla="val 19779"/>
            </a:avLst>
          </a:prstGeom>
          <a:solidFill>
            <a:srgbClr val="0FB4F0">
              <a:alpha val="100000"/>
            </a:srgbClr>
          </a:solidFill>
          <a:ln w="19050" cap="flat">
            <a:solidFill>
              <a:srgbClr val="00B0F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8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74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61289" algn="l" rtl="0" eaLnBrk="0">
              <a:lnSpc>
                <a:spcPct val="98000"/>
              </a:lnSpc>
              <a:tabLst/>
            </a:pPr>
            <a:r>
              <a:rPr sz="16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资源缺口发布</a:t>
            </a:r>
            <a:endParaRPr sz="16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346" name="textbox 2346"/>
          <p:cNvSpPr/>
          <p:nvPr/>
        </p:nvSpPr>
        <p:spPr>
          <a:xfrm>
            <a:off x="5666613" y="5159121"/>
            <a:ext cx="1599564" cy="511809"/>
          </a:xfrm>
          <a:prstGeom prst="roundRect">
            <a:avLst>
              <a:gd name="adj" fmla="val 19779"/>
            </a:avLst>
          </a:prstGeom>
          <a:solidFill>
            <a:srgbClr val="00B0F0">
              <a:alpha val="100000"/>
            </a:srgbClr>
          </a:solidFill>
          <a:ln w="19050" cap="flat">
            <a:solidFill>
              <a:srgbClr val="00B0F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  <a:tabLst/>
            </a:pPr>
            <a:endParaRPr sz="800" dirty="0">
              <a:latin typeface="Arial"/>
              <a:ea typeface="Arial"/>
              <a:cs typeface="Arial"/>
            </a:endParaRPr>
          </a:p>
          <a:p>
            <a:pPr marL="363220" algn="l" rtl="0" eaLnBrk="0">
              <a:lnSpc>
                <a:spcPct val="98000"/>
              </a:lnSpc>
              <a:spcBef>
                <a:spcPts val="5"/>
              </a:spcBef>
              <a:tabLst/>
            </a:pPr>
            <a:r>
              <a:rPr sz="16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绩效评估</a:t>
            </a:r>
            <a:endParaRPr sz="16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2348" name="textbox 2348"/>
          <p:cNvSpPr/>
          <p:nvPr/>
        </p:nvSpPr>
        <p:spPr>
          <a:xfrm>
            <a:off x="4185212" y="3580549"/>
            <a:ext cx="637540" cy="508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76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indent="1270" algn="l" rtl="0" eaLnBrk="0">
              <a:lnSpc>
                <a:spcPct val="99000"/>
              </a:lnSpc>
              <a:tabLst/>
            </a:pPr>
            <a:r>
              <a:rPr sz="16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合格供</a:t>
            </a:r>
            <a:r>
              <a:rPr sz="1600" kern="0" spc="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6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应商库</a:t>
            </a:r>
            <a:endParaRPr sz="16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2350" name="picture 235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3734180" y="2411602"/>
            <a:ext cx="408813" cy="401701"/>
          </a:xfrm>
          <a:prstGeom prst="rect">
            <a:avLst/>
          </a:prstGeom>
        </p:spPr>
      </p:pic>
      <p:sp>
        <p:nvSpPr>
          <p:cNvPr id="2352" name="path 2352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354" name="picture 235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600000">
            <a:off x="4014342" y="4590033"/>
            <a:ext cx="378078" cy="426085"/>
          </a:xfrm>
          <a:prstGeom prst="rect">
            <a:avLst/>
          </a:prstGeom>
        </p:spPr>
      </p:pic>
      <p:pic>
        <p:nvPicPr>
          <p:cNvPr id="2356" name="picture 235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600000">
            <a:off x="1370202" y="2317369"/>
            <a:ext cx="447039" cy="330835"/>
          </a:xfrm>
          <a:prstGeom prst="rect">
            <a:avLst/>
          </a:prstGeom>
        </p:spPr>
      </p:pic>
      <p:pic>
        <p:nvPicPr>
          <p:cNvPr id="2358" name="picture 235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600000">
            <a:off x="1703070" y="5304408"/>
            <a:ext cx="462025" cy="290575"/>
          </a:xfrm>
          <a:prstGeom prst="rect">
            <a:avLst/>
          </a:prstGeom>
        </p:spPr>
      </p:pic>
      <p:pic>
        <p:nvPicPr>
          <p:cNvPr id="2360" name="picture 236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600000">
            <a:off x="4820920" y="4789551"/>
            <a:ext cx="375792" cy="333883"/>
          </a:xfrm>
          <a:prstGeom prst="rect">
            <a:avLst/>
          </a:prstGeom>
        </p:spPr>
      </p:pic>
      <p:pic>
        <p:nvPicPr>
          <p:cNvPr id="2362" name="picture 236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600000">
            <a:off x="4844033" y="2462657"/>
            <a:ext cx="325247" cy="38201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4" name="picture 23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7"/>
          </a:xfrm>
          <a:prstGeom prst="rect">
            <a:avLst/>
          </a:prstGeom>
        </p:spPr>
      </p:pic>
      <p:graphicFrame>
        <p:nvGraphicFramePr>
          <p:cNvPr id="2366" name="table 2366"/>
          <p:cNvGraphicFramePr>
            <a:graphicFrameLocks noGrp="1"/>
          </p:cNvGraphicFramePr>
          <p:nvPr/>
        </p:nvGraphicFramePr>
        <p:xfrm>
          <a:off x="3195827" y="2639568"/>
          <a:ext cx="5800090" cy="1578610"/>
        </p:xfrm>
        <a:graphic>
          <a:graphicData uri="http://schemas.openxmlformats.org/drawingml/2006/table">
            <a:tbl>
              <a:tblPr/>
              <a:tblGrid>
                <a:gridCol w="5800090"/>
              </a:tblGrid>
              <a:tr h="15722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8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427355" algn="l" rtl="0" eaLnBrk="0">
                        <a:lnSpc>
                          <a:spcPct val="91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9600" b="1" kern="0" spc="2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Th</a:t>
                      </a:r>
                      <a:r>
                        <a:rPr sz="9600" b="1" kern="0" spc="220" dirty="0">
                          <a:solidFill>
                            <a:srgbClr val="E52010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a</a:t>
                      </a:r>
                      <a:r>
                        <a:rPr sz="9600" b="1" kern="0" spc="2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nks.</a:t>
                      </a:r>
                      <a:endParaRPr sz="96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box 326"/>
          <p:cNvSpPr/>
          <p:nvPr/>
        </p:nvSpPr>
        <p:spPr>
          <a:xfrm>
            <a:off x="4657252" y="2139829"/>
            <a:ext cx="2868295" cy="17233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45"/>
              </a:lnSpc>
              <a:tabLst/>
            </a:pPr>
            <a:r>
              <a:rPr sz="1500" b="1" kern="0" spc="6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一、</a:t>
            </a:r>
            <a:r>
              <a:rPr sz="1500" b="1" kern="0" spc="-30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sz="1500" b="1" kern="0" spc="6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沃土介绍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58"/>
              </a:lnSpc>
              <a:spcBef>
                <a:spcPts val="459"/>
              </a:spcBef>
              <a:tabLst/>
            </a:pPr>
            <a:r>
              <a:rPr sz="1500" b="1" kern="0" spc="80" dirty="0">
                <a:solidFill>
                  <a:srgbClr val="2AA1DC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二、技术背景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ts val="1849"/>
              </a:lnSpc>
              <a:spcBef>
                <a:spcPts val="458"/>
              </a:spcBef>
              <a:tabLst/>
            </a:pPr>
            <a:r>
              <a:rPr sz="1500" b="1" kern="0" spc="1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三、万科</a:t>
            </a:r>
            <a:r>
              <a:rPr sz="1500" b="1" kern="0" spc="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1500" b="1" kern="0" spc="11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智慧建造解决</a:t>
            </a:r>
            <a:r>
              <a:rPr sz="1500" b="1" kern="0" spc="10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方案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8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6000"/>
              </a:lnSpc>
              <a:tabLst/>
            </a:pPr>
            <a:endParaRPr sz="300" dirty="0">
              <a:latin typeface="Arial"/>
              <a:ea typeface="Arial"/>
              <a:cs typeface="Arial"/>
            </a:endParaRPr>
          </a:p>
          <a:p>
            <a:pPr marL="19050" algn="l" rtl="0" eaLnBrk="0">
              <a:lnSpc>
                <a:spcPts val="1845"/>
              </a:lnSpc>
              <a:spcBef>
                <a:spcPts val="3"/>
              </a:spcBef>
              <a:tabLst/>
            </a:pPr>
            <a:r>
              <a:rPr sz="1500" b="1" kern="0" spc="70" dirty="0">
                <a:solidFill>
                  <a:srgbClr val="7F7F7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四、技术样本介绍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graphicFrame>
        <p:nvGraphicFramePr>
          <p:cNvPr id="328" name="table 328"/>
          <p:cNvGraphicFramePr>
            <a:graphicFrameLocks noGrp="1"/>
          </p:cNvGraphicFramePr>
          <p:nvPr/>
        </p:nvGraphicFramePr>
        <p:xfrm>
          <a:off x="1403603" y="1886711"/>
          <a:ext cx="2070735" cy="2069464"/>
        </p:xfrm>
        <a:graphic>
          <a:graphicData uri="http://schemas.openxmlformats.org/drawingml/2006/table">
            <a:tbl>
              <a:tblPr/>
              <a:tblGrid>
                <a:gridCol w="2070735"/>
              </a:tblGrid>
              <a:tr h="20313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6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407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51459" algn="l" rtl="0" eaLnBrk="0">
                        <a:lnSpc>
                          <a:spcPct val="109000"/>
                        </a:lnSpc>
                        <a:tabLst/>
                      </a:pPr>
                      <a:r>
                        <a:rPr sz="2100" kern="0" spc="90" dirty="0">
                          <a:solidFill>
                            <a:srgbClr val="8C8C8C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CONTENTS</a:t>
                      </a:r>
                      <a:r>
                        <a:rPr sz="2100" kern="0" spc="10" dirty="0">
                          <a:solidFill>
                            <a:srgbClr val="8C8C8C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   </a:t>
                      </a:r>
                      <a:r>
                        <a:rPr sz="2000" kern="0" spc="200" dirty="0">
                          <a:solidFill>
                            <a:srgbClr val="8C8C8C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目录</a:t>
                      </a:r>
                      <a:endParaRPr sz="20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3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4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  <a:tabLst/>
                      </a:pPr>
                      <a:endParaRPr sz="3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246379" algn="l" rtl="0" eaLnBrk="0">
                        <a:lnSpc>
                          <a:spcPts val="996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300" kern="0" spc="40" dirty="0">
                          <a:solidFill>
                            <a:srgbClr val="ED4142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van</a:t>
                      </a:r>
                      <a:r>
                        <a:rPr sz="1300" kern="0" spc="-150" dirty="0">
                          <a:solidFill>
                            <a:srgbClr val="ED4142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sz="1300" kern="0" spc="40" dirty="0">
                          <a:solidFill>
                            <a:srgbClr val="ED4142">
                              <a:alpha val="100000"/>
                            </a:srgbClr>
                          </a:solidFill>
                          <a:latin typeface="Arial"/>
                          <a:ea typeface="Arial"/>
                          <a:cs typeface="Arial"/>
                        </a:rPr>
                        <a:t>ke</a:t>
                      </a:r>
                      <a:endParaRPr sz="13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520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30" name="picture 3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1887200" y="5259323"/>
            <a:ext cx="97535" cy="12176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t 33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rgbClr val="FFFFFF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34" name="picture 3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90144" y="4206239"/>
            <a:ext cx="11373611" cy="2510028"/>
          </a:xfrm>
          <a:prstGeom prst="rect">
            <a:avLst/>
          </a:prstGeom>
        </p:spPr>
      </p:pic>
      <p:pic>
        <p:nvPicPr>
          <p:cNvPr id="336" name="picture 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84048" y="813815"/>
            <a:ext cx="11379707" cy="2455164"/>
          </a:xfrm>
          <a:prstGeom prst="rect">
            <a:avLst/>
          </a:prstGeom>
        </p:spPr>
      </p:pic>
      <p:graphicFrame>
        <p:nvGraphicFramePr>
          <p:cNvPr id="338" name="table 338"/>
          <p:cNvGraphicFramePr>
            <a:graphicFrameLocks noGrp="1"/>
          </p:cNvGraphicFramePr>
          <p:nvPr/>
        </p:nvGraphicFramePr>
        <p:xfrm>
          <a:off x="4232148" y="4197095"/>
          <a:ext cx="4017010" cy="2527935"/>
        </p:xfrm>
        <a:graphic>
          <a:graphicData uri="http://schemas.openxmlformats.org/drawingml/2006/table">
            <a:tbl>
              <a:tblPr/>
              <a:tblGrid>
                <a:gridCol w="4017010"/>
              </a:tblGrid>
              <a:tr h="252158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40" name="table 340"/>
          <p:cNvGraphicFramePr>
            <a:graphicFrameLocks noGrp="1"/>
          </p:cNvGraphicFramePr>
          <p:nvPr/>
        </p:nvGraphicFramePr>
        <p:xfrm>
          <a:off x="384048" y="4219956"/>
          <a:ext cx="3817620" cy="2498725"/>
        </p:xfrm>
        <a:graphic>
          <a:graphicData uri="http://schemas.openxmlformats.org/drawingml/2006/table">
            <a:tbl>
              <a:tblPr/>
              <a:tblGrid>
                <a:gridCol w="3817620"/>
              </a:tblGrid>
              <a:tr h="24955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2" name="textbox 342"/>
          <p:cNvSpPr/>
          <p:nvPr/>
        </p:nvSpPr>
        <p:spPr>
          <a:xfrm>
            <a:off x="384048" y="3014471"/>
            <a:ext cx="11379834" cy="254634"/>
          </a:xfrm>
          <a:prstGeom prst="rect">
            <a:avLst/>
          </a:prstGeom>
          <a:solidFill>
            <a:srgbClr val="000000">
              <a:alpha val="6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0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899160" algn="l" rtl="0" eaLnBrk="0">
              <a:lnSpc>
                <a:spcPts val="1857"/>
              </a:lnSpc>
              <a:tabLst/>
            </a:pPr>
            <a:r>
              <a:rPr sz="1500" b="1" kern="0" spc="5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三维数字化的产品设计                               高度精细化的过程管理                     </a:t>
            </a: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   自动高效化的生产制造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44" name="textbox 344"/>
          <p:cNvSpPr/>
          <p:nvPr/>
        </p:nvSpPr>
        <p:spPr>
          <a:xfrm>
            <a:off x="431157" y="193350"/>
            <a:ext cx="5255259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90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16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建筑业的发展方向– 制造业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346" name="picture 3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21600000">
            <a:off x="1665732" y="3332988"/>
            <a:ext cx="1251204" cy="824483"/>
            <a:chOff x="0" y="0"/>
            <a:chExt cx="1251204" cy="824483"/>
          </a:xfrm>
        </p:grpSpPr>
        <p:sp>
          <p:nvSpPr>
            <p:cNvPr id="348" name="path 348"/>
            <p:cNvSpPr/>
            <p:nvPr/>
          </p:nvSpPr>
          <p:spPr>
            <a:xfrm>
              <a:off x="0" y="0"/>
              <a:ext cx="1251204" cy="824483"/>
            </a:xfrm>
            <a:custGeom>
              <a:avLst/>
              <a:gdLst/>
              <a:ahLst/>
              <a:cxnLst/>
              <a:rect l="0" t="0" r="0" b="0"/>
              <a:pathLst>
                <a:path w="1970" h="1298">
                  <a:moveTo>
                    <a:pt x="0" y="649"/>
                  </a:moveTo>
                  <a:lnTo>
                    <a:pt x="985" y="0"/>
                  </a:lnTo>
                  <a:lnTo>
                    <a:pt x="1970" y="649"/>
                  </a:lnTo>
                  <a:lnTo>
                    <a:pt x="1477" y="649"/>
                  </a:lnTo>
                  <a:lnTo>
                    <a:pt x="1477" y="1298"/>
                  </a:lnTo>
                  <a:lnTo>
                    <a:pt x="492" y="1298"/>
                  </a:lnTo>
                  <a:lnTo>
                    <a:pt x="492" y="649"/>
                  </a:lnTo>
                  <a:lnTo>
                    <a:pt x="0" y="649"/>
                  </a:lnTo>
                  <a:close/>
                </a:path>
              </a:pathLst>
            </a:custGeom>
            <a:solidFill>
              <a:srgbClr val="2AA1DC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0" name="textbox 350"/>
            <p:cNvSpPr/>
            <p:nvPr/>
          </p:nvSpPr>
          <p:spPr>
            <a:xfrm>
              <a:off x="-12700" y="-12700"/>
              <a:ext cx="1276985" cy="9048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4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8047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443230" algn="l" rtl="0" eaLnBrk="0">
                <a:lnSpc>
                  <a:spcPct val="83000"/>
                </a:lnSpc>
                <a:tabLst/>
              </a:pPr>
              <a:r>
                <a:rPr sz="1800" kern="0" spc="-4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BIM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 rot="21600000">
            <a:off x="5614415" y="3332988"/>
            <a:ext cx="1251203" cy="824483"/>
            <a:chOff x="0" y="0"/>
            <a:chExt cx="1251203" cy="824483"/>
          </a:xfrm>
        </p:grpSpPr>
        <p:sp>
          <p:nvSpPr>
            <p:cNvPr id="352" name="path 352"/>
            <p:cNvSpPr/>
            <p:nvPr/>
          </p:nvSpPr>
          <p:spPr>
            <a:xfrm>
              <a:off x="0" y="0"/>
              <a:ext cx="1251203" cy="824483"/>
            </a:xfrm>
            <a:custGeom>
              <a:avLst/>
              <a:gdLst/>
              <a:ahLst/>
              <a:cxnLst/>
              <a:rect l="0" t="0" r="0" b="0"/>
              <a:pathLst>
                <a:path w="1970" h="1298">
                  <a:moveTo>
                    <a:pt x="0" y="649"/>
                  </a:moveTo>
                  <a:lnTo>
                    <a:pt x="985" y="0"/>
                  </a:lnTo>
                  <a:lnTo>
                    <a:pt x="1970" y="649"/>
                  </a:lnTo>
                  <a:lnTo>
                    <a:pt x="1477" y="649"/>
                  </a:lnTo>
                  <a:lnTo>
                    <a:pt x="1477" y="1298"/>
                  </a:lnTo>
                  <a:lnTo>
                    <a:pt x="492" y="1298"/>
                  </a:lnTo>
                  <a:lnTo>
                    <a:pt x="492" y="649"/>
                  </a:lnTo>
                  <a:lnTo>
                    <a:pt x="0" y="649"/>
                  </a:lnTo>
                  <a:close/>
                </a:path>
              </a:pathLst>
            </a:custGeom>
            <a:solidFill>
              <a:srgbClr val="2AA1DC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4" name="textbox 354"/>
            <p:cNvSpPr/>
            <p:nvPr/>
          </p:nvSpPr>
          <p:spPr>
            <a:xfrm>
              <a:off x="-12700" y="-12700"/>
              <a:ext cx="1276985" cy="9048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4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8047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443865" algn="l" rtl="0" eaLnBrk="0">
                <a:lnSpc>
                  <a:spcPct val="83000"/>
                </a:lnSpc>
                <a:tabLst/>
              </a:pPr>
              <a:r>
                <a:rPr sz="1800" kern="0" spc="-4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BIM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 rot="21600000">
            <a:off x="9401556" y="3332988"/>
            <a:ext cx="1251203" cy="824483"/>
            <a:chOff x="0" y="0"/>
            <a:chExt cx="1251203" cy="824483"/>
          </a:xfrm>
        </p:grpSpPr>
        <p:sp>
          <p:nvSpPr>
            <p:cNvPr id="356" name="path 356"/>
            <p:cNvSpPr/>
            <p:nvPr/>
          </p:nvSpPr>
          <p:spPr>
            <a:xfrm>
              <a:off x="0" y="0"/>
              <a:ext cx="1251203" cy="824483"/>
            </a:xfrm>
            <a:custGeom>
              <a:avLst/>
              <a:gdLst/>
              <a:ahLst/>
              <a:cxnLst/>
              <a:rect l="0" t="0" r="0" b="0"/>
              <a:pathLst>
                <a:path w="1970" h="1298">
                  <a:moveTo>
                    <a:pt x="0" y="649"/>
                  </a:moveTo>
                  <a:lnTo>
                    <a:pt x="985" y="0"/>
                  </a:lnTo>
                  <a:lnTo>
                    <a:pt x="1970" y="649"/>
                  </a:lnTo>
                  <a:lnTo>
                    <a:pt x="1477" y="649"/>
                  </a:lnTo>
                  <a:lnTo>
                    <a:pt x="1477" y="1298"/>
                  </a:lnTo>
                  <a:lnTo>
                    <a:pt x="492" y="1298"/>
                  </a:lnTo>
                  <a:lnTo>
                    <a:pt x="492" y="649"/>
                  </a:lnTo>
                  <a:lnTo>
                    <a:pt x="0" y="649"/>
                  </a:lnTo>
                  <a:close/>
                </a:path>
              </a:pathLst>
            </a:custGeom>
            <a:solidFill>
              <a:srgbClr val="2AA1DC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8" name="textbox 358"/>
            <p:cNvSpPr/>
            <p:nvPr/>
          </p:nvSpPr>
          <p:spPr>
            <a:xfrm>
              <a:off x="-12700" y="-12700"/>
              <a:ext cx="1276985" cy="9048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3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144000"/>
                </a:lnSpc>
                <a:tabLst/>
              </a:pPr>
              <a:endParaRPr sz="1000" dirty="0">
                <a:latin typeface="Arial"/>
                <a:ea typeface="Arial"/>
                <a:cs typeface="Arial"/>
              </a:endParaRPr>
            </a:p>
            <a:p>
              <a:pPr algn="l" rtl="0" eaLnBrk="0">
                <a:lnSpc>
                  <a:spcPct val="8047"/>
                </a:lnSpc>
                <a:tabLst/>
              </a:pPr>
              <a:endParaRPr sz="100" dirty="0">
                <a:latin typeface="Arial"/>
                <a:ea typeface="Arial"/>
                <a:cs typeface="Arial"/>
              </a:endParaRPr>
            </a:p>
            <a:p>
              <a:pPr marL="443865" algn="l" rtl="0" eaLnBrk="0">
                <a:lnSpc>
                  <a:spcPct val="83000"/>
                </a:lnSpc>
                <a:tabLst/>
              </a:pPr>
              <a:r>
                <a:rPr sz="1800" kern="0" spc="-40" dirty="0">
                  <a:solidFill>
                    <a:srgbClr val="FFFFFF">
                      <a:alpha val="100000"/>
                    </a:srgbClr>
                  </a:solidFill>
                  <a:latin typeface="Microsoft YaHei"/>
                  <a:ea typeface="Microsoft YaHei"/>
                  <a:cs typeface="Microsoft YaHei"/>
                </a:rPr>
                <a:t>BIM</a:t>
              </a:r>
              <a:endParaRPr sz="1800" dirty="0">
                <a:latin typeface="Microsoft YaHei"/>
                <a:ea typeface="Microsoft YaHei"/>
                <a:cs typeface="Microsoft YaHei"/>
              </a:endParaRPr>
            </a:p>
          </p:txBody>
        </p:sp>
      </p:grpSp>
      <p:sp>
        <p:nvSpPr>
          <p:cNvPr id="360" name="textbox 360"/>
          <p:cNvSpPr/>
          <p:nvPr/>
        </p:nvSpPr>
        <p:spPr>
          <a:xfrm>
            <a:off x="4241291" y="6461759"/>
            <a:ext cx="3999229" cy="254634"/>
          </a:xfrm>
          <a:prstGeom prst="rect">
            <a:avLst/>
          </a:prstGeom>
          <a:solidFill>
            <a:srgbClr val="000000">
              <a:alpha val="6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2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1090294" algn="l" rtl="0" eaLnBrk="0">
              <a:lnSpc>
                <a:spcPts val="1849"/>
              </a:lnSpc>
              <a:tabLst/>
            </a:pPr>
            <a:r>
              <a:rPr sz="1500" b="1" kern="0" spc="9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粗放的工程管理模式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62" name="textbox 362"/>
          <p:cNvSpPr/>
          <p:nvPr/>
        </p:nvSpPr>
        <p:spPr>
          <a:xfrm>
            <a:off x="384048" y="6461759"/>
            <a:ext cx="3815079" cy="254634"/>
          </a:xfrm>
          <a:prstGeom prst="rect">
            <a:avLst/>
          </a:prstGeom>
          <a:solidFill>
            <a:srgbClr val="000000">
              <a:alpha val="6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797559" algn="l" rtl="0" eaLnBrk="0">
              <a:lnSpc>
                <a:spcPts val="1852"/>
              </a:lnSpc>
              <a:tabLst/>
            </a:pPr>
            <a:r>
              <a:rPr sz="1500" b="1" kern="0" spc="9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二维、图形化的设计表达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64" name="textbox 364"/>
          <p:cNvSpPr/>
          <p:nvPr/>
        </p:nvSpPr>
        <p:spPr>
          <a:xfrm>
            <a:off x="8290559" y="6461759"/>
            <a:ext cx="3473450" cy="254634"/>
          </a:xfrm>
          <a:prstGeom prst="rect">
            <a:avLst/>
          </a:prstGeom>
          <a:solidFill>
            <a:srgbClr val="000000">
              <a:alpha val="6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  <a:tabLst/>
            </a:pPr>
            <a:endParaRPr sz="200" dirty="0">
              <a:latin typeface="Arial"/>
              <a:ea typeface="Arial"/>
              <a:cs typeface="Arial"/>
            </a:endParaRPr>
          </a:p>
          <a:p>
            <a:pPr marL="523875" algn="l" rtl="0" eaLnBrk="0">
              <a:lnSpc>
                <a:spcPts val="1853"/>
              </a:lnSpc>
              <a:tabLst/>
            </a:pPr>
            <a:r>
              <a:rPr sz="1500" b="1" kern="0" spc="9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劳动密集、低效的加工建造</a:t>
            </a:r>
            <a:endParaRPr sz="15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66" name="path 366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ct 368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rgbClr val="FFFFFF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70" name="picture 3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82879" y="1647444"/>
            <a:ext cx="9663683" cy="5077967"/>
          </a:xfrm>
          <a:prstGeom prst="rect">
            <a:avLst/>
          </a:prstGeom>
        </p:spPr>
      </p:pic>
      <p:sp>
        <p:nvSpPr>
          <p:cNvPr id="372" name="rect 372"/>
          <p:cNvSpPr/>
          <p:nvPr/>
        </p:nvSpPr>
        <p:spPr>
          <a:xfrm>
            <a:off x="182879" y="1647444"/>
            <a:ext cx="9663683" cy="480059"/>
          </a:xfrm>
          <a:prstGeom prst="rect">
            <a:avLst/>
          </a:prstGeom>
          <a:solidFill>
            <a:srgbClr val="000000">
              <a:alpha val="6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374" name="table 374"/>
          <p:cNvGraphicFramePr>
            <a:graphicFrameLocks noGrp="1"/>
          </p:cNvGraphicFramePr>
          <p:nvPr/>
        </p:nvGraphicFramePr>
        <p:xfrm>
          <a:off x="182878" y="1750004"/>
          <a:ext cx="11656694" cy="4095750"/>
        </p:xfrm>
        <a:graphic>
          <a:graphicData uri="http://schemas.openxmlformats.org/drawingml/2006/table">
            <a:tbl>
              <a:tblPr/>
              <a:tblGrid>
                <a:gridCol w="9773919"/>
                <a:gridCol w="1882775"/>
              </a:tblGrid>
              <a:tr h="421004">
                <a:tc>
                  <a:txBody>
                    <a:bodyPr/>
                    <a:lstStyle/>
                    <a:p>
                      <a:pPr marL="949960" algn="l" rtl="0" eaLnBrk="0">
                        <a:lnSpc>
                          <a:spcPct val="97000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虚拟建筑</a:t>
                      </a:r>
                      <a:r>
                        <a:rPr sz="2400" b="1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                </a:t>
                      </a:r>
                      <a:r>
                        <a:rPr sz="24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建筑大数据                 </a:t>
                      </a:r>
                      <a:r>
                        <a:rPr sz="24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人工智能</a:t>
                      </a:r>
                      <a:endParaRPr sz="24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859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47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1000" dirty="0"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  <a:tabLst/>
                      </a:pPr>
                      <a:endParaRPr sz="6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12395" algn="l" rtl="0" eaLnBrk="0">
                        <a:lnSpc>
                          <a:spcPct val="100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2700" b="1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通过建设</a:t>
                      </a:r>
                      <a:endParaRPr sz="2700" dirty="0">
                        <a:latin typeface="Microsoft YaHei"/>
                        <a:ea typeface="Microsoft YaHei"/>
                        <a:cs typeface="Microsoft YaHei"/>
                      </a:endParaRPr>
                    </a:p>
                    <a:p>
                      <a:pPr marL="109854" indent="27940" algn="l" rtl="0" eaLnBrk="0">
                        <a:lnSpc>
                          <a:spcPct val="149000"/>
                        </a:lnSpc>
                        <a:spcBef>
                          <a:spcPts val="743"/>
                        </a:spcBef>
                        <a:tabLst/>
                      </a:pPr>
                      <a:r>
                        <a:rPr sz="2700" b="1" kern="0" spc="0" dirty="0">
                          <a:solidFill>
                            <a:srgbClr val="F0466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BIM</a:t>
                      </a:r>
                      <a:r>
                        <a:rPr sz="2700" b="1" kern="0" spc="60" dirty="0">
                          <a:solidFill>
                            <a:srgbClr val="F0466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平台</a:t>
                      </a:r>
                      <a:r>
                        <a:rPr sz="2700" b="1" kern="0" spc="0" dirty="0">
                          <a:solidFill>
                            <a:srgbClr val="F0466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   </a:t>
                      </a:r>
                      <a:r>
                        <a:rPr sz="2700" b="1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构筑建筑</a:t>
                      </a:r>
                      <a:r>
                        <a:rPr sz="2700" b="1" kern="0" spc="80" dirty="0">
                          <a:solidFill>
                            <a:srgbClr val="F0466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大</a:t>
                      </a:r>
                      <a:r>
                        <a:rPr sz="2700" b="1" kern="0" spc="40" dirty="0">
                          <a:solidFill>
                            <a:srgbClr val="F0466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2700" b="1" kern="0" spc="80" dirty="0">
                          <a:solidFill>
                            <a:srgbClr val="F0466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数据</a:t>
                      </a:r>
                      <a:r>
                        <a:rPr sz="2700" b="1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！拥抱</a:t>
                      </a:r>
                      <a:r>
                        <a:rPr sz="2700" b="1" kern="0" spc="1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2700" b="1" kern="0" spc="80" dirty="0">
                          <a:solidFill>
                            <a:srgbClr val="F0466E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人工智能</a:t>
                      </a:r>
                      <a:r>
                        <a:rPr sz="2700" b="1" kern="0" spc="8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新</a:t>
                      </a:r>
                      <a:r>
                        <a:rPr sz="2700" b="1" kern="0" spc="4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 </a:t>
                      </a:r>
                      <a:r>
                        <a:rPr sz="2700" b="1" kern="0" spc="-60" dirty="0">
                          <a:solidFill>
                            <a:srgbClr val="595959">
                              <a:alpha val="100000"/>
                            </a:srgbClr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时代！</a:t>
                      </a:r>
                      <a:endParaRPr sz="2700" dirty="0">
                        <a:latin typeface="Microsoft YaHei"/>
                        <a:ea typeface="Microsoft YaHei"/>
                        <a:cs typeface="Microsoft YaHei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76" name="picture 3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378" name="textbox 378"/>
          <p:cNvSpPr/>
          <p:nvPr/>
        </p:nvSpPr>
        <p:spPr>
          <a:xfrm>
            <a:off x="430294" y="193350"/>
            <a:ext cx="2176779" cy="5308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6336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8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拥抱新时代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80" name="path 380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ect 38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rgbClr val="FFFFFF">
              <a:alpha val="8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84" name="picture 3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3462742"/>
            <a:ext cx="12192000" cy="3395255"/>
          </a:xfrm>
          <a:prstGeom prst="rect">
            <a:avLst/>
          </a:prstGeom>
        </p:spPr>
      </p:pic>
      <p:sp>
        <p:nvSpPr>
          <p:cNvPr id="386" name="textbox 386"/>
          <p:cNvSpPr/>
          <p:nvPr/>
        </p:nvSpPr>
        <p:spPr>
          <a:xfrm>
            <a:off x="0" y="1345691"/>
            <a:ext cx="12192000" cy="1379855"/>
          </a:xfrm>
          <a:prstGeom prst="rect">
            <a:avLst/>
          </a:prstGeom>
          <a:solidFill>
            <a:srgbClr val="37609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8104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310005" indent="-643890" algn="l" rtl="0" eaLnBrk="0">
              <a:lnSpc>
                <a:spcPct val="111000"/>
              </a:lnSpc>
              <a:tabLst/>
            </a:pPr>
            <a:r>
              <a:rPr sz="26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通过在设计建造阶段实施应用BIM技术，不仅能提升绿色智慧新城建设期</a:t>
            </a:r>
            <a:r>
              <a:rPr sz="26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的</a:t>
            </a:r>
            <a:r>
              <a:rPr sz="2600" kern="0" spc="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 </a:t>
            </a:r>
            <a:r>
              <a:rPr sz="2600" kern="0" spc="-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管理效率和建设质量，而且能为后续智慧城市运营奠基</a:t>
            </a:r>
            <a:r>
              <a:rPr sz="2600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数据基础。</a:t>
            </a:r>
            <a:endParaRPr sz="26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88" name="textbox 388"/>
          <p:cNvSpPr/>
          <p:nvPr/>
        </p:nvSpPr>
        <p:spPr>
          <a:xfrm>
            <a:off x="6997413" y="4437938"/>
            <a:ext cx="3526154" cy="21456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55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3000"/>
              </a:lnSpc>
              <a:tabLst/>
            </a:pPr>
            <a:r>
              <a:rPr sz="3200" b="1" kern="0" spc="-8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3200" b="1" kern="0" spc="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       </a:t>
            </a:r>
            <a:r>
              <a:rPr sz="3600" b="1" kern="0" spc="-8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3600" dirty="0">
              <a:latin typeface="Microsoft YaHei"/>
              <a:ea typeface="Microsoft YaHei"/>
              <a:cs typeface="Microsoft YaHei"/>
            </a:endParaRPr>
          </a:p>
          <a:p>
            <a:pPr marL="1268094" algn="l" rtl="0" eaLnBrk="0">
              <a:lnSpc>
                <a:spcPct val="85000"/>
              </a:lnSpc>
              <a:spcBef>
                <a:spcPts val="366"/>
              </a:spcBef>
              <a:tabLst/>
            </a:pPr>
            <a:r>
              <a:rPr sz="2700" b="1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27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2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2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5000"/>
              </a:lnSpc>
              <a:spcBef>
                <a:spcPts val="811"/>
              </a:spcBef>
              <a:tabLst/>
            </a:pPr>
            <a:r>
              <a:rPr sz="2700" b="1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2700" dirty="0">
              <a:latin typeface="Microsoft YaHei"/>
              <a:ea typeface="Microsoft YaHei"/>
              <a:cs typeface="Microsoft YaHei"/>
            </a:endParaRPr>
          </a:p>
          <a:p>
            <a:pPr marL="624840" algn="l" rtl="0" eaLnBrk="0">
              <a:lnSpc>
                <a:spcPct val="83000"/>
              </a:lnSpc>
              <a:spcBef>
                <a:spcPts val="226"/>
              </a:spcBef>
              <a:tabLst/>
            </a:pPr>
            <a:r>
              <a:rPr sz="3200" b="1" kern="0" spc="-5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32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90" name="textbox 390"/>
          <p:cNvSpPr/>
          <p:nvPr/>
        </p:nvSpPr>
        <p:spPr>
          <a:xfrm>
            <a:off x="3730650" y="4642101"/>
            <a:ext cx="2097404" cy="20853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98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741680" algn="l" rtl="0" eaLnBrk="0">
              <a:lnSpc>
                <a:spcPct val="83000"/>
              </a:lnSpc>
              <a:tabLst/>
            </a:pPr>
            <a:r>
              <a:rPr sz="2000" b="1" kern="0" spc="-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36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3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marL="1097280" algn="l" rtl="0" eaLnBrk="0">
              <a:lnSpc>
                <a:spcPct val="87000"/>
              </a:lnSpc>
              <a:spcBef>
                <a:spcPts val="450"/>
              </a:spcBef>
              <a:tabLst/>
            </a:pPr>
            <a:r>
              <a:rPr sz="1500" b="1" kern="0" spc="1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1500" dirty="0">
              <a:latin typeface="Microsoft YaHei"/>
              <a:ea typeface="Microsoft YaHei"/>
              <a:cs typeface="Microsoft YaHei"/>
            </a:endParaRPr>
          </a:p>
          <a:p>
            <a:pPr algn="r" rtl="0" eaLnBrk="0">
              <a:lnSpc>
                <a:spcPct val="83000"/>
              </a:lnSpc>
              <a:spcBef>
                <a:spcPts val="173"/>
              </a:spcBef>
              <a:tabLst/>
            </a:pPr>
            <a:r>
              <a:rPr sz="2000" b="1" kern="0" spc="-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7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3000"/>
              </a:lnSpc>
              <a:spcBef>
                <a:spcPts val="1"/>
              </a:spcBef>
              <a:tabLst/>
            </a:pPr>
            <a:r>
              <a:rPr sz="3600" b="1" kern="0" spc="-6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36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92" name="textbox 392"/>
          <p:cNvSpPr/>
          <p:nvPr/>
        </p:nvSpPr>
        <p:spPr>
          <a:xfrm>
            <a:off x="2540" y="5003828"/>
            <a:ext cx="1976754" cy="16789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988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282575" algn="l" rtl="0" eaLnBrk="0">
              <a:lnSpc>
                <a:spcPct val="85000"/>
              </a:lnSpc>
              <a:tabLst/>
            </a:pPr>
            <a:r>
              <a:rPr sz="2700" b="1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2700" dirty="0">
              <a:latin typeface="Microsoft YaHei"/>
              <a:ea typeface="Microsoft YaHei"/>
              <a:cs typeface="Microsoft YaHei"/>
            </a:endParaRPr>
          </a:p>
          <a:p>
            <a:pPr marL="945514" algn="l" rtl="0" eaLnBrk="0">
              <a:lnSpc>
                <a:spcPct val="85000"/>
              </a:lnSpc>
              <a:spcBef>
                <a:spcPts val="1803"/>
              </a:spcBef>
              <a:tabLst/>
            </a:pPr>
            <a:r>
              <a:rPr sz="2700" b="1" kern="0" spc="-2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27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77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6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5000"/>
              </a:lnSpc>
              <a:spcBef>
                <a:spcPts val="7"/>
              </a:spcBef>
              <a:tabLst/>
            </a:pPr>
            <a:r>
              <a:rPr sz="2400" b="1" kern="0" spc="-5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r>
              <a:rPr sz="2400" b="1" kern="0" spc="3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       </a:t>
            </a:r>
            <a:r>
              <a:rPr sz="2700" b="1" kern="0" spc="-5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27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94" name="textbox 394"/>
          <p:cNvSpPr/>
          <p:nvPr/>
        </p:nvSpPr>
        <p:spPr>
          <a:xfrm>
            <a:off x="431157" y="193350"/>
            <a:ext cx="5194934" cy="528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907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100000"/>
              </a:lnSpc>
              <a:tabLst/>
            </a:pPr>
            <a:r>
              <a:rPr sz="3300" kern="0" spc="9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绿色智慧新城建设的新思路</a:t>
            </a:r>
            <a:endParaRPr sz="33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96" name="textbox 396"/>
          <p:cNvSpPr/>
          <p:nvPr/>
        </p:nvSpPr>
        <p:spPr>
          <a:xfrm>
            <a:off x="2107990" y="4830859"/>
            <a:ext cx="1285875" cy="18091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313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3000"/>
              </a:lnSpc>
              <a:tabLst/>
            </a:pPr>
            <a:r>
              <a:rPr sz="3200" b="1" kern="0" spc="-10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32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4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5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0000"/>
              </a:lnSpc>
              <a:tabLst/>
            </a:pPr>
            <a:endParaRPr sz="5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3000"/>
              </a:lnSpc>
              <a:spcBef>
                <a:spcPts val="4"/>
              </a:spcBef>
              <a:tabLst/>
            </a:pPr>
            <a:r>
              <a:rPr sz="2000" b="1" kern="0" spc="-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2000" dirty="0">
              <a:latin typeface="Microsoft YaHei"/>
              <a:ea typeface="Microsoft YaHei"/>
              <a:cs typeface="Microsoft YaHei"/>
            </a:endParaRPr>
          </a:p>
        </p:txBody>
      </p:sp>
      <p:sp>
        <p:nvSpPr>
          <p:cNvPr id="398" name="textbox 398"/>
          <p:cNvSpPr/>
          <p:nvPr/>
        </p:nvSpPr>
        <p:spPr>
          <a:xfrm>
            <a:off x="10810957" y="5182231"/>
            <a:ext cx="1397635" cy="12763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981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3000"/>
              </a:lnSpc>
              <a:tabLst/>
            </a:pPr>
            <a:r>
              <a:rPr sz="2000" b="1" kern="0" spc="-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2000" dirty="0">
              <a:latin typeface="Microsoft YaHei"/>
              <a:ea typeface="Microsoft YaHei"/>
              <a:cs typeface="Microsoft YaHei"/>
            </a:endParaRPr>
          </a:p>
          <a:p>
            <a:pPr algn="l" rtl="0" eaLnBrk="0">
              <a:lnSpc>
                <a:spcPct val="112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13000"/>
              </a:lnSpc>
              <a:tabLst/>
            </a:pPr>
            <a:endParaRPr sz="10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108000"/>
              </a:lnSpc>
              <a:tabLst/>
            </a:pPr>
            <a:endParaRPr sz="900" dirty="0">
              <a:latin typeface="Arial"/>
              <a:ea typeface="Arial"/>
              <a:cs typeface="Arial"/>
            </a:endParaRPr>
          </a:p>
          <a:p>
            <a:pPr algn="l" rtl="0" eaLnBrk="0">
              <a:lnSpc>
                <a:spcPct val="758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marL="12700" algn="l" rtl="0" eaLnBrk="0">
              <a:lnSpc>
                <a:spcPct val="85000"/>
              </a:lnSpc>
              <a:tabLst/>
            </a:pPr>
            <a:r>
              <a:rPr sz="3900" b="1" kern="0" spc="-4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3900" dirty="0">
              <a:latin typeface="Microsoft YaHei"/>
              <a:ea typeface="Microsoft YaHei"/>
              <a:cs typeface="Microsoft YaHei"/>
            </a:endParaRPr>
          </a:p>
        </p:txBody>
      </p:sp>
      <p:pic>
        <p:nvPicPr>
          <p:cNvPr id="400" name="picture 4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10344" y="164592"/>
            <a:ext cx="2365247" cy="528828"/>
          </a:xfrm>
          <a:prstGeom prst="rect">
            <a:avLst/>
          </a:prstGeom>
        </p:spPr>
      </p:pic>
      <p:sp>
        <p:nvSpPr>
          <p:cNvPr id="402" name="path 402"/>
          <p:cNvSpPr/>
          <p:nvPr/>
        </p:nvSpPr>
        <p:spPr>
          <a:xfrm>
            <a:off x="428244" y="0"/>
            <a:ext cx="2133600" cy="76200"/>
          </a:xfrm>
          <a:custGeom>
            <a:avLst/>
            <a:gdLst/>
            <a:ahLst/>
            <a:cxnLst/>
            <a:rect l="0" t="0" r="0" b="0"/>
            <a:pathLst>
              <a:path w="3360" h="120">
                <a:moveTo>
                  <a:pt x="0" y="120"/>
                </a:moveTo>
                <a:lnTo>
                  <a:pt x="3360" y="120"/>
                </a:lnTo>
                <a:lnTo>
                  <a:pt x="336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E5201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04" name="textbox 404"/>
          <p:cNvSpPr/>
          <p:nvPr/>
        </p:nvSpPr>
        <p:spPr>
          <a:xfrm>
            <a:off x="5898638" y="5422301"/>
            <a:ext cx="623569" cy="3295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745"/>
              </a:lnSpc>
              <a:tabLst/>
            </a:pPr>
            <a:endParaRPr sz="100" dirty="0">
              <a:latin typeface="Arial"/>
              <a:ea typeface="Arial"/>
              <a:cs typeface="Arial"/>
            </a:endParaRPr>
          </a:p>
          <a:p>
            <a:pPr algn="r" rtl="0" eaLnBrk="0">
              <a:lnSpc>
                <a:spcPct val="83000"/>
              </a:lnSpc>
              <a:tabLst/>
            </a:pPr>
            <a:r>
              <a:rPr sz="2400" b="1" kern="0" spc="-80" dirty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  <a:cs typeface="Microsoft YaHei"/>
              </a:rPr>
              <a:t>BIM</a:t>
            </a:r>
            <a:endParaRPr sz="2400" dirty="0">
              <a:latin typeface="Microsoft YaHei"/>
              <a:ea typeface="Microsoft YaHei"/>
              <a:cs typeface="Microsoft YaHe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Application>Microsoft® PowerPoint® 2016</ap:Application>
</ap: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ALCBA12.唐洪凯</dc:creator>
  <dcterms:created xsi:type="dcterms:W3CDTF">2024-04-22T20:52:31Z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wqlLaW5nc29mdCBQREYgdG8gV1BTIDEwMA</vt:lpwstr>
  </property>
  <property fmtid="{D5CDD505-2E9C-101B-9397-08002B2CF9AE}" pid="3" name="Created">
    <vt:filetime>2024-04-22T20:53:37</vt:filetime>
  </property>
</Properties>
</file>